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26"/>
  </p:notesMasterIdLst>
  <p:sldIdLst>
    <p:sldId id="1258" r:id="rId6"/>
    <p:sldId id="1259" r:id="rId7"/>
    <p:sldId id="1252" r:id="rId8"/>
    <p:sldId id="1260" r:id="rId9"/>
    <p:sldId id="1249" r:id="rId10"/>
    <p:sldId id="1261" r:id="rId11"/>
    <p:sldId id="1251" r:id="rId12"/>
    <p:sldId id="1262" r:id="rId13"/>
    <p:sldId id="1263" r:id="rId14"/>
    <p:sldId id="1264" r:id="rId15"/>
    <p:sldId id="1274" r:id="rId16"/>
    <p:sldId id="1266" r:id="rId17"/>
    <p:sldId id="1267" r:id="rId18"/>
    <p:sldId id="1268" r:id="rId19"/>
    <p:sldId id="1269" r:id="rId20"/>
    <p:sldId id="430" r:id="rId21"/>
    <p:sldId id="1270" r:id="rId22"/>
    <p:sldId id="1271" r:id="rId23"/>
    <p:sldId id="1272" r:id="rId24"/>
    <p:sldId id="1273"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FE3D6687-1F05-CE0B-60C8-8A5E7C11E38A}" name="Carmen van Dorst" initials="Cv" userId="S::info@carmenvandorst.nl::ab550eb9-aa5f-48d6-aa21-4ec1c7e04c83" providerId="AD"/>
  <p188:author id="{A66064A8-20E5-8159-4A54-28CF32E5114B}" name="William Bertrand | Dinsdag" initials="WB" userId="S::william@dinsdag.nl::e13c7f54-57f3-42c1-b941-70caacda565e" providerId="AD"/>
  <p188:author id="{7B6335B0-81FC-4670-4671-3EE3C5AB566A}" name="Jesse Heryadi | Freelancers United" initials="JH" userId="S::Jesse@freelancersunited.nl::0a9c7b9f-3455-4e82-a2a5-ff893478fdd1" providerId="AD"/>
  <p188:author id="{389045CB-AC6B-ED61-F3E3-ABFCF6499C38}" name="Jurre Brinkman | Freelancers United" initials="JB|FU" userId="S::jurre@freelancersunited.nl::3b784987-5457-40b3-b9d8-c0239b5264ea"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F2F6F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6B84D4-2641-51A1-72AF-31A3E5408274}" v="2" dt="2024-07-11T15:11:32.4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78" autoAdjust="0"/>
  </p:normalViewPr>
  <p:slideViewPr>
    <p:cSldViewPr snapToGrid="0">
      <p:cViewPr varScale="1">
        <p:scale>
          <a:sx n="94" d="100"/>
          <a:sy n="94" d="100"/>
        </p:scale>
        <p:origin x="46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Koch | Dinsdag" userId="461448de-e297-4db9-b909-7e2177c35438" providerId="ADAL" clId="{A03E4951-B061-4C94-AD92-D7D9DFFA0366}"/>
    <pc:docChg chg="modSld">
      <pc:chgData name="Marius Koch | Dinsdag" userId="461448de-e297-4db9-b909-7e2177c35438" providerId="ADAL" clId="{A03E4951-B061-4C94-AD92-D7D9DFFA0366}" dt="2024-06-28T14:27:25.615" v="0"/>
      <pc:docMkLst>
        <pc:docMk/>
      </pc:docMkLst>
      <pc:sldChg chg="modSp">
        <pc:chgData name="Marius Koch | Dinsdag" userId="461448de-e297-4db9-b909-7e2177c35438" providerId="ADAL" clId="{A03E4951-B061-4C94-AD92-D7D9DFFA0366}" dt="2024-06-28T14:27:25.615" v="0"/>
        <pc:sldMkLst>
          <pc:docMk/>
          <pc:sldMk cId="2773774597" sldId="1251"/>
        </pc:sldMkLst>
        <pc:graphicFrameChg chg="mod">
          <ac:chgData name="Marius Koch | Dinsdag" userId="461448de-e297-4db9-b909-7e2177c35438" providerId="ADAL" clId="{A03E4951-B061-4C94-AD92-D7D9DFFA0366}" dt="2024-06-28T14:27:25.615" v="0"/>
          <ac:graphicFrameMkLst>
            <pc:docMk/>
            <pc:sldMk cId="2773774597" sldId="1251"/>
            <ac:graphicFrameMk id="3" creationId="{F9107230-99F1-B0CB-CF32-949DA72BECFE}"/>
          </ac:graphicFrameMkLst>
        </pc:graphicFrameChg>
      </pc:sldChg>
    </pc:docChg>
  </pc:docChgLst>
  <pc:docChgLst>
    <pc:chgData name="Mijs van de Griek | Dinsdag" userId="S::mijs@dinsdag.nl::2467e6de-985a-4d8f-abe6-0fd3927a5d02" providerId="AD" clId="Web-{E16B84D4-2641-51A1-72AF-31A3E5408274}"/>
    <pc:docChg chg="modSld">
      <pc:chgData name="Mijs van de Griek | Dinsdag" userId="S::mijs@dinsdag.nl::2467e6de-985a-4d8f-abe6-0fd3927a5d02" providerId="AD" clId="Web-{E16B84D4-2641-51A1-72AF-31A3E5408274}" dt="2024-07-11T15:11:32.486" v="1" actId="20577"/>
      <pc:docMkLst>
        <pc:docMk/>
      </pc:docMkLst>
      <pc:sldChg chg="modSp">
        <pc:chgData name="Mijs van de Griek | Dinsdag" userId="S::mijs@dinsdag.nl::2467e6de-985a-4d8f-abe6-0fd3927a5d02" providerId="AD" clId="Web-{E16B84D4-2641-51A1-72AF-31A3E5408274}" dt="2024-07-11T15:11:32.486" v="1" actId="20577"/>
        <pc:sldMkLst>
          <pc:docMk/>
          <pc:sldMk cId="19101810" sldId="1258"/>
        </pc:sldMkLst>
        <pc:spChg chg="mod">
          <ac:chgData name="Mijs van de Griek | Dinsdag" userId="S::mijs@dinsdag.nl::2467e6de-985a-4d8f-abe6-0fd3927a5d02" providerId="AD" clId="Web-{E16B84D4-2641-51A1-72AF-31A3E5408274}" dt="2024-07-11T15:11:32.486" v="1" actId="20577"/>
          <ac:spMkLst>
            <pc:docMk/>
            <pc:sldMk cId="19101810" sldId="1258"/>
            <ac:spMk id="153" creationId="{D70F5203-EE0F-487D-9E66-BFC613CE2B3F}"/>
          </ac:spMkLst>
        </pc:spChg>
      </pc:sldChg>
    </pc:docChg>
  </pc:docChgLst>
  <pc:docChgLst>
    <pc:chgData name="Carmen van Dorst" userId="ab550eb9-aa5f-48d6-aa21-4ec1c7e04c83" providerId="ADAL" clId="{F5494DFF-FD23-41FE-848C-90B0159D28EC}"/>
    <pc:docChg chg="undo custSel modSld">
      <pc:chgData name="Carmen van Dorst" userId="ab550eb9-aa5f-48d6-aa21-4ec1c7e04c83" providerId="ADAL" clId="{F5494DFF-FD23-41FE-848C-90B0159D28EC}" dt="2024-02-20T11:41:10.913" v="60" actId="20577"/>
      <pc:docMkLst>
        <pc:docMk/>
      </pc:docMkLst>
      <pc:sldChg chg="modSp mod">
        <pc:chgData name="Carmen van Dorst" userId="ab550eb9-aa5f-48d6-aa21-4ec1c7e04c83" providerId="ADAL" clId="{F5494DFF-FD23-41FE-848C-90B0159D28EC}" dt="2024-02-20T11:39:00.393" v="30" actId="20577"/>
        <pc:sldMkLst>
          <pc:docMk/>
          <pc:sldMk cId="3825180844" sldId="430"/>
        </pc:sldMkLst>
        <pc:spChg chg="mod">
          <ac:chgData name="Carmen van Dorst" userId="ab550eb9-aa5f-48d6-aa21-4ec1c7e04c83" providerId="ADAL" clId="{F5494DFF-FD23-41FE-848C-90B0159D28EC}" dt="2024-02-20T11:39:00.393" v="30" actId="20577"/>
          <ac:spMkLst>
            <pc:docMk/>
            <pc:sldMk cId="3825180844" sldId="430"/>
            <ac:spMk id="2" creationId="{EC624E22-8D70-8B9C-309D-D5A46AAAFDB5}"/>
          </ac:spMkLst>
        </pc:spChg>
      </pc:sldChg>
      <pc:sldChg chg="modSp mod modNotesTx">
        <pc:chgData name="Carmen van Dorst" userId="ab550eb9-aa5f-48d6-aa21-4ec1c7e04c83" providerId="ADAL" clId="{F5494DFF-FD23-41FE-848C-90B0159D28EC}" dt="2024-02-20T11:33:55.412" v="9" actId="20577"/>
        <pc:sldMkLst>
          <pc:docMk/>
          <pc:sldMk cId="2995881589" sldId="1252"/>
        </pc:sldMkLst>
        <pc:spChg chg="mod">
          <ac:chgData name="Carmen van Dorst" userId="ab550eb9-aa5f-48d6-aa21-4ec1c7e04c83" providerId="ADAL" clId="{F5494DFF-FD23-41FE-848C-90B0159D28EC}" dt="2024-02-20T11:33:39.506" v="8" actId="255"/>
          <ac:spMkLst>
            <pc:docMk/>
            <pc:sldMk cId="2995881589" sldId="1252"/>
            <ac:spMk id="8" creationId="{08291718-7CB0-35AA-5215-8045A54AEAF8}"/>
          </ac:spMkLst>
        </pc:spChg>
      </pc:sldChg>
      <pc:sldChg chg="modNotesTx">
        <pc:chgData name="Carmen van Dorst" userId="ab550eb9-aa5f-48d6-aa21-4ec1c7e04c83" providerId="ADAL" clId="{F5494DFF-FD23-41FE-848C-90B0159D28EC}" dt="2024-02-20T11:33:06.324" v="5"/>
        <pc:sldMkLst>
          <pc:docMk/>
          <pc:sldMk cId="433361238" sldId="1259"/>
        </pc:sldMkLst>
      </pc:sldChg>
      <pc:sldChg chg="modSp mod">
        <pc:chgData name="Carmen van Dorst" userId="ab550eb9-aa5f-48d6-aa21-4ec1c7e04c83" providerId="ADAL" clId="{F5494DFF-FD23-41FE-848C-90B0159D28EC}" dt="2024-02-20T11:35:43.881" v="10" actId="255"/>
        <pc:sldMkLst>
          <pc:docMk/>
          <pc:sldMk cId="2894436606" sldId="1261"/>
        </pc:sldMkLst>
        <pc:spChg chg="mod">
          <ac:chgData name="Carmen van Dorst" userId="ab550eb9-aa5f-48d6-aa21-4ec1c7e04c83" providerId="ADAL" clId="{F5494DFF-FD23-41FE-848C-90B0159D28EC}" dt="2024-02-20T11:35:43.881" v="10" actId="255"/>
          <ac:spMkLst>
            <pc:docMk/>
            <pc:sldMk cId="2894436606" sldId="1261"/>
            <ac:spMk id="8" creationId="{08291718-7CB0-35AA-5215-8045A54AEAF8}"/>
          </ac:spMkLst>
        </pc:spChg>
      </pc:sldChg>
      <pc:sldChg chg="modSp mod">
        <pc:chgData name="Carmen van Dorst" userId="ab550eb9-aa5f-48d6-aa21-4ec1c7e04c83" providerId="ADAL" clId="{F5494DFF-FD23-41FE-848C-90B0159D28EC}" dt="2024-02-20T11:37:37.054" v="12" actId="404"/>
        <pc:sldMkLst>
          <pc:docMk/>
          <pc:sldMk cId="2451791309" sldId="1268"/>
        </pc:sldMkLst>
        <pc:spChg chg="mod">
          <ac:chgData name="Carmen van Dorst" userId="ab550eb9-aa5f-48d6-aa21-4ec1c7e04c83" providerId="ADAL" clId="{F5494DFF-FD23-41FE-848C-90B0159D28EC}" dt="2024-02-20T11:37:37.054" v="12" actId="404"/>
          <ac:spMkLst>
            <pc:docMk/>
            <pc:sldMk cId="2451791309" sldId="1268"/>
            <ac:spMk id="8" creationId="{08291718-7CB0-35AA-5215-8045A54AEAF8}"/>
          </ac:spMkLst>
        </pc:spChg>
      </pc:sldChg>
      <pc:sldChg chg="modSp mod">
        <pc:chgData name="Carmen van Dorst" userId="ab550eb9-aa5f-48d6-aa21-4ec1c7e04c83" providerId="ADAL" clId="{F5494DFF-FD23-41FE-848C-90B0159D28EC}" dt="2024-02-20T11:37:59.440" v="14" actId="404"/>
        <pc:sldMkLst>
          <pc:docMk/>
          <pc:sldMk cId="4042859307" sldId="1269"/>
        </pc:sldMkLst>
        <pc:spChg chg="mod">
          <ac:chgData name="Carmen van Dorst" userId="ab550eb9-aa5f-48d6-aa21-4ec1c7e04c83" providerId="ADAL" clId="{F5494DFF-FD23-41FE-848C-90B0159D28EC}" dt="2024-02-20T11:37:59.440" v="14" actId="404"/>
          <ac:spMkLst>
            <pc:docMk/>
            <pc:sldMk cId="4042859307" sldId="1269"/>
            <ac:spMk id="2" creationId="{EC624E22-8D70-8B9C-309D-D5A46AAAFDB5}"/>
          </ac:spMkLst>
        </pc:spChg>
      </pc:sldChg>
      <pc:sldChg chg="modSp mod">
        <pc:chgData name="Carmen van Dorst" userId="ab550eb9-aa5f-48d6-aa21-4ec1c7e04c83" providerId="ADAL" clId="{F5494DFF-FD23-41FE-848C-90B0159D28EC}" dt="2024-02-20T11:39:51.409" v="45" actId="404"/>
        <pc:sldMkLst>
          <pc:docMk/>
          <pc:sldMk cId="1765405295" sldId="1270"/>
        </pc:sldMkLst>
        <pc:spChg chg="mod">
          <ac:chgData name="Carmen van Dorst" userId="ab550eb9-aa5f-48d6-aa21-4ec1c7e04c83" providerId="ADAL" clId="{F5494DFF-FD23-41FE-848C-90B0159D28EC}" dt="2024-02-20T11:39:51.409" v="45" actId="404"/>
          <ac:spMkLst>
            <pc:docMk/>
            <pc:sldMk cId="1765405295" sldId="1270"/>
            <ac:spMk id="2" creationId="{EC624E22-8D70-8B9C-309D-D5A46AAAFDB5}"/>
          </ac:spMkLst>
        </pc:spChg>
      </pc:sldChg>
      <pc:sldChg chg="modSp mod delCm">
        <pc:chgData name="Carmen van Dorst" userId="ab550eb9-aa5f-48d6-aa21-4ec1c7e04c83" providerId="ADAL" clId="{F5494DFF-FD23-41FE-848C-90B0159D28EC}" dt="2024-02-20T11:40:25.234" v="47" actId="404"/>
        <pc:sldMkLst>
          <pc:docMk/>
          <pc:sldMk cId="3266656466" sldId="1271"/>
        </pc:sldMkLst>
        <pc:spChg chg="mod">
          <ac:chgData name="Carmen van Dorst" userId="ab550eb9-aa5f-48d6-aa21-4ec1c7e04c83" providerId="ADAL" clId="{F5494DFF-FD23-41FE-848C-90B0159D28EC}" dt="2024-02-20T11:40:25.234" v="47" actId="404"/>
          <ac:spMkLst>
            <pc:docMk/>
            <pc:sldMk cId="3266656466" sldId="1271"/>
            <ac:spMk id="8" creationId="{08291718-7CB0-35AA-5215-8045A54AEAF8}"/>
          </ac:spMkLst>
        </pc:spChg>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F5494DFF-FD23-41FE-848C-90B0159D28EC}" dt="2024-02-20T11:15:30.416" v="0"/>
              <pc2:cmMkLst xmlns:pc2="http://schemas.microsoft.com/office/powerpoint/2019/9/main/command">
                <pc:docMk/>
                <pc:sldMk cId="3266656466" sldId="1271"/>
                <pc2:cmMk id="{0AC6619E-601C-43C8-8702-14F4009DB4AB}"/>
              </pc2:cmMkLst>
            </pc226:cmChg>
          </p:ext>
        </pc:extLst>
      </pc:sldChg>
      <pc:sldChg chg="modSp mod">
        <pc:chgData name="Carmen van Dorst" userId="ab550eb9-aa5f-48d6-aa21-4ec1c7e04c83" providerId="ADAL" clId="{F5494DFF-FD23-41FE-848C-90B0159D28EC}" dt="2024-02-20T11:41:10.913" v="60" actId="20577"/>
        <pc:sldMkLst>
          <pc:docMk/>
          <pc:sldMk cId="3570487913" sldId="1273"/>
        </pc:sldMkLst>
        <pc:spChg chg="mod">
          <ac:chgData name="Carmen van Dorst" userId="ab550eb9-aa5f-48d6-aa21-4ec1c7e04c83" providerId="ADAL" clId="{F5494DFF-FD23-41FE-848C-90B0159D28EC}" dt="2024-02-20T11:41:10.913" v="60" actId="20577"/>
          <ac:spMkLst>
            <pc:docMk/>
            <pc:sldMk cId="3570487913" sldId="1273"/>
            <ac:spMk id="2" creationId="{EC624E22-8D70-8B9C-309D-D5A46AAAFDB5}"/>
          </ac:spMkLst>
        </pc:spChg>
      </pc:sldChg>
    </pc:docChg>
  </pc:docChgLst>
  <pc:docChgLst>
    <pc:chgData name="Mijs van de Griek | Dinsdag" userId="S::mijs@dinsdag.nl::2467e6de-985a-4d8f-abe6-0fd3927a5d02" providerId="AD" clId="Web-{07EE47C1-3B84-6684-2A3E-73B1DF87195C}"/>
    <pc:docChg chg="modSld">
      <pc:chgData name="Mijs van de Griek | Dinsdag" userId="S::mijs@dinsdag.nl::2467e6de-985a-4d8f-abe6-0fd3927a5d02" providerId="AD" clId="Web-{07EE47C1-3B84-6684-2A3E-73B1DF87195C}" dt="2024-07-09T13:25:25.543" v="261"/>
      <pc:docMkLst>
        <pc:docMk/>
      </pc:docMkLst>
      <pc:sldChg chg="modSp">
        <pc:chgData name="Mijs van de Griek | Dinsdag" userId="S::mijs@dinsdag.nl::2467e6de-985a-4d8f-abe6-0fd3927a5d02" providerId="AD" clId="Web-{07EE47C1-3B84-6684-2A3E-73B1DF87195C}" dt="2024-07-09T13:21:30.970" v="159" actId="1076"/>
        <pc:sldMkLst>
          <pc:docMk/>
          <pc:sldMk cId="584759873" sldId="1249"/>
        </pc:sldMkLst>
        <pc:graphicFrameChg chg="mod modGraphic">
          <ac:chgData name="Mijs van de Griek | Dinsdag" userId="S::mijs@dinsdag.nl::2467e6de-985a-4d8f-abe6-0fd3927a5d02" providerId="AD" clId="Web-{07EE47C1-3B84-6684-2A3E-73B1DF87195C}" dt="2024-07-09T13:21:30.970" v="159" actId="1076"/>
          <ac:graphicFrameMkLst>
            <pc:docMk/>
            <pc:sldMk cId="584759873" sldId="1249"/>
            <ac:graphicFrameMk id="9" creationId="{F1EE7E8F-7DB3-47BD-9F66-93AE20498B4D}"/>
          </ac:graphicFrameMkLst>
        </pc:graphicFrameChg>
      </pc:sldChg>
      <pc:sldChg chg="modSp">
        <pc:chgData name="Mijs van de Griek | Dinsdag" userId="S::mijs@dinsdag.nl::2467e6de-985a-4d8f-abe6-0fd3927a5d02" providerId="AD" clId="Web-{07EE47C1-3B84-6684-2A3E-73B1DF87195C}" dt="2024-07-09T13:23:34.538" v="207"/>
        <pc:sldMkLst>
          <pc:docMk/>
          <pc:sldMk cId="2773774597" sldId="1251"/>
        </pc:sldMkLst>
        <pc:graphicFrameChg chg="mod modGraphic">
          <ac:chgData name="Mijs van de Griek | Dinsdag" userId="S::mijs@dinsdag.nl::2467e6de-985a-4d8f-abe6-0fd3927a5d02" providerId="AD" clId="Web-{07EE47C1-3B84-6684-2A3E-73B1DF87195C}" dt="2024-07-09T13:23:34.538" v="207"/>
          <ac:graphicFrameMkLst>
            <pc:docMk/>
            <pc:sldMk cId="2773774597" sldId="1251"/>
            <ac:graphicFrameMk id="3" creationId="{F9107230-99F1-B0CB-CF32-949DA72BECFE}"/>
          </ac:graphicFrameMkLst>
        </pc:graphicFrameChg>
      </pc:sldChg>
      <pc:sldChg chg="modSp">
        <pc:chgData name="Mijs van de Griek | Dinsdag" userId="S::mijs@dinsdag.nl::2467e6de-985a-4d8f-abe6-0fd3927a5d02" providerId="AD" clId="Web-{07EE47C1-3B84-6684-2A3E-73B1DF87195C}" dt="2024-07-09T13:20:18.560" v="14" actId="20577"/>
        <pc:sldMkLst>
          <pc:docMk/>
          <pc:sldMk cId="2995881589" sldId="1252"/>
        </pc:sldMkLst>
        <pc:spChg chg="mod">
          <ac:chgData name="Mijs van de Griek | Dinsdag" userId="S::mijs@dinsdag.nl::2467e6de-985a-4d8f-abe6-0fd3927a5d02" providerId="AD" clId="Web-{07EE47C1-3B84-6684-2A3E-73B1DF87195C}" dt="2024-07-09T13:20:18.560" v="14" actId="20577"/>
          <ac:spMkLst>
            <pc:docMk/>
            <pc:sldMk cId="2995881589" sldId="1252"/>
            <ac:spMk id="6" creationId="{D8922D5A-C71E-4F1E-B907-C089D7A1BF7E}"/>
          </ac:spMkLst>
        </pc:spChg>
      </pc:sldChg>
      <pc:sldChg chg="modSp">
        <pc:chgData name="Mijs van de Griek | Dinsdag" userId="S::mijs@dinsdag.nl::2467e6de-985a-4d8f-abe6-0fd3927a5d02" providerId="AD" clId="Web-{07EE47C1-3B84-6684-2A3E-73B1DF87195C}" dt="2024-07-09T13:24:43.947" v="251"/>
        <pc:sldMkLst>
          <pc:docMk/>
          <pc:sldMk cId="3484555154" sldId="1262"/>
        </pc:sldMkLst>
        <pc:graphicFrameChg chg="mod modGraphic">
          <ac:chgData name="Mijs van de Griek | Dinsdag" userId="S::mijs@dinsdag.nl::2467e6de-985a-4d8f-abe6-0fd3927a5d02" providerId="AD" clId="Web-{07EE47C1-3B84-6684-2A3E-73B1DF87195C}" dt="2024-07-09T13:24:43.947" v="251"/>
          <ac:graphicFrameMkLst>
            <pc:docMk/>
            <pc:sldMk cId="3484555154" sldId="1262"/>
            <ac:graphicFrameMk id="3" creationId="{F9107230-99F1-B0CB-CF32-949DA72BECFE}"/>
          </ac:graphicFrameMkLst>
        </pc:graphicFrameChg>
      </pc:sldChg>
      <pc:sldChg chg="modSp">
        <pc:chgData name="Mijs van de Griek | Dinsdag" userId="S::mijs@dinsdag.nl::2467e6de-985a-4d8f-abe6-0fd3927a5d02" providerId="AD" clId="Web-{07EE47C1-3B84-6684-2A3E-73B1DF87195C}" dt="2024-07-09T13:25:25.543" v="261"/>
        <pc:sldMkLst>
          <pc:docMk/>
          <pc:sldMk cId="1251885510" sldId="1263"/>
        </pc:sldMkLst>
        <pc:graphicFrameChg chg="mod modGraphic">
          <ac:chgData name="Mijs van de Griek | Dinsdag" userId="S::mijs@dinsdag.nl::2467e6de-985a-4d8f-abe6-0fd3927a5d02" providerId="AD" clId="Web-{07EE47C1-3B84-6684-2A3E-73B1DF87195C}" dt="2024-07-09T13:25:25.543" v="261"/>
          <ac:graphicFrameMkLst>
            <pc:docMk/>
            <pc:sldMk cId="1251885510" sldId="1263"/>
            <ac:graphicFrameMk id="3" creationId="{F9107230-99F1-B0CB-CF32-949DA72BECF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0522-B03E-BA4C-9735-8B5A0CBEB8A3}"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0600-C9CA-DB44-9F31-774D987042C4}" type="slidenum">
              <a:rPr lang="nl-NL" smtClean="0"/>
              <a:t>‹nr.›</a:t>
            </a:fld>
            <a:endParaRPr lang="nl-NL"/>
          </a:p>
        </p:txBody>
      </p:sp>
    </p:spTree>
    <p:extLst>
      <p:ext uri="{BB962C8B-B14F-4D97-AF65-F5344CB8AC3E}">
        <p14:creationId xmlns:p14="http://schemas.microsoft.com/office/powerpoint/2010/main" val="51908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presentatie is bedoeld voor projectleiders, </a:t>
            </a:r>
            <a:r>
              <a:rPr lang="nl-NL" dirty="0" err="1"/>
              <a:t>projectgroepleden</a:t>
            </a:r>
            <a:r>
              <a:rPr lang="nl-NL" dirty="0"/>
              <a:t> en </a:t>
            </a:r>
            <a:r>
              <a:rPr lang="nl-NL" dirty="0" err="1"/>
              <a:t>facilitatoren</a:t>
            </a:r>
            <a:r>
              <a:rPr lang="nl-NL" dirty="0"/>
              <a:t> ter voorbereiding en uitvoering op dialoogsessie 1 over Dienstverlening en veilig werken.</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 Collegiale ondersteuning, opvang en nazorg</a:t>
            </a:r>
          </a:p>
          <a:p>
            <a:endParaRPr lang="nl-NL" b="0" dirty="0"/>
          </a:p>
          <a:p>
            <a:pPr marL="0" indent="0">
              <a:buFont typeface="Arial" panose="020B0604020202020204" pitchFamily="34" charset="0"/>
              <a:buNone/>
            </a:pPr>
            <a:r>
              <a:rPr lang="nl-NL" dirty="0"/>
              <a:t>De videofragmenten geven reacties van collega’s na een incident. </a:t>
            </a:r>
          </a:p>
          <a:p>
            <a:pPr marL="0" indent="0">
              <a:buFont typeface="Arial" panose="020B0604020202020204" pitchFamily="34" charset="0"/>
              <a:buNone/>
            </a:pPr>
            <a:r>
              <a:rPr lang="nl-NL" dirty="0"/>
              <a:t>Gevraagd is naar tips voor hoe je ondersteunend kunt reageren. </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Ook zie je een fragment waar een medewerker in gesprek is met een agressor na een incident.</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Het doel is om erover in gesprek te gaan, en tips en suggesties te verzamelen voor de afhandeling en nazorg.</a:t>
            </a:r>
          </a:p>
          <a:p>
            <a:pPr marL="0" indent="0">
              <a:buFont typeface="Arial" panose="020B0604020202020204" pitchFamily="34" charset="0"/>
              <a:buNone/>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D275-4AFE-8D9C-4640-2068535A6A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99B792-48E5-EDB8-868E-76D8465387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6706780-525E-41FC-93D2-2328AF9E1A0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D883EFF-4A71-6F64-4DDE-F8EF38407E1A}"/>
              </a:ext>
            </a:extLst>
          </p:cNvPr>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406185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79248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a:t>In de vragenlijst zijn open vragen gesteld.</a:t>
            </a:r>
            <a:r>
              <a:rPr lang="nl-NL"/>
              <a:t> </a:t>
            </a:r>
            <a:r>
              <a:rPr lang="nl-NL" b="0"/>
              <a:t>Afhankelijk van de tijd die je tijdens de dialoogsessie hebt, kun je er voor kiezen om er 1 of meer te bespreken.</a:t>
            </a:r>
          </a:p>
          <a:p>
            <a:endParaRPr lang="nl-NL"/>
          </a:p>
          <a:p>
            <a:r>
              <a:rPr lang="nl-NL" b="0"/>
              <a:t>Je kunt de uitkomsten ook tijdens een werkoverleg bespreken of direct verwerken in het invultemplate.</a:t>
            </a:r>
            <a:endParaRPr lang="nl-NL" b="0">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81180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rondom de afhandeling</a:t>
            </a:r>
          </a:p>
          <a:p>
            <a:endParaRPr lang="nl-NL"/>
          </a:p>
          <a:p>
            <a:r>
              <a:rPr lang="nl-NL"/>
              <a:t>Inventariseer zo veel mogelijk antwoorden en bespreek deze met elkaar.</a:t>
            </a:r>
          </a:p>
          <a:p>
            <a:pPr marL="171450" indent="-171450">
              <a:buFont typeface="Arial" panose="020B0604020202020204" pitchFamily="34" charset="0"/>
              <a:buChar char="•"/>
            </a:pPr>
            <a:r>
              <a:rPr lang="nl-NL"/>
              <a:t>Welke dingen kunnen er anders/beter rondom de afhandeling?</a:t>
            </a:r>
          </a:p>
          <a:p>
            <a:pPr marL="171450" indent="-171450">
              <a:buFont typeface="Arial" panose="020B0604020202020204" pitchFamily="34" charset="0"/>
              <a:buChar char="•"/>
            </a:pPr>
            <a:r>
              <a:rPr lang="nl-NL"/>
              <a:t>Wat voor stappen mis je?</a:t>
            </a:r>
          </a:p>
          <a:p>
            <a:pPr marL="171450" indent="-171450">
              <a:buFont typeface="Arial" panose="020B0604020202020204" pitchFamily="34" charset="0"/>
              <a:buChar char="•"/>
            </a:pPr>
            <a:r>
              <a:rPr lang="nl-NL"/>
              <a:t>Nog andere suggesties of opmerkingen?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408525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Evalueren en leren</a:t>
            </a:r>
          </a:p>
          <a:p>
            <a:endParaRPr lang="nl-NL"/>
          </a:p>
          <a:p>
            <a:r>
              <a:rPr lang="nl-NL"/>
              <a:t>Inventariseer zo veel mogelijk tips en suggesties met elkaar.</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1344386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Behoefte vanuit je rol</a:t>
            </a:r>
          </a:p>
          <a:p>
            <a:endParaRPr lang="nl-NL" dirty="0"/>
          </a:p>
          <a:p>
            <a:r>
              <a:rPr lang="nl-NL" dirty="0"/>
              <a:t>Inventariseer zo veel mogelijk antwoorden en bespreek deze met elkaar. Let op dat je vraagt naar de perspectieven van de verschillende doelgroepen.</a:t>
            </a:r>
          </a:p>
          <a:p>
            <a:endParaRPr lang="nl-NL" dirty="0"/>
          </a:p>
          <a:p>
            <a:pPr marL="171450" indent="-171450">
              <a:buFont typeface="Arial" panose="020B0604020202020204" pitchFamily="34" charset="0"/>
              <a:buChar char="•"/>
            </a:pPr>
            <a:r>
              <a:rPr lang="nl-NL" dirty="0"/>
              <a:t>Wat kan je doen op het moment dat je denkt dat een cliënt / inwoner agressief gedrag gaat vertonen?</a:t>
            </a:r>
          </a:p>
          <a:p>
            <a:pPr marL="171450" indent="-171450">
              <a:buFont typeface="Arial" panose="020B0604020202020204" pitchFamily="34" charset="0"/>
              <a:buChar char="•"/>
            </a:pPr>
            <a:r>
              <a:rPr lang="nl-NL" dirty="0"/>
              <a:t>Hoe kan je de risicofactoren zo veel mogelijk beperken?</a:t>
            </a:r>
          </a:p>
          <a:p>
            <a:pPr marL="171450" indent="-171450">
              <a:buFont typeface="Arial" panose="020B0604020202020204" pitchFamily="34" charset="0"/>
              <a:buChar char="•"/>
            </a:pPr>
            <a:r>
              <a:rPr lang="nl-NL" dirty="0"/>
              <a:t>Nog andere suggesties?</a:t>
            </a:r>
          </a:p>
          <a:p>
            <a:pPr marL="171450" indent="-171450">
              <a:buFont typeface="Arial" panose="020B0604020202020204" pitchFamily="34" charset="0"/>
              <a:buChar char="•"/>
            </a:pP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Inventariseer en laat deelnemers op elkaar reageren. Noteer de antwoorden in de Invultemplate voor dialoogsessies.</a:t>
            </a:r>
            <a:endParaRPr lang="nl-NL"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p>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l-NL" b="1" i="0" u="none" strike="noStrike" dirty="0">
                <a:solidFill>
                  <a:srgbClr val="000000"/>
                </a:solidFill>
                <a:effectLst/>
                <a:latin typeface="Tahoma" panose="020B0604030504040204" pitchFamily="34" charset="0"/>
              </a:rPr>
              <a:t>Toelichting</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000000"/>
                </a:solidFill>
                <a:effectLst/>
                <a:latin typeface="Tahoma" panose="020B0604030504040204" pitchFamily="34" charset="0"/>
              </a:rPr>
              <a:t>Dit zijn de stappen van de Complete agressie-aanpak</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Deze loop je aan het begin van de sessie door, zodat de deelnemers weten bij welke stap ze zich bevinden (stap 3). </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E11E27"/>
                </a:solidFill>
                <a:effectLst/>
                <a:latin typeface="Tahoma" panose="020B0604030504040204" pitchFamily="34" charset="0"/>
              </a:rPr>
              <a:t>Hulpmiddelen</a:t>
            </a:r>
            <a:r>
              <a:rPr lang="en-US" b="0" i="0" dirty="0">
                <a:solidFill>
                  <a:srgbClr val="00000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Ter ondersteuning van de projectleider en het projectteam zijn de volgende middelen beschikbaar:</a:t>
            </a:r>
            <a:br>
              <a:rPr lang="nl-NL" b="0" i="0" u="none" strike="noStrike" dirty="0">
                <a:solidFill>
                  <a:srgbClr val="000000"/>
                </a:solidFill>
                <a:effectLst/>
                <a:latin typeface="Tahoma" panose="020B0604030504040204" pitchFamily="34" charset="0"/>
              </a:rPr>
            </a:br>
            <a:r>
              <a:rPr lang="nl-NL" b="0" i="0" u="none" strike="noStrike" dirty="0">
                <a:solidFill>
                  <a:srgbClr val="000000"/>
                </a:solidFill>
                <a:effectLst/>
                <a:latin typeface="Tahoma" panose="020B0604030504040204" pitchFamily="34" charset="0"/>
              </a:rPr>
              <a:t> </a:t>
            </a:r>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Checklist en stappenplan voor de projectleider Complete agressie-aanpak</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Handleiding Beleid en Protocol Veilig werken </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Invultemplate – Verwerking van dialoogsessies voor het verwerken van uitkomsten online vragenlijsten en dialoogsessies</a:t>
            </a:r>
            <a:r>
              <a:rPr lang="en-US" sz="800" b="0" i="0" dirty="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800" b="0" i="0" u="none" strike="noStrike" dirty="0" err="1">
                <a:solidFill>
                  <a:srgbClr val="000000"/>
                </a:solidFill>
                <a:effectLst/>
                <a:latin typeface="Tahoma" panose="020B0604030504040204" pitchFamily="34" charset="0"/>
              </a:rPr>
              <a:t>PowerPoint-presentatie</a:t>
            </a:r>
            <a:r>
              <a:rPr lang="nl-NL" sz="800" b="0" i="0" u="none" strike="noStrike" dirty="0">
                <a:solidFill>
                  <a:srgbClr val="000000"/>
                </a:solidFill>
                <a:effectLst/>
                <a:latin typeface="Tahoma" panose="020B0604030504040204" pitchFamily="34" charset="0"/>
              </a:rPr>
              <a:t> per dialoogsessie</a:t>
            </a:r>
            <a:r>
              <a:rPr lang="en-US" sz="800" b="0" i="0" dirty="0">
                <a:solidFill>
                  <a:srgbClr val="808080"/>
                </a:solidFill>
                <a:effectLst/>
                <a:latin typeface="Tahoma" panose="020B0604030504040204" pitchFamily="34" charset="0"/>
              </a:rPr>
              <a:t>​</a:t>
            </a:r>
            <a:br>
              <a:rPr lang="en-US" sz="800" b="0" i="0" dirty="0">
                <a:solidFill>
                  <a:srgbClr val="808080"/>
                </a:solidFill>
                <a:effectLst/>
                <a:latin typeface="Tahoma" panose="020B0604030504040204" pitchFamily="34" charset="0"/>
              </a:rPr>
            </a:br>
            <a:br>
              <a:rPr lang="en-US" sz="800" b="0" i="0" dirty="0">
                <a:solidFill>
                  <a:srgbClr val="808080"/>
                </a:solidFill>
                <a:effectLst/>
                <a:latin typeface="Tahoma" panose="020B0604030504040204" pitchFamily="34" charset="0"/>
              </a:rPr>
            </a:br>
            <a:r>
              <a:rPr lang="nl-NL" sz="800" dirty="0"/>
              <a:t>De </a:t>
            </a:r>
            <a:r>
              <a:rPr lang="nl-NL" sz="800" b="1" dirty="0"/>
              <a:t>Startscan Veilig werken</a:t>
            </a:r>
            <a:r>
              <a:rPr lang="nl-NL" sz="800" dirty="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dirty="0"/>
              <a:t>Op basis van de </a:t>
            </a:r>
            <a:r>
              <a:rPr lang="nl-NL" sz="800" b="1" dirty="0"/>
              <a:t>rapportage van uitkomsten van de Startscan Veilig werken</a:t>
            </a:r>
            <a:r>
              <a:rPr lang="nl-NL" sz="800" dirty="0"/>
              <a:t>, heeft jouw organisatie besloten om de Complete agressie-aanpak toe te passen. </a:t>
            </a:r>
          </a:p>
          <a:p>
            <a:endParaRPr lang="nl-NL" sz="800" dirty="0"/>
          </a:p>
          <a:p>
            <a:r>
              <a:rPr lang="nl-NL" sz="800" dirty="0"/>
              <a:t>In de rapportage over de uitkomsten van de Startscan Veilig werken vind je tips en suggesties voor de projectleider.</a:t>
            </a:r>
          </a:p>
          <a:p>
            <a:r>
              <a:rPr lang="nl-NL" sz="800" dirty="0"/>
              <a:t>Samen met de </a:t>
            </a:r>
            <a:r>
              <a:rPr lang="nl-NL" sz="800" b="1" dirty="0"/>
              <a:t>Checklist en stappenplan van de Complete agressie-aanpak </a:t>
            </a:r>
            <a:r>
              <a:rPr lang="nl-NL" sz="800" dirty="0"/>
              <a:t>ben je in staat om de stappen van de aanpak voor te bereiden en uit te voeren.</a:t>
            </a:r>
          </a:p>
          <a:p>
            <a:endParaRPr lang="nl-NL" sz="800" dirty="0"/>
          </a:p>
          <a:p>
            <a:r>
              <a:rPr lang="nl-NL" sz="800" dirty="0"/>
              <a:t>Gebruik de </a:t>
            </a:r>
            <a:r>
              <a:rPr lang="nl-NL" sz="800" b="1" dirty="0"/>
              <a:t>invultemplate Complete agressie-aanpak </a:t>
            </a:r>
            <a:r>
              <a:rPr lang="nl-NL" sz="800" dirty="0"/>
              <a:t>voor de dialoogsessies om de uitkomsten van de online vragenlijsten en de dialoogsessies te noteren.</a:t>
            </a:r>
          </a:p>
          <a:p>
            <a:endParaRPr lang="en-NL" dirty="0"/>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Deelnemers hebben de online vragenlijst doorgenomen.</a:t>
            </a:r>
          </a:p>
          <a:p>
            <a:r>
              <a:rPr lang="nl-NL" dirty="0"/>
              <a:t>Je hebt de rapportage met de uitkomsten van de online vragenlijst ontvangen.</a:t>
            </a:r>
          </a:p>
          <a:p>
            <a:r>
              <a:rPr lang="nl-NL" dirty="0"/>
              <a:t>Bespreek de uitkomsten met de projectgroep en verwerk de belangrijkste uitkomsten in deze </a:t>
            </a:r>
            <a:r>
              <a:rPr lang="nl-NL" dirty="0" err="1"/>
              <a:t>PowerPoint-presentatie</a:t>
            </a:r>
            <a:r>
              <a:rPr lang="nl-NL" dirty="0"/>
              <a:t>.</a:t>
            </a:r>
          </a:p>
          <a:p>
            <a:pPr>
              <a:lnSpc>
                <a:spcPct val="115000"/>
              </a:lnSpc>
              <a:spcAft>
                <a:spcPts val="1000"/>
              </a:spcAft>
            </a:pPr>
            <a:endParaRPr lang="nl-NL" sz="1200" dirty="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dirty="0">
                <a:effectLst/>
                <a:latin typeface="Tahoma" panose="020B0604030504040204" pitchFamily="34" charset="0"/>
                <a:ea typeface="Calibri" panose="020F0502020204030204" pitchFamily="34" charset="0"/>
                <a:cs typeface="Tahoma" panose="020B0604030504040204" pitchFamily="34" charset="0"/>
              </a:rPr>
              <a:t>De uitkomsten van de online vragenlijst dienen om over in gesprek te gaan in de (al geplande) dialoogsessie. Het doel van die sessie is om samen te reflecteren en concrete tips en suggesties voor werkafspraken te verzamelen. De uitkomsten verwerk je in een invultemplate dat uiteindelijk dient als basis voor een actueel protocol over veilig werken.</a:t>
            </a:r>
            <a:endParaRPr lang="nl-NL" sz="1200" dirty="0">
              <a:effectLst/>
              <a:latin typeface="Tahoma" panose="020B0604030504040204" pitchFamily="34" charset="0"/>
              <a:ea typeface="Calibri" panose="020F0502020204030204" pitchFamily="34" charset="0"/>
              <a:cs typeface="Arial" panose="020B060402020202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deze sessie gaan we in op Pijler 4 – Afhandeling en nazorg</a:t>
            </a:r>
          </a:p>
          <a:p>
            <a:endParaRPr lang="nl-NL" dirty="0"/>
          </a:p>
          <a:p>
            <a:r>
              <a:rPr lang="nl-NL" dirty="0"/>
              <a:t>We maken gebruik van de uitkomsten van de online vragenlijst:</a:t>
            </a:r>
          </a:p>
          <a:p>
            <a:pPr marL="171450" indent="-171450">
              <a:buFont typeface="Arial" panose="020B0604020202020204" pitchFamily="34" charset="0"/>
              <a:buChar char="•"/>
            </a:pPr>
            <a:r>
              <a:rPr lang="nl-NL" dirty="0"/>
              <a:t>De stellingen </a:t>
            </a:r>
          </a:p>
          <a:p>
            <a:pPr marL="171450" indent="-171450">
              <a:buFont typeface="Arial" panose="020B0604020202020204" pitchFamily="34" charset="0"/>
              <a:buChar char="•"/>
            </a:pPr>
            <a:r>
              <a:rPr lang="nl-NL" dirty="0"/>
              <a:t>Tips en suggesties</a:t>
            </a:r>
          </a:p>
          <a:p>
            <a:pPr marL="171450" indent="-171450">
              <a:buFont typeface="Arial" panose="020B0604020202020204" pitchFamily="34" charset="0"/>
              <a:buChar char="•"/>
            </a:pPr>
            <a:r>
              <a:rPr lang="nl-NL" dirty="0"/>
              <a:t>Reacties op videofragmenten </a:t>
            </a:r>
          </a:p>
          <a:p>
            <a:pPr marL="171450" indent="-171450">
              <a:buFont typeface="Arial" panose="020B0604020202020204" pitchFamily="34" charset="0"/>
              <a:buChar char="•"/>
            </a:pPr>
            <a:r>
              <a:rPr lang="nl-NL" dirty="0"/>
              <a:t>Open vragen</a:t>
            </a: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br>
              <a:rPr lang="nl-NL" b="1">
                <a:cs typeface="+mn-lt"/>
              </a:rPr>
            </a:br>
            <a:r>
              <a:rPr lang="nl-NL"/>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6530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De komende twee slides bevatten de antwoorden op de vragen: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a:effectLst/>
              </a:rPr>
              <a:t>Bespreek de uitkomsten in de projectgroep en bepaal welke uitkomsten/stellingen je wilt bespreken in de dialoogsessie en wat je zou willen bereiken met de bespreking.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CAA?</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412035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CAA?</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197959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CAA?</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306298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25EBF-C0A2-A847-FCEC-AB8143FA5C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7C8067-3E0D-66DC-E1BC-8BE165D25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ianummer 3">
            <a:extLst>
              <a:ext uri="{FF2B5EF4-FFF2-40B4-BE49-F238E27FC236}">
                <a16:creationId xmlns:a16="http://schemas.microsoft.com/office/drawing/2014/main" id="{05180972-0C25-8A2F-CF1C-F775B79EB186}"/>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5" name="Tijdelijke aanduiding voor datum 4">
            <a:extLst>
              <a:ext uri="{FF2B5EF4-FFF2-40B4-BE49-F238E27FC236}">
                <a16:creationId xmlns:a16="http://schemas.microsoft.com/office/drawing/2014/main" id="{98DEB98B-26A0-FF53-CEE6-51F45DDD6066}"/>
              </a:ext>
            </a:extLst>
          </p:cNvPr>
          <p:cNvSpPr>
            <a:spLocks noGrp="1"/>
          </p:cNvSpPr>
          <p:nvPr>
            <p:ph type="dt" sz="half" idx="11"/>
          </p:nvPr>
        </p:nvSpPr>
        <p:spPr/>
        <p:txBody>
          <a:bodyPr/>
          <a:lstStyle/>
          <a:p>
            <a:endParaRPr lang="nl-NL"/>
          </a:p>
        </p:txBody>
      </p:sp>
    </p:spTree>
    <p:extLst>
      <p:ext uri="{BB962C8B-B14F-4D97-AF65-F5344CB8AC3E}">
        <p14:creationId xmlns:p14="http://schemas.microsoft.com/office/powerpoint/2010/main" val="40401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9792"/>
            <a:ext cx="12187390" cy="6867793"/>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72" name="Tijdelijke aanduiding voor tekst 79">
            <a:extLst>
              <a:ext uri="{FF2B5EF4-FFF2-40B4-BE49-F238E27FC236}">
                <a16:creationId xmlns:a16="http://schemas.microsoft.com/office/drawing/2014/main" id="{B35FF9C6-3C23-4B1F-B83C-DE80693DCD66}"/>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sp>
        <p:nvSpPr>
          <p:cNvPr id="77" name="Tijdelijke aanduiding voor tekst 75">
            <a:extLst>
              <a:ext uri="{FF2B5EF4-FFF2-40B4-BE49-F238E27FC236}">
                <a16:creationId xmlns:a16="http://schemas.microsoft.com/office/drawing/2014/main" id="{D7BF688E-5C98-444B-9663-8019BF3C5A8D}"/>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solidFill>
                  <a:schemeClr val="accent2"/>
                </a:solidFill>
              </a:defRPr>
            </a:lvl1pPr>
          </a:lstStyle>
          <a:p>
            <a:pPr lvl="0"/>
            <a:r>
              <a:rPr lang="nl-NL"/>
              <a:t> </a:t>
            </a:r>
          </a:p>
        </p:txBody>
      </p:sp>
      <p:sp>
        <p:nvSpPr>
          <p:cNvPr id="78" name="Tijdelijke aanduiding voor datum 3">
            <a:extLst>
              <a:ext uri="{FF2B5EF4-FFF2-40B4-BE49-F238E27FC236}">
                <a16:creationId xmlns:a16="http://schemas.microsoft.com/office/drawing/2014/main" id="{D92C573D-5361-4C24-82FA-1CE755F1EDEB}"/>
              </a:ext>
            </a:extLst>
          </p:cNvPr>
          <p:cNvSpPr>
            <a:spLocks noGrp="1"/>
          </p:cNvSpPr>
          <p:nvPr>
            <p:ph type="dt" sz="half" idx="2"/>
          </p:nvPr>
        </p:nvSpPr>
        <p:spPr>
          <a:xfrm>
            <a:off x="9884229" y="5968703"/>
            <a:ext cx="1512386" cy="540112"/>
          </a:xfrm>
          <a:prstGeom prst="rect">
            <a:avLst/>
          </a:prstGeom>
          <a:ln>
            <a:noFill/>
          </a:ln>
        </p:spPr>
        <p:txBody>
          <a:bodyPr vert="horz" lIns="0" tIns="45720" rIns="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Tahoma"/>
              <a:ea typeface="+mn-ea"/>
              <a:cs typeface="+mn-cs"/>
            </a:endParaRPr>
          </a:p>
        </p:txBody>
      </p:sp>
      <p:sp>
        <p:nvSpPr>
          <p:cNvPr id="84" name="Tijdelijke aanduiding voor tekst 62">
            <a:extLst>
              <a:ext uri="{FF2B5EF4-FFF2-40B4-BE49-F238E27FC236}">
                <a16:creationId xmlns:a16="http://schemas.microsoft.com/office/drawing/2014/main" id="{5741A381-AC91-4643-A084-E0FFECFCBD2B}"/>
              </a:ext>
            </a:extLst>
          </p:cNvPr>
          <p:cNvSpPr>
            <a:spLocks noGrp="1"/>
          </p:cNvSpPr>
          <p:nvPr>
            <p:ph type="body" sz="quarter" idx="25" hasCustomPrompt="1"/>
          </p:nvPr>
        </p:nvSpPr>
        <p:spPr>
          <a:xfrm>
            <a:off x="785181" y="5600163"/>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Opening</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Tahoma" panose="020B0604030504040204" pitchFamily="34" charset="0"/>
                  <a:ea typeface="+mn-ea"/>
                  <a:cs typeface="Tahoma" panose="020B060403050404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‘Backspace toets’</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‘Slidebuilder'</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'Afbeeldingen’</a:t>
              </a:r>
              <a:endPar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‘Naar achtergrond’</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‘Bijsnijden’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b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en klik 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‘Invoegen’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MEER WETEN?</a:t>
              </a:r>
              <a:b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Ga naar de tab</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 'SLIDEBUILDER’ </a:t>
              </a: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en klik</a:t>
              </a:r>
              <a:b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op de knop </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a:t>
                </a:r>
                <a:b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557466" y="-9792"/>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p:spPr>
        <p:txBody>
          <a:bodyPr wrap="square">
            <a:noAutofit/>
          </a:bodyPr>
          <a:lstStyle>
            <a:lvl1pPr marL="0" indent="0">
              <a:buNone/>
              <a:defRPr/>
            </a:lvl1pPr>
          </a:lstStyle>
          <a:p>
            <a:pPr lvl="0"/>
            <a:r>
              <a:rPr lang="nl-NL"/>
              <a:t> </a:t>
            </a:r>
          </a:p>
        </p:txBody>
      </p:sp>
      <p:sp>
        <p:nvSpPr>
          <p:cNvPr id="79" name="Tijdelijke aanduiding voor tekst 75">
            <a:extLst>
              <a:ext uri="{FF2B5EF4-FFF2-40B4-BE49-F238E27FC236}">
                <a16:creationId xmlns:a16="http://schemas.microsoft.com/office/drawing/2014/main" id="{49ED2E92-3D21-423F-A172-8B0A3A277B21}"/>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0" name="Titel 5">
            <a:extLst>
              <a:ext uri="{FF2B5EF4-FFF2-40B4-BE49-F238E27FC236}">
                <a16:creationId xmlns:a16="http://schemas.microsoft.com/office/drawing/2014/main" id="{38F4A140-D870-48CB-8CC3-20671E24788C}"/>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3" name="Tijdelijke aanduiding voor tekst 2">
            <a:extLst>
              <a:ext uri="{FF2B5EF4-FFF2-40B4-BE49-F238E27FC236}">
                <a16:creationId xmlns:a16="http://schemas.microsoft.com/office/drawing/2014/main" id="{CDAE0755-838A-47DF-8F9F-129E65D39468}"/>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subtitel van max 2 regels</a:t>
            </a:r>
          </a:p>
        </p:txBody>
      </p:sp>
    </p:spTree>
    <p:extLst>
      <p:ext uri="{BB962C8B-B14F-4D97-AF65-F5344CB8AC3E}">
        <p14:creationId xmlns:p14="http://schemas.microsoft.com/office/powerpoint/2010/main" val="1772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1288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6499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415446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379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6069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222802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3"/>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4"/>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5"/>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6"/>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7" name="Freeform 73">
            <a:extLst>
              <a:ext uri="{FF2B5EF4-FFF2-40B4-BE49-F238E27FC236}">
                <a16:creationId xmlns:a16="http://schemas.microsoft.com/office/drawing/2014/main" id="{150D42D2-B191-46CE-A19E-2027770830A2}"/>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Tahoma" panose="020B060403050404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Tahoma" panose="020B0604030504040204" pitchFamily="34" charset="0"/>
                <a:cs typeface="Tahoma" panose="020B060403050404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4" name="Group 79">
            <a:extLst>
              <a:ext uri="{FF2B5EF4-FFF2-40B4-BE49-F238E27FC236}">
                <a16:creationId xmlns:a16="http://schemas.microsoft.com/office/drawing/2014/main" id="{4EE41086-87FD-47EC-A63D-7ABECF45B545}"/>
              </a:ext>
            </a:extLst>
          </p:cNvPr>
          <p:cNvGrpSpPr>
            <a:grpSpLocks noChangeAspect="1"/>
          </p:cNvGrpSpPr>
          <p:nvPr userDrawn="1"/>
        </p:nvGrpSpPr>
        <p:grpSpPr bwMode="auto">
          <a:xfrm>
            <a:off x="290830" y="5780722"/>
            <a:ext cx="1320346" cy="922020"/>
            <a:chOff x="185" y="3643"/>
            <a:chExt cx="832" cy="581"/>
          </a:xfrm>
        </p:grpSpPr>
        <p:sp>
          <p:nvSpPr>
            <p:cNvPr id="265" name="AutoShape 78">
              <a:extLst>
                <a:ext uri="{FF2B5EF4-FFF2-40B4-BE49-F238E27FC236}">
                  <a16:creationId xmlns:a16="http://schemas.microsoft.com/office/drawing/2014/main" id="{0CE0C9A0-E2CA-4600-BFB1-FC04E5B54F37}"/>
                </a:ext>
              </a:extLst>
            </p:cNvPr>
            <p:cNvSpPr>
              <a:spLocks noChangeAspect="1" noChangeArrowheads="1" noTextEdit="1"/>
            </p:cNvSpPr>
            <p:nvPr userDrawn="1"/>
          </p:nvSpPr>
          <p:spPr bwMode="auto">
            <a:xfrm>
              <a:off x="185" y="3643"/>
              <a:ext cx="832"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6" name="Freeform 80">
              <a:extLst>
                <a:ext uri="{FF2B5EF4-FFF2-40B4-BE49-F238E27FC236}">
                  <a16:creationId xmlns:a16="http://schemas.microsoft.com/office/drawing/2014/main" id="{E353DE89-D819-4B56-A5F8-67F4515024CA}"/>
                </a:ext>
              </a:extLst>
            </p:cNvPr>
            <p:cNvSpPr>
              <a:spLocks noEditPoints="1"/>
            </p:cNvSpPr>
            <p:nvPr userDrawn="1"/>
          </p:nvSpPr>
          <p:spPr bwMode="auto">
            <a:xfrm>
              <a:off x="357" y="4005"/>
              <a:ext cx="383" cy="220"/>
            </a:xfrm>
            <a:custGeom>
              <a:avLst/>
              <a:gdLst>
                <a:gd name="T0" fmla="*/ 350 w 507"/>
                <a:gd name="T1" fmla="*/ 76 h 290"/>
                <a:gd name="T2" fmla="*/ 184 w 507"/>
                <a:gd name="T3" fmla="*/ 152 h 290"/>
                <a:gd name="T4" fmla="*/ 149 w 507"/>
                <a:gd name="T5" fmla="*/ 149 h 290"/>
                <a:gd name="T6" fmla="*/ 42 w 507"/>
                <a:gd name="T7" fmla="*/ 100 h 290"/>
                <a:gd name="T8" fmla="*/ 0 w 507"/>
                <a:gd name="T9" fmla="*/ 92 h 290"/>
                <a:gd name="T10" fmla="*/ 121 w 507"/>
                <a:gd name="T11" fmla="*/ 255 h 290"/>
                <a:gd name="T12" fmla="*/ 292 w 507"/>
                <a:gd name="T13" fmla="*/ 290 h 290"/>
                <a:gd name="T14" fmla="*/ 458 w 507"/>
                <a:gd name="T15" fmla="*/ 256 h 290"/>
                <a:gd name="T16" fmla="*/ 441 w 507"/>
                <a:gd name="T17" fmla="*/ 79 h 290"/>
                <a:gd name="T18" fmla="*/ 400 w 507"/>
                <a:gd name="T19" fmla="*/ 119 h 290"/>
                <a:gd name="T20" fmla="*/ 363 w 507"/>
                <a:gd name="T21" fmla="*/ 94 h 290"/>
                <a:gd name="T22" fmla="*/ 350 w 507"/>
                <a:gd name="T23" fmla="*/ 76 h 290"/>
                <a:gd name="T24" fmla="*/ 393 w 507"/>
                <a:gd name="T25" fmla="*/ 0 h 290"/>
                <a:gd name="T26" fmla="*/ 385 w 507"/>
                <a:gd name="T27" fmla="*/ 21 h 290"/>
                <a:gd name="T28" fmla="*/ 388 w 507"/>
                <a:gd name="T29" fmla="*/ 21 h 290"/>
                <a:gd name="T30" fmla="*/ 398 w 507"/>
                <a:gd name="T31" fmla="*/ 22 h 290"/>
                <a:gd name="T32" fmla="*/ 401 w 507"/>
                <a:gd name="T33" fmla="*/ 22 h 290"/>
                <a:gd name="T34" fmla="*/ 408 w 507"/>
                <a:gd name="T35" fmla="*/ 22 h 290"/>
                <a:gd name="T36" fmla="*/ 393 w 507"/>
                <a:gd name="T3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290">
                  <a:moveTo>
                    <a:pt x="350" y="76"/>
                  </a:moveTo>
                  <a:cubicBezTo>
                    <a:pt x="308" y="123"/>
                    <a:pt x="248" y="152"/>
                    <a:pt x="184" y="152"/>
                  </a:cubicBezTo>
                  <a:cubicBezTo>
                    <a:pt x="172" y="152"/>
                    <a:pt x="161" y="151"/>
                    <a:pt x="149" y="149"/>
                  </a:cubicBezTo>
                  <a:cubicBezTo>
                    <a:pt x="108" y="142"/>
                    <a:pt x="71" y="125"/>
                    <a:pt x="42" y="100"/>
                  </a:cubicBezTo>
                  <a:cubicBezTo>
                    <a:pt x="28" y="98"/>
                    <a:pt x="14" y="95"/>
                    <a:pt x="0" y="92"/>
                  </a:cubicBezTo>
                  <a:cubicBezTo>
                    <a:pt x="14" y="190"/>
                    <a:pt x="76" y="231"/>
                    <a:pt x="121" y="255"/>
                  </a:cubicBezTo>
                  <a:cubicBezTo>
                    <a:pt x="156" y="275"/>
                    <a:pt x="221" y="290"/>
                    <a:pt x="292" y="290"/>
                  </a:cubicBezTo>
                  <a:cubicBezTo>
                    <a:pt x="348" y="290"/>
                    <a:pt x="407" y="280"/>
                    <a:pt x="458" y="256"/>
                  </a:cubicBezTo>
                  <a:cubicBezTo>
                    <a:pt x="507" y="232"/>
                    <a:pt x="485" y="158"/>
                    <a:pt x="441" y="79"/>
                  </a:cubicBezTo>
                  <a:cubicBezTo>
                    <a:pt x="440" y="101"/>
                    <a:pt x="422" y="119"/>
                    <a:pt x="400" y="119"/>
                  </a:cubicBezTo>
                  <a:cubicBezTo>
                    <a:pt x="383" y="119"/>
                    <a:pt x="369" y="109"/>
                    <a:pt x="363" y="94"/>
                  </a:cubicBezTo>
                  <a:cubicBezTo>
                    <a:pt x="357" y="90"/>
                    <a:pt x="352" y="83"/>
                    <a:pt x="350" y="76"/>
                  </a:cubicBezTo>
                  <a:moveTo>
                    <a:pt x="393" y="0"/>
                  </a:moveTo>
                  <a:cubicBezTo>
                    <a:pt x="391" y="7"/>
                    <a:pt x="388" y="14"/>
                    <a:pt x="385" y="21"/>
                  </a:cubicBezTo>
                  <a:cubicBezTo>
                    <a:pt x="386" y="21"/>
                    <a:pt x="387" y="21"/>
                    <a:pt x="388" y="21"/>
                  </a:cubicBezTo>
                  <a:cubicBezTo>
                    <a:pt x="391" y="21"/>
                    <a:pt x="395" y="21"/>
                    <a:pt x="398" y="22"/>
                  </a:cubicBezTo>
                  <a:cubicBezTo>
                    <a:pt x="399" y="22"/>
                    <a:pt x="400" y="22"/>
                    <a:pt x="401" y="22"/>
                  </a:cubicBezTo>
                  <a:cubicBezTo>
                    <a:pt x="404" y="22"/>
                    <a:pt x="406" y="22"/>
                    <a:pt x="408" y="22"/>
                  </a:cubicBezTo>
                  <a:cubicBezTo>
                    <a:pt x="403" y="15"/>
                    <a:pt x="398" y="7"/>
                    <a:pt x="393" y="0"/>
                  </a:cubicBezTo>
                </a:path>
              </a:pathLst>
            </a:custGeom>
            <a:solidFill>
              <a:srgbClr val="66C7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7" name="Freeform 81">
              <a:extLst>
                <a:ext uri="{FF2B5EF4-FFF2-40B4-BE49-F238E27FC236}">
                  <a16:creationId xmlns:a16="http://schemas.microsoft.com/office/drawing/2014/main" id="{72222F92-7475-4D4B-A0F7-9CE4F7CFB8CE}"/>
                </a:ext>
              </a:extLst>
            </p:cNvPr>
            <p:cNvSpPr>
              <a:spLocks/>
            </p:cNvSpPr>
            <p:nvPr userDrawn="1"/>
          </p:nvSpPr>
          <p:spPr bwMode="auto">
            <a:xfrm>
              <a:off x="169" y="3784"/>
              <a:ext cx="241" cy="291"/>
            </a:xfrm>
            <a:custGeom>
              <a:avLst/>
              <a:gdLst>
                <a:gd name="T0" fmla="*/ 319 w 319"/>
                <a:gd name="T1" fmla="*/ 0 h 384"/>
                <a:gd name="T2" fmla="*/ 263 w 319"/>
                <a:gd name="T3" fmla="*/ 11 h 384"/>
                <a:gd name="T4" fmla="*/ 24 w 319"/>
                <a:gd name="T5" fmla="*/ 249 h 384"/>
                <a:gd name="T6" fmla="*/ 248 w 319"/>
                <a:gd name="T7" fmla="*/ 384 h 384"/>
                <a:gd name="T8" fmla="*/ 245 w 319"/>
                <a:gd name="T9" fmla="*/ 341 h 384"/>
                <a:gd name="T10" fmla="*/ 213 w 319"/>
                <a:gd name="T11" fmla="*/ 188 h 384"/>
                <a:gd name="T12" fmla="*/ 313 w 319"/>
                <a:gd name="T13" fmla="*/ 35 h 384"/>
                <a:gd name="T14" fmla="*/ 319 w 319"/>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384">
                  <a:moveTo>
                    <a:pt x="319" y="0"/>
                  </a:moveTo>
                  <a:cubicBezTo>
                    <a:pt x="298" y="2"/>
                    <a:pt x="279" y="7"/>
                    <a:pt x="263" y="11"/>
                  </a:cubicBezTo>
                  <a:cubicBezTo>
                    <a:pt x="193" y="31"/>
                    <a:pt x="66" y="129"/>
                    <a:pt x="24" y="249"/>
                  </a:cubicBezTo>
                  <a:cubicBezTo>
                    <a:pt x="0" y="316"/>
                    <a:pt x="126" y="359"/>
                    <a:pt x="248" y="384"/>
                  </a:cubicBezTo>
                  <a:cubicBezTo>
                    <a:pt x="246" y="371"/>
                    <a:pt x="245" y="357"/>
                    <a:pt x="245" y="341"/>
                  </a:cubicBezTo>
                  <a:cubicBezTo>
                    <a:pt x="217" y="297"/>
                    <a:pt x="204" y="243"/>
                    <a:pt x="213" y="188"/>
                  </a:cubicBezTo>
                  <a:cubicBezTo>
                    <a:pt x="223" y="122"/>
                    <a:pt x="261" y="68"/>
                    <a:pt x="313" y="35"/>
                  </a:cubicBezTo>
                  <a:cubicBezTo>
                    <a:pt x="315" y="23"/>
                    <a:pt x="317" y="11"/>
                    <a:pt x="319" y="0"/>
                  </a:cubicBezTo>
                </a:path>
              </a:pathLst>
            </a:custGeom>
            <a:solidFill>
              <a:srgbClr val="C7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8" name="Freeform 82">
              <a:extLst>
                <a:ext uri="{FF2B5EF4-FFF2-40B4-BE49-F238E27FC236}">
                  <a16:creationId xmlns:a16="http://schemas.microsoft.com/office/drawing/2014/main" id="{3075A98C-4C20-401B-A58A-35FC3950CFFC}"/>
                </a:ext>
              </a:extLst>
            </p:cNvPr>
            <p:cNvSpPr>
              <a:spLocks/>
            </p:cNvSpPr>
            <p:nvPr userDrawn="1"/>
          </p:nvSpPr>
          <p:spPr bwMode="auto">
            <a:xfrm>
              <a:off x="354" y="4042"/>
              <a:ext cx="34" cy="39"/>
            </a:xfrm>
            <a:custGeom>
              <a:avLst/>
              <a:gdLst>
                <a:gd name="T0" fmla="*/ 0 w 45"/>
                <a:gd name="T1" fmla="*/ 0 h 51"/>
                <a:gd name="T2" fmla="*/ 3 w 45"/>
                <a:gd name="T3" fmla="*/ 43 h 51"/>
                <a:gd name="T4" fmla="*/ 45 w 45"/>
                <a:gd name="T5" fmla="*/ 51 h 51"/>
                <a:gd name="T6" fmla="*/ 0 w 45"/>
                <a:gd name="T7" fmla="*/ 0 h 51"/>
              </a:gdLst>
              <a:ahLst/>
              <a:cxnLst>
                <a:cxn ang="0">
                  <a:pos x="T0" y="T1"/>
                </a:cxn>
                <a:cxn ang="0">
                  <a:pos x="T2" y="T3"/>
                </a:cxn>
                <a:cxn ang="0">
                  <a:pos x="T4" y="T5"/>
                </a:cxn>
                <a:cxn ang="0">
                  <a:pos x="T6" y="T7"/>
                </a:cxn>
              </a:cxnLst>
              <a:rect l="0" t="0" r="r" b="b"/>
              <a:pathLst>
                <a:path w="45" h="51">
                  <a:moveTo>
                    <a:pt x="0" y="0"/>
                  </a:moveTo>
                  <a:cubicBezTo>
                    <a:pt x="0" y="16"/>
                    <a:pt x="1" y="30"/>
                    <a:pt x="3" y="43"/>
                  </a:cubicBezTo>
                  <a:cubicBezTo>
                    <a:pt x="17" y="46"/>
                    <a:pt x="31" y="49"/>
                    <a:pt x="45" y="51"/>
                  </a:cubicBezTo>
                  <a:cubicBezTo>
                    <a:pt x="27" y="37"/>
                    <a:pt x="12" y="19"/>
                    <a:pt x="0" y="0"/>
                  </a:cubicBezTo>
                </a:path>
              </a:pathLst>
            </a:custGeom>
            <a:solidFill>
              <a:srgbClr val="50AD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9" name="Freeform 83">
              <a:extLst>
                <a:ext uri="{FF2B5EF4-FFF2-40B4-BE49-F238E27FC236}">
                  <a16:creationId xmlns:a16="http://schemas.microsoft.com/office/drawing/2014/main" id="{826231DE-62C5-4DAE-BC03-A319D0F6FE80}"/>
                </a:ext>
              </a:extLst>
            </p:cNvPr>
            <p:cNvSpPr>
              <a:spLocks/>
            </p:cNvSpPr>
            <p:nvPr userDrawn="1"/>
          </p:nvSpPr>
          <p:spPr bwMode="auto">
            <a:xfrm>
              <a:off x="410" y="3644"/>
              <a:ext cx="309" cy="342"/>
            </a:xfrm>
            <a:custGeom>
              <a:avLst/>
              <a:gdLst>
                <a:gd name="T0" fmla="*/ 98 w 408"/>
                <a:gd name="T1" fmla="*/ 0 h 453"/>
                <a:gd name="T2" fmla="*/ 0 w 408"/>
                <a:gd name="T3" fmla="*/ 186 h 453"/>
                <a:gd name="T4" fmla="*/ 22 w 408"/>
                <a:gd name="T5" fmla="*/ 184 h 453"/>
                <a:gd name="T6" fmla="*/ 72 w 408"/>
                <a:gd name="T7" fmla="*/ 191 h 453"/>
                <a:gd name="T8" fmla="*/ 112 w 408"/>
                <a:gd name="T9" fmla="*/ 187 h 453"/>
                <a:gd name="T10" fmla="*/ 147 w 408"/>
                <a:gd name="T11" fmla="*/ 190 h 453"/>
                <a:gd name="T12" fmla="*/ 331 w 408"/>
                <a:gd name="T13" fmla="*/ 443 h 453"/>
                <a:gd name="T14" fmla="*/ 329 w 408"/>
                <a:gd name="T15" fmla="*/ 453 h 453"/>
                <a:gd name="T16" fmla="*/ 365 w 408"/>
                <a:gd name="T17" fmla="*/ 224 h 453"/>
                <a:gd name="T18" fmla="*/ 111 w 408"/>
                <a:gd name="T19" fmla="*/ 2 h 453"/>
                <a:gd name="T20" fmla="*/ 98 w 408"/>
                <a:gd name="T2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453">
                  <a:moveTo>
                    <a:pt x="98" y="0"/>
                  </a:moveTo>
                  <a:cubicBezTo>
                    <a:pt x="47" y="0"/>
                    <a:pt x="17" y="88"/>
                    <a:pt x="0" y="186"/>
                  </a:cubicBezTo>
                  <a:cubicBezTo>
                    <a:pt x="7" y="185"/>
                    <a:pt x="15" y="184"/>
                    <a:pt x="22" y="184"/>
                  </a:cubicBezTo>
                  <a:cubicBezTo>
                    <a:pt x="38" y="184"/>
                    <a:pt x="55" y="186"/>
                    <a:pt x="72" y="191"/>
                  </a:cubicBezTo>
                  <a:cubicBezTo>
                    <a:pt x="85" y="188"/>
                    <a:pt x="99" y="187"/>
                    <a:pt x="112" y="187"/>
                  </a:cubicBezTo>
                  <a:cubicBezTo>
                    <a:pt x="124" y="187"/>
                    <a:pt x="135" y="188"/>
                    <a:pt x="147" y="190"/>
                  </a:cubicBezTo>
                  <a:cubicBezTo>
                    <a:pt x="268" y="209"/>
                    <a:pt x="350" y="322"/>
                    <a:pt x="331" y="443"/>
                  </a:cubicBezTo>
                  <a:cubicBezTo>
                    <a:pt x="330" y="446"/>
                    <a:pt x="330" y="450"/>
                    <a:pt x="329" y="453"/>
                  </a:cubicBezTo>
                  <a:cubicBezTo>
                    <a:pt x="408" y="359"/>
                    <a:pt x="384" y="277"/>
                    <a:pt x="365" y="224"/>
                  </a:cubicBezTo>
                  <a:cubicBezTo>
                    <a:pt x="340" y="156"/>
                    <a:pt x="234" y="35"/>
                    <a:pt x="111" y="2"/>
                  </a:cubicBezTo>
                  <a:cubicBezTo>
                    <a:pt x="107" y="1"/>
                    <a:pt x="102" y="0"/>
                    <a:pt x="98" y="0"/>
                  </a:cubicBezTo>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0" name="Freeform 84">
              <a:extLst>
                <a:ext uri="{FF2B5EF4-FFF2-40B4-BE49-F238E27FC236}">
                  <a16:creationId xmlns:a16="http://schemas.microsoft.com/office/drawing/2014/main" id="{E7EC0178-7FD0-42BC-8ECE-7FD4E1C89C6C}"/>
                </a:ext>
              </a:extLst>
            </p:cNvPr>
            <p:cNvSpPr>
              <a:spLocks/>
            </p:cNvSpPr>
            <p:nvPr userDrawn="1"/>
          </p:nvSpPr>
          <p:spPr bwMode="auto">
            <a:xfrm>
              <a:off x="406" y="3783"/>
              <a:ext cx="59" cy="28"/>
            </a:xfrm>
            <a:custGeom>
              <a:avLst/>
              <a:gdLst>
                <a:gd name="T0" fmla="*/ 28 w 78"/>
                <a:gd name="T1" fmla="*/ 0 h 37"/>
                <a:gd name="T2" fmla="*/ 6 w 78"/>
                <a:gd name="T3" fmla="*/ 2 h 37"/>
                <a:gd name="T4" fmla="*/ 0 w 78"/>
                <a:gd name="T5" fmla="*/ 37 h 37"/>
                <a:gd name="T6" fmla="*/ 78 w 78"/>
                <a:gd name="T7" fmla="*/ 7 h 37"/>
                <a:gd name="T8" fmla="*/ 28 w 78"/>
                <a:gd name="T9" fmla="*/ 0 h 37"/>
              </a:gdLst>
              <a:ahLst/>
              <a:cxnLst>
                <a:cxn ang="0">
                  <a:pos x="T0" y="T1"/>
                </a:cxn>
                <a:cxn ang="0">
                  <a:pos x="T2" y="T3"/>
                </a:cxn>
                <a:cxn ang="0">
                  <a:pos x="T4" y="T5"/>
                </a:cxn>
                <a:cxn ang="0">
                  <a:pos x="T6" y="T7"/>
                </a:cxn>
                <a:cxn ang="0">
                  <a:pos x="T8" y="T9"/>
                </a:cxn>
              </a:cxnLst>
              <a:rect l="0" t="0" r="r" b="b"/>
              <a:pathLst>
                <a:path w="78" h="37">
                  <a:moveTo>
                    <a:pt x="28" y="0"/>
                  </a:moveTo>
                  <a:cubicBezTo>
                    <a:pt x="21" y="0"/>
                    <a:pt x="13" y="1"/>
                    <a:pt x="6" y="2"/>
                  </a:cubicBezTo>
                  <a:cubicBezTo>
                    <a:pt x="4" y="13"/>
                    <a:pt x="2" y="25"/>
                    <a:pt x="0" y="37"/>
                  </a:cubicBezTo>
                  <a:cubicBezTo>
                    <a:pt x="24" y="23"/>
                    <a:pt x="50" y="12"/>
                    <a:pt x="78" y="7"/>
                  </a:cubicBezTo>
                  <a:cubicBezTo>
                    <a:pt x="61" y="2"/>
                    <a:pt x="44" y="0"/>
                    <a:pt x="28" y="0"/>
                  </a:cubicBezTo>
                </a:path>
              </a:pathLst>
            </a:custGeom>
            <a:solidFill>
              <a:srgbClr val="AF2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1" name="Freeform 85">
              <a:extLst>
                <a:ext uri="{FF2B5EF4-FFF2-40B4-BE49-F238E27FC236}">
                  <a16:creationId xmlns:a16="http://schemas.microsoft.com/office/drawing/2014/main" id="{23EE7090-BAED-415F-BCDE-0E31CBFF824D}"/>
                </a:ext>
              </a:extLst>
            </p:cNvPr>
            <p:cNvSpPr>
              <a:spLocks/>
            </p:cNvSpPr>
            <p:nvPr userDrawn="1"/>
          </p:nvSpPr>
          <p:spPr bwMode="auto">
            <a:xfrm>
              <a:off x="316" y="3773"/>
              <a:ext cx="359" cy="359"/>
            </a:xfrm>
            <a:custGeom>
              <a:avLst/>
              <a:gdLst>
                <a:gd name="T0" fmla="*/ 19 w 475"/>
                <a:gd name="T1" fmla="*/ 203 h 475"/>
                <a:gd name="T2" fmla="*/ 272 w 475"/>
                <a:gd name="T3" fmla="*/ 19 h 475"/>
                <a:gd name="T4" fmla="*/ 456 w 475"/>
                <a:gd name="T5" fmla="*/ 272 h 475"/>
                <a:gd name="T6" fmla="*/ 203 w 475"/>
                <a:gd name="T7" fmla="*/ 456 h 475"/>
                <a:gd name="T8" fmla="*/ 19 w 475"/>
                <a:gd name="T9" fmla="*/ 203 h 475"/>
              </a:gdLst>
              <a:ahLst/>
              <a:cxnLst>
                <a:cxn ang="0">
                  <a:pos x="T0" y="T1"/>
                </a:cxn>
                <a:cxn ang="0">
                  <a:pos x="T2" y="T3"/>
                </a:cxn>
                <a:cxn ang="0">
                  <a:pos x="T4" y="T5"/>
                </a:cxn>
                <a:cxn ang="0">
                  <a:pos x="T6" y="T7"/>
                </a:cxn>
                <a:cxn ang="0">
                  <a:pos x="T8" y="T9"/>
                </a:cxn>
              </a:cxnLst>
              <a:rect l="0" t="0" r="r" b="b"/>
              <a:pathLst>
                <a:path w="475" h="475">
                  <a:moveTo>
                    <a:pt x="19" y="203"/>
                  </a:moveTo>
                  <a:cubicBezTo>
                    <a:pt x="38" y="82"/>
                    <a:pt x="151" y="0"/>
                    <a:pt x="272" y="19"/>
                  </a:cubicBezTo>
                  <a:cubicBezTo>
                    <a:pt x="393" y="38"/>
                    <a:pt x="475" y="151"/>
                    <a:pt x="456" y="272"/>
                  </a:cubicBezTo>
                  <a:cubicBezTo>
                    <a:pt x="437" y="392"/>
                    <a:pt x="324" y="475"/>
                    <a:pt x="203" y="456"/>
                  </a:cubicBezTo>
                  <a:cubicBezTo>
                    <a:pt x="82" y="437"/>
                    <a:pt x="0" y="324"/>
                    <a:pt x="19" y="203"/>
                  </a:cubicBezTo>
                </a:path>
              </a:pathLst>
            </a:custGeom>
            <a:solidFill>
              <a:srgbClr val="211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2" name="Freeform 86">
              <a:extLst>
                <a:ext uri="{FF2B5EF4-FFF2-40B4-BE49-F238E27FC236}">
                  <a16:creationId xmlns:a16="http://schemas.microsoft.com/office/drawing/2014/main" id="{BE7B716D-03A4-4263-A740-8A1158668730}"/>
                </a:ext>
              </a:extLst>
            </p:cNvPr>
            <p:cNvSpPr>
              <a:spLocks/>
            </p:cNvSpPr>
            <p:nvPr userDrawn="1"/>
          </p:nvSpPr>
          <p:spPr bwMode="auto">
            <a:xfrm>
              <a:off x="665" y="4022"/>
              <a:ext cx="26" cy="39"/>
            </a:xfrm>
            <a:custGeom>
              <a:avLst/>
              <a:gdLst>
                <a:gd name="T0" fmla="*/ 0 w 35"/>
                <a:gd name="T1" fmla="*/ 0 h 52"/>
                <a:gd name="T2" fmla="*/ 4 w 35"/>
                <a:gd name="T3" fmla="*/ 6 h 52"/>
                <a:gd name="T4" fmla="*/ 18 w 35"/>
                <a:gd name="T5" fmla="*/ 23 h 52"/>
                <a:gd name="T6" fmla="*/ 33 w 35"/>
                <a:gd name="T7" fmla="*/ 52 h 52"/>
                <a:gd name="T8" fmla="*/ 35 w 35"/>
                <a:gd name="T9" fmla="*/ 41 h 52"/>
                <a:gd name="T10" fmla="*/ 0 w 35"/>
                <a:gd name="T11" fmla="*/ 0 h 52"/>
              </a:gdLst>
              <a:ahLst/>
              <a:cxnLst>
                <a:cxn ang="0">
                  <a:pos x="T0" y="T1"/>
                </a:cxn>
                <a:cxn ang="0">
                  <a:pos x="T2" y="T3"/>
                </a:cxn>
                <a:cxn ang="0">
                  <a:pos x="T4" y="T5"/>
                </a:cxn>
                <a:cxn ang="0">
                  <a:pos x="T6" y="T7"/>
                </a:cxn>
                <a:cxn ang="0">
                  <a:pos x="T8" y="T9"/>
                </a:cxn>
                <a:cxn ang="0">
                  <a:pos x="T10" y="T11"/>
                </a:cxn>
              </a:cxnLst>
              <a:rect l="0" t="0" r="r" b="b"/>
              <a:pathLst>
                <a:path w="35" h="52">
                  <a:moveTo>
                    <a:pt x="0" y="0"/>
                  </a:moveTo>
                  <a:cubicBezTo>
                    <a:pt x="1" y="2"/>
                    <a:pt x="2" y="4"/>
                    <a:pt x="4" y="6"/>
                  </a:cubicBezTo>
                  <a:cubicBezTo>
                    <a:pt x="10" y="10"/>
                    <a:pt x="15" y="16"/>
                    <a:pt x="18" y="23"/>
                  </a:cubicBezTo>
                  <a:cubicBezTo>
                    <a:pt x="26" y="30"/>
                    <a:pt x="32" y="40"/>
                    <a:pt x="33" y="52"/>
                  </a:cubicBezTo>
                  <a:cubicBezTo>
                    <a:pt x="34" y="48"/>
                    <a:pt x="35" y="45"/>
                    <a:pt x="35" y="41"/>
                  </a:cubicBezTo>
                  <a:cubicBezTo>
                    <a:pt x="35" y="20"/>
                    <a:pt x="20" y="3"/>
                    <a:pt x="0" y="0"/>
                  </a:cubicBezTo>
                </a:path>
              </a:pathLst>
            </a:custGeom>
            <a:solidFill>
              <a:srgbClr val="E03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3" name="Freeform 87">
              <a:extLst>
                <a:ext uri="{FF2B5EF4-FFF2-40B4-BE49-F238E27FC236}">
                  <a16:creationId xmlns:a16="http://schemas.microsoft.com/office/drawing/2014/main" id="{7EB5804D-6A9C-4C12-A36F-5CDBF3EA17BF}"/>
                </a:ext>
              </a:extLst>
            </p:cNvPr>
            <p:cNvSpPr>
              <a:spLocks/>
            </p:cNvSpPr>
            <p:nvPr userDrawn="1"/>
          </p:nvSpPr>
          <p:spPr bwMode="auto">
            <a:xfrm>
              <a:off x="657" y="4022"/>
              <a:ext cx="11" cy="5"/>
            </a:xfrm>
            <a:custGeom>
              <a:avLst/>
              <a:gdLst>
                <a:gd name="T0" fmla="*/ 3 w 14"/>
                <a:gd name="T1" fmla="*/ 0 h 6"/>
                <a:gd name="T2" fmla="*/ 0 w 14"/>
                <a:gd name="T3" fmla="*/ 0 h 6"/>
                <a:gd name="T4" fmla="*/ 14 w 14"/>
                <a:gd name="T5" fmla="*/ 6 h 6"/>
                <a:gd name="T6" fmla="*/ 10 w 14"/>
                <a:gd name="T7" fmla="*/ 0 h 6"/>
                <a:gd name="T8" fmla="*/ 3 w 14"/>
                <a:gd name="T9" fmla="*/ 0 h 6"/>
              </a:gdLst>
              <a:ahLst/>
              <a:cxnLst>
                <a:cxn ang="0">
                  <a:pos x="T0" y="T1"/>
                </a:cxn>
                <a:cxn ang="0">
                  <a:pos x="T2" y="T3"/>
                </a:cxn>
                <a:cxn ang="0">
                  <a:pos x="T4" y="T5"/>
                </a:cxn>
                <a:cxn ang="0">
                  <a:pos x="T6" y="T7"/>
                </a:cxn>
                <a:cxn ang="0">
                  <a:pos x="T8" y="T9"/>
                </a:cxn>
              </a:cxnLst>
              <a:rect l="0" t="0" r="r" b="b"/>
              <a:pathLst>
                <a:path w="14" h="6">
                  <a:moveTo>
                    <a:pt x="3" y="0"/>
                  </a:moveTo>
                  <a:cubicBezTo>
                    <a:pt x="2" y="0"/>
                    <a:pt x="1" y="0"/>
                    <a:pt x="0" y="0"/>
                  </a:cubicBezTo>
                  <a:cubicBezTo>
                    <a:pt x="5" y="1"/>
                    <a:pt x="9" y="3"/>
                    <a:pt x="14" y="6"/>
                  </a:cubicBezTo>
                  <a:cubicBezTo>
                    <a:pt x="12" y="4"/>
                    <a:pt x="11" y="2"/>
                    <a:pt x="10" y="0"/>
                  </a:cubicBezTo>
                  <a:cubicBezTo>
                    <a:pt x="8" y="0"/>
                    <a:pt x="6" y="0"/>
                    <a:pt x="3" y="0"/>
                  </a:cubicBezTo>
                </a:path>
              </a:pathLst>
            </a:custGeom>
            <a:solidFill>
              <a:srgbClr val="D7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4" name="Freeform 88">
              <a:extLst>
                <a:ext uri="{FF2B5EF4-FFF2-40B4-BE49-F238E27FC236}">
                  <a16:creationId xmlns:a16="http://schemas.microsoft.com/office/drawing/2014/main" id="{72C709B6-2437-4BA0-B29A-785B96295246}"/>
                </a:ext>
              </a:extLst>
            </p:cNvPr>
            <p:cNvSpPr>
              <a:spLocks noEditPoints="1"/>
            </p:cNvSpPr>
            <p:nvPr userDrawn="1"/>
          </p:nvSpPr>
          <p:spPr bwMode="auto">
            <a:xfrm>
              <a:off x="621" y="4021"/>
              <a:ext cx="36" cy="55"/>
            </a:xfrm>
            <a:custGeom>
              <a:avLst/>
              <a:gdLst>
                <a:gd name="T0" fmla="*/ 0 w 48"/>
                <a:gd name="T1" fmla="*/ 55 h 73"/>
                <a:gd name="T2" fmla="*/ 9 w 48"/>
                <a:gd name="T3" fmla="*/ 56 h 73"/>
                <a:gd name="T4" fmla="*/ 10 w 48"/>
                <a:gd name="T5" fmla="*/ 45 h 73"/>
                <a:gd name="T6" fmla="*/ 10 w 48"/>
                <a:gd name="T7" fmla="*/ 45 h 73"/>
                <a:gd name="T8" fmla="*/ 10 w 48"/>
                <a:gd name="T9" fmla="*/ 45 h 73"/>
                <a:gd name="T10" fmla="*/ 10 w 48"/>
                <a:gd name="T11" fmla="*/ 45 h 73"/>
                <a:gd name="T12" fmla="*/ 10 w 48"/>
                <a:gd name="T13" fmla="*/ 45 h 73"/>
                <a:gd name="T14" fmla="*/ 10 w 48"/>
                <a:gd name="T15" fmla="*/ 45 h 73"/>
                <a:gd name="T16" fmla="*/ 10 w 48"/>
                <a:gd name="T17" fmla="*/ 45 h 73"/>
                <a:gd name="T18" fmla="*/ 10 w 48"/>
                <a:gd name="T19" fmla="*/ 45 h 73"/>
                <a:gd name="T20" fmla="*/ 10 w 48"/>
                <a:gd name="T21" fmla="*/ 45 h 73"/>
                <a:gd name="T22" fmla="*/ 10 w 48"/>
                <a:gd name="T23" fmla="*/ 44 h 73"/>
                <a:gd name="T24" fmla="*/ 10 w 48"/>
                <a:gd name="T25" fmla="*/ 44 h 73"/>
                <a:gd name="T26" fmla="*/ 10 w 48"/>
                <a:gd name="T27" fmla="*/ 44 h 73"/>
                <a:gd name="T28" fmla="*/ 10 w 48"/>
                <a:gd name="T29" fmla="*/ 44 h 73"/>
                <a:gd name="T30" fmla="*/ 10 w 48"/>
                <a:gd name="T31" fmla="*/ 44 h 73"/>
                <a:gd name="T32" fmla="*/ 10 w 48"/>
                <a:gd name="T33" fmla="*/ 44 h 73"/>
                <a:gd name="T34" fmla="*/ 10 w 48"/>
                <a:gd name="T35" fmla="*/ 44 h 73"/>
                <a:gd name="T36" fmla="*/ 10 w 48"/>
                <a:gd name="T37" fmla="*/ 44 h 73"/>
                <a:gd name="T38" fmla="*/ 10 w 48"/>
                <a:gd name="T39" fmla="*/ 44 h 73"/>
                <a:gd name="T40" fmla="*/ 10 w 48"/>
                <a:gd name="T41" fmla="*/ 44 h 73"/>
                <a:gd name="T42" fmla="*/ 10 w 48"/>
                <a:gd name="T43" fmla="*/ 44 h 73"/>
                <a:gd name="T44" fmla="*/ 10 w 48"/>
                <a:gd name="T45" fmla="*/ 44 h 73"/>
                <a:gd name="T46" fmla="*/ 10 w 48"/>
                <a:gd name="T47" fmla="*/ 44 h 73"/>
                <a:gd name="T48" fmla="*/ 10 w 48"/>
                <a:gd name="T49" fmla="*/ 43 h 73"/>
                <a:gd name="T50" fmla="*/ 10 w 48"/>
                <a:gd name="T51" fmla="*/ 43 h 73"/>
                <a:gd name="T52" fmla="*/ 10 w 48"/>
                <a:gd name="T53" fmla="*/ 43 h 73"/>
                <a:gd name="T54" fmla="*/ 10 w 48"/>
                <a:gd name="T55" fmla="*/ 43 h 73"/>
                <a:gd name="T56" fmla="*/ 10 w 48"/>
                <a:gd name="T57" fmla="*/ 43 h 73"/>
                <a:gd name="T58" fmla="*/ 10 w 48"/>
                <a:gd name="T59" fmla="*/ 43 h 73"/>
                <a:gd name="T60" fmla="*/ 10 w 48"/>
                <a:gd name="T61" fmla="*/ 43 h 73"/>
                <a:gd name="T62" fmla="*/ 10 w 48"/>
                <a:gd name="T63" fmla="*/ 43 h 73"/>
                <a:gd name="T64" fmla="*/ 10 w 48"/>
                <a:gd name="T65" fmla="*/ 43 h 73"/>
                <a:gd name="T66" fmla="*/ 10 w 48"/>
                <a:gd name="T67" fmla="*/ 43 h 73"/>
                <a:gd name="T68" fmla="*/ 10 w 48"/>
                <a:gd name="T69" fmla="*/ 43 h 73"/>
                <a:gd name="T70" fmla="*/ 10 w 48"/>
                <a:gd name="T71" fmla="*/ 43 h 73"/>
                <a:gd name="T72" fmla="*/ 10 w 48"/>
                <a:gd name="T73" fmla="*/ 43 h 73"/>
                <a:gd name="T74" fmla="*/ 10 w 48"/>
                <a:gd name="T75" fmla="*/ 43 h 73"/>
                <a:gd name="T76" fmla="*/ 10 w 48"/>
                <a:gd name="T77" fmla="*/ 42 h 73"/>
                <a:gd name="T78" fmla="*/ 10 w 48"/>
                <a:gd name="T79" fmla="*/ 42 h 73"/>
                <a:gd name="T80" fmla="*/ 10 w 48"/>
                <a:gd name="T81" fmla="*/ 42 h 73"/>
                <a:gd name="T82" fmla="*/ 10 w 48"/>
                <a:gd name="T83" fmla="*/ 42 h 73"/>
                <a:gd name="T84" fmla="*/ 35 w 48"/>
                <a:gd name="T85" fmla="*/ 0 h 73"/>
                <a:gd name="T86" fmla="*/ 48 w 48"/>
                <a:gd name="T8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3">
                  <a:moveTo>
                    <a:pt x="10" y="42"/>
                  </a:moveTo>
                  <a:cubicBezTo>
                    <a:pt x="7" y="47"/>
                    <a:pt x="3" y="51"/>
                    <a:pt x="0" y="55"/>
                  </a:cubicBezTo>
                  <a:cubicBezTo>
                    <a:pt x="2" y="62"/>
                    <a:pt x="7" y="69"/>
                    <a:pt x="13" y="73"/>
                  </a:cubicBezTo>
                  <a:cubicBezTo>
                    <a:pt x="10" y="68"/>
                    <a:pt x="9" y="62"/>
                    <a:pt x="9" y="56"/>
                  </a:cubicBezTo>
                  <a:cubicBezTo>
                    <a:pt x="9" y="52"/>
                    <a:pt x="9" y="49"/>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moveTo>
                    <a:pt x="38" y="0"/>
                  </a:moveTo>
                  <a:cubicBezTo>
                    <a:pt x="37" y="0"/>
                    <a:pt x="36" y="0"/>
                    <a:pt x="35" y="0"/>
                  </a:cubicBezTo>
                  <a:cubicBezTo>
                    <a:pt x="35" y="2"/>
                    <a:pt x="34" y="3"/>
                    <a:pt x="33" y="5"/>
                  </a:cubicBezTo>
                  <a:cubicBezTo>
                    <a:pt x="37" y="3"/>
                    <a:pt x="43" y="1"/>
                    <a:pt x="48" y="1"/>
                  </a:cubicBezTo>
                  <a:cubicBezTo>
                    <a:pt x="45" y="0"/>
                    <a:pt x="41" y="0"/>
                    <a:pt x="38" y="0"/>
                  </a:cubicBezTo>
                </a:path>
              </a:pathLst>
            </a:custGeom>
            <a:solidFill>
              <a:srgbClr val="F3C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5" name="Freeform 89">
              <a:extLst>
                <a:ext uri="{FF2B5EF4-FFF2-40B4-BE49-F238E27FC236}">
                  <a16:creationId xmlns:a16="http://schemas.microsoft.com/office/drawing/2014/main" id="{A63F20F4-0F0C-47BD-8C02-ECBD467EE192}"/>
                </a:ext>
              </a:extLst>
            </p:cNvPr>
            <p:cNvSpPr>
              <a:spLocks/>
            </p:cNvSpPr>
            <p:nvPr userDrawn="1"/>
          </p:nvSpPr>
          <p:spPr bwMode="auto">
            <a:xfrm>
              <a:off x="619" y="4021"/>
              <a:ext cx="29" cy="42"/>
            </a:xfrm>
            <a:custGeom>
              <a:avLst/>
              <a:gdLst>
                <a:gd name="T0" fmla="*/ 38 w 38"/>
                <a:gd name="T1" fmla="*/ 0 h 55"/>
                <a:gd name="T2" fmla="*/ 0 w 38"/>
                <a:gd name="T3" fmla="*/ 41 h 55"/>
                <a:gd name="T4" fmla="*/ 3 w 38"/>
                <a:gd name="T5" fmla="*/ 55 h 55"/>
                <a:gd name="T6" fmla="*/ 13 w 38"/>
                <a:gd name="T7" fmla="*/ 42 h 55"/>
                <a:gd name="T8" fmla="*/ 13 w 38"/>
                <a:gd name="T9" fmla="*/ 42 h 55"/>
                <a:gd name="T10" fmla="*/ 13 w 38"/>
                <a:gd name="T11" fmla="*/ 42 h 55"/>
                <a:gd name="T12" fmla="*/ 13 w 38"/>
                <a:gd name="T13" fmla="*/ 42 h 55"/>
                <a:gd name="T14" fmla="*/ 13 w 38"/>
                <a:gd name="T15" fmla="*/ 42 h 55"/>
                <a:gd name="T16" fmla="*/ 13 w 38"/>
                <a:gd name="T17" fmla="*/ 42 h 55"/>
                <a:gd name="T18" fmla="*/ 13 w 38"/>
                <a:gd name="T19" fmla="*/ 42 h 55"/>
                <a:gd name="T20" fmla="*/ 13 w 38"/>
                <a:gd name="T21" fmla="*/ 42 h 55"/>
                <a:gd name="T22" fmla="*/ 13 w 38"/>
                <a:gd name="T23" fmla="*/ 42 h 55"/>
                <a:gd name="T24" fmla="*/ 13 w 38"/>
                <a:gd name="T25" fmla="*/ 42 h 55"/>
                <a:gd name="T26" fmla="*/ 13 w 38"/>
                <a:gd name="T27" fmla="*/ 42 h 55"/>
                <a:gd name="T28" fmla="*/ 13 w 38"/>
                <a:gd name="T29" fmla="*/ 42 h 55"/>
                <a:gd name="T30" fmla="*/ 13 w 38"/>
                <a:gd name="T31" fmla="*/ 42 h 55"/>
                <a:gd name="T32" fmla="*/ 13 w 38"/>
                <a:gd name="T33" fmla="*/ 42 h 55"/>
                <a:gd name="T34" fmla="*/ 13 w 38"/>
                <a:gd name="T35" fmla="*/ 42 h 55"/>
                <a:gd name="T36" fmla="*/ 13 w 38"/>
                <a:gd name="T37" fmla="*/ 42 h 55"/>
                <a:gd name="T38" fmla="*/ 13 w 38"/>
                <a:gd name="T39" fmla="*/ 42 h 55"/>
                <a:gd name="T40" fmla="*/ 13 w 38"/>
                <a:gd name="T41" fmla="*/ 42 h 55"/>
                <a:gd name="T42" fmla="*/ 13 w 38"/>
                <a:gd name="T43" fmla="*/ 42 h 55"/>
                <a:gd name="T44" fmla="*/ 13 w 38"/>
                <a:gd name="T45" fmla="*/ 42 h 55"/>
                <a:gd name="T46" fmla="*/ 13 w 38"/>
                <a:gd name="T47" fmla="*/ 42 h 55"/>
                <a:gd name="T48" fmla="*/ 13 w 38"/>
                <a:gd name="T49" fmla="*/ 42 h 55"/>
                <a:gd name="T50" fmla="*/ 13 w 38"/>
                <a:gd name="T51" fmla="*/ 42 h 55"/>
                <a:gd name="T52" fmla="*/ 13 w 38"/>
                <a:gd name="T53" fmla="*/ 42 h 55"/>
                <a:gd name="T54" fmla="*/ 13 w 38"/>
                <a:gd name="T55" fmla="*/ 42 h 55"/>
                <a:gd name="T56" fmla="*/ 13 w 38"/>
                <a:gd name="T57" fmla="*/ 42 h 55"/>
                <a:gd name="T58" fmla="*/ 13 w 38"/>
                <a:gd name="T59" fmla="*/ 41 h 55"/>
                <a:gd name="T60" fmla="*/ 13 w 38"/>
                <a:gd name="T61" fmla="*/ 41 h 55"/>
                <a:gd name="T62" fmla="*/ 13 w 38"/>
                <a:gd name="T63" fmla="*/ 41 h 55"/>
                <a:gd name="T64" fmla="*/ 13 w 38"/>
                <a:gd name="T65" fmla="*/ 41 h 55"/>
                <a:gd name="T66" fmla="*/ 13 w 38"/>
                <a:gd name="T67" fmla="*/ 41 h 55"/>
                <a:gd name="T68" fmla="*/ 13 w 38"/>
                <a:gd name="T69" fmla="*/ 41 h 55"/>
                <a:gd name="T70" fmla="*/ 13 w 38"/>
                <a:gd name="T71" fmla="*/ 41 h 55"/>
                <a:gd name="T72" fmla="*/ 13 w 38"/>
                <a:gd name="T73" fmla="*/ 41 h 55"/>
                <a:gd name="T74" fmla="*/ 13 w 38"/>
                <a:gd name="T75" fmla="*/ 41 h 55"/>
                <a:gd name="T76" fmla="*/ 13 w 38"/>
                <a:gd name="T77" fmla="*/ 41 h 55"/>
                <a:gd name="T78" fmla="*/ 13 w 38"/>
                <a:gd name="T79" fmla="*/ 41 h 55"/>
                <a:gd name="T80" fmla="*/ 13 w 38"/>
                <a:gd name="T81" fmla="*/ 41 h 55"/>
                <a:gd name="T82" fmla="*/ 13 w 38"/>
                <a:gd name="T83" fmla="*/ 41 h 55"/>
                <a:gd name="T84" fmla="*/ 13 w 38"/>
                <a:gd name="T85" fmla="*/ 41 h 55"/>
                <a:gd name="T86" fmla="*/ 13 w 38"/>
                <a:gd name="T87" fmla="*/ 41 h 55"/>
                <a:gd name="T88" fmla="*/ 13 w 38"/>
                <a:gd name="T89" fmla="*/ 41 h 55"/>
                <a:gd name="T90" fmla="*/ 13 w 38"/>
                <a:gd name="T91" fmla="*/ 41 h 55"/>
                <a:gd name="T92" fmla="*/ 13 w 38"/>
                <a:gd name="T93" fmla="*/ 41 h 55"/>
                <a:gd name="T94" fmla="*/ 13 w 38"/>
                <a:gd name="T95" fmla="*/ 41 h 55"/>
                <a:gd name="T96" fmla="*/ 13 w 38"/>
                <a:gd name="T97" fmla="*/ 41 h 55"/>
                <a:gd name="T98" fmla="*/ 13 w 38"/>
                <a:gd name="T99" fmla="*/ 41 h 55"/>
                <a:gd name="T100" fmla="*/ 13 w 38"/>
                <a:gd name="T101" fmla="*/ 41 h 55"/>
                <a:gd name="T102" fmla="*/ 13 w 38"/>
                <a:gd name="T103" fmla="*/ 40 h 55"/>
                <a:gd name="T104" fmla="*/ 13 w 38"/>
                <a:gd name="T105" fmla="*/ 40 h 55"/>
                <a:gd name="T106" fmla="*/ 13 w 38"/>
                <a:gd name="T107" fmla="*/ 40 h 55"/>
                <a:gd name="T108" fmla="*/ 13 w 38"/>
                <a:gd name="T109" fmla="*/ 40 h 55"/>
                <a:gd name="T110" fmla="*/ 13 w 38"/>
                <a:gd name="T111" fmla="*/ 40 h 55"/>
                <a:gd name="T112" fmla="*/ 13 w 38"/>
                <a:gd name="T113" fmla="*/ 40 h 55"/>
                <a:gd name="T114" fmla="*/ 13 w 38"/>
                <a:gd name="T115" fmla="*/ 40 h 55"/>
                <a:gd name="T116" fmla="*/ 13 w 38"/>
                <a:gd name="T117" fmla="*/ 40 h 55"/>
                <a:gd name="T118" fmla="*/ 36 w 38"/>
                <a:gd name="T119" fmla="*/ 5 h 55"/>
                <a:gd name="T120" fmla="*/ 38 w 38"/>
                <a:gd name="T1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55">
                  <a:moveTo>
                    <a:pt x="38" y="0"/>
                  </a:moveTo>
                  <a:cubicBezTo>
                    <a:pt x="17" y="1"/>
                    <a:pt x="0" y="19"/>
                    <a:pt x="0" y="41"/>
                  </a:cubicBezTo>
                  <a:cubicBezTo>
                    <a:pt x="0" y="46"/>
                    <a:pt x="1" y="51"/>
                    <a:pt x="3" y="55"/>
                  </a:cubicBezTo>
                  <a:cubicBezTo>
                    <a:pt x="6" y="51"/>
                    <a:pt x="10" y="47"/>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4" y="25"/>
                    <a:pt x="23" y="12"/>
                    <a:pt x="36" y="5"/>
                  </a:cubicBezTo>
                  <a:cubicBezTo>
                    <a:pt x="37" y="3"/>
                    <a:pt x="38" y="2"/>
                    <a:pt x="38" y="0"/>
                  </a:cubicBezTo>
                </a:path>
              </a:pathLst>
            </a:custGeom>
            <a:solidFill>
              <a:srgbClr val="DFA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6" name="Freeform 90">
              <a:extLst>
                <a:ext uri="{FF2B5EF4-FFF2-40B4-BE49-F238E27FC236}">
                  <a16:creationId xmlns:a16="http://schemas.microsoft.com/office/drawing/2014/main" id="{093C2904-83C4-4121-8C0F-DC81AA07BB37}"/>
                </a:ext>
              </a:extLst>
            </p:cNvPr>
            <p:cNvSpPr>
              <a:spLocks/>
            </p:cNvSpPr>
            <p:nvPr userDrawn="1"/>
          </p:nvSpPr>
          <p:spPr bwMode="auto">
            <a:xfrm>
              <a:off x="668" y="4027"/>
              <a:ext cx="10" cy="12"/>
            </a:xfrm>
            <a:custGeom>
              <a:avLst/>
              <a:gdLst>
                <a:gd name="T0" fmla="*/ 0 w 14"/>
                <a:gd name="T1" fmla="*/ 0 h 17"/>
                <a:gd name="T2" fmla="*/ 0 w 14"/>
                <a:gd name="T3" fmla="*/ 0 h 17"/>
                <a:gd name="T4" fmla="*/ 14 w 14"/>
                <a:gd name="T5" fmla="*/ 17 h 17"/>
                <a:gd name="T6" fmla="*/ 14 w 14"/>
                <a:gd name="T7" fmla="*/ 17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cubicBezTo>
                    <a:pt x="0" y="0"/>
                    <a:pt x="0" y="0"/>
                    <a:pt x="0" y="0"/>
                  </a:cubicBezTo>
                  <a:cubicBezTo>
                    <a:pt x="6" y="4"/>
                    <a:pt x="11" y="10"/>
                    <a:pt x="14" y="17"/>
                  </a:cubicBezTo>
                  <a:cubicBezTo>
                    <a:pt x="14" y="17"/>
                    <a:pt x="14" y="17"/>
                    <a:pt x="14" y="17"/>
                  </a:cubicBezTo>
                  <a:cubicBezTo>
                    <a:pt x="11" y="10"/>
                    <a:pt x="6" y="4"/>
                    <a:pt x="0" y="0"/>
                  </a:cubicBezTo>
                </a:path>
              </a:pathLst>
            </a:custGeom>
            <a:solidFill>
              <a:srgbClr val="FAB7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7" name="Freeform 91">
              <a:extLst>
                <a:ext uri="{FF2B5EF4-FFF2-40B4-BE49-F238E27FC236}">
                  <a16:creationId xmlns:a16="http://schemas.microsoft.com/office/drawing/2014/main" id="{16C49CFF-5457-4608-B6A3-3D96F18776CD}"/>
                </a:ext>
              </a:extLst>
            </p:cNvPr>
            <p:cNvSpPr>
              <a:spLocks/>
            </p:cNvSpPr>
            <p:nvPr userDrawn="1"/>
          </p:nvSpPr>
          <p:spPr bwMode="auto">
            <a:xfrm>
              <a:off x="646" y="4022"/>
              <a:ext cx="22" cy="5"/>
            </a:xfrm>
            <a:custGeom>
              <a:avLst/>
              <a:gdLst>
                <a:gd name="T0" fmla="*/ 15 w 29"/>
                <a:gd name="T1" fmla="*/ 0 h 6"/>
                <a:gd name="T2" fmla="*/ 0 w 29"/>
                <a:gd name="T3" fmla="*/ 4 h 6"/>
                <a:gd name="T4" fmla="*/ 0 w 29"/>
                <a:gd name="T5" fmla="*/ 4 h 6"/>
                <a:gd name="T6" fmla="*/ 15 w 29"/>
                <a:gd name="T7" fmla="*/ 0 h 6"/>
                <a:gd name="T8" fmla="*/ 29 w 29"/>
                <a:gd name="T9" fmla="*/ 6 h 6"/>
                <a:gd name="T10" fmla="*/ 29 w 29"/>
                <a:gd name="T11" fmla="*/ 6 h 6"/>
                <a:gd name="T12" fmla="*/ 15 w 2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9" h="6">
                  <a:moveTo>
                    <a:pt x="15" y="0"/>
                  </a:moveTo>
                  <a:cubicBezTo>
                    <a:pt x="10" y="0"/>
                    <a:pt x="4" y="2"/>
                    <a:pt x="0" y="4"/>
                  </a:cubicBezTo>
                  <a:cubicBezTo>
                    <a:pt x="0" y="4"/>
                    <a:pt x="0" y="4"/>
                    <a:pt x="0" y="4"/>
                  </a:cubicBezTo>
                  <a:cubicBezTo>
                    <a:pt x="4" y="2"/>
                    <a:pt x="10" y="0"/>
                    <a:pt x="15" y="0"/>
                  </a:cubicBezTo>
                  <a:cubicBezTo>
                    <a:pt x="20" y="1"/>
                    <a:pt x="24" y="3"/>
                    <a:pt x="29" y="6"/>
                  </a:cubicBezTo>
                  <a:cubicBezTo>
                    <a:pt x="29" y="6"/>
                    <a:pt x="29" y="6"/>
                    <a:pt x="29" y="6"/>
                  </a:cubicBezTo>
                  <a:cubicBezTo>
                    <a:pt x="24" y="3"/>
                    <a:pt x="20" y="1"/>
                    <a:pt x="15"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8" name="Freeform 92">
              <a:extLst>
                <a:ext uri="{FF2B5EF4-FFF2-40B4-BE49-F238E27FC236}">
                  <a16:creationId xmlns:a16="http://schemas.microsoft.com/office/drawing/2014/main" id="{C10678F3-46B2-4257-8FCF-1711F6FC113E}"/>
                </a:ext>
              </a:extLst>
            </p:cNvPr>
            <p:cNvSpPr>
              <a:spLocks noEditPoints="1"/>
            </p:cNvSpPr>
            <p:nvPr userDrawn="1"/>
          </p:nvSpPr>
          <p:spPr bwMode="auto">
            <a:xfrm>
              <a:off x="629" y="4025"/>
              <a:ext cx="17" cy="28"/>
            </a:xfrm>
            <a:custGeom>
              <a:avLst/>
              <a:gdLst>
                <a:gd name="T0" fmla="*/ 0 w 23"/>
                <a:gd name="T1" fmla="*/ 37 h 37"/>
                <a:gd name="T2" fmla="*/ 0 w 23"/>
                <a:gd name="T3" fmla="*/ 37 h 37"/>
                <a:gd name="T4" fmla="*/ 0 w 23"/>
                <a:gd name="T5" fmla="*/ 37 h 37"/>
                <a:gd name="T6" fmla="*/ 0 w 23"/>
                <a:gd name="T7" fmla="*/ 37 h 37"/>
                <a:gd name="T8" fmla="*/ 0 w 23"/>
                <a:gd name="T9" fmla="*/ 37 h 37"/>
                <a:gd name="T10" fmla="*/ 0 w 23"/>
                <a:gd name="T11" fmla="*/ 37 h 37"/>
                <a:gd name="T12" fmla="*/ 0 w 23"/>
                <a:gd name="T13" fmla="*/ 37 h 37"/>
                <a:gd name="T14" fmla="*/ 0 w 23"/>
                <a:gd name="T15" fmla="*/ 37 h 37"/>
                <a:gd name="T16" fmla="*/ 0 w 23"/>
                <a:gd name="T17" fmla="*/ 37 h 37"/>
                <a:gd name="T18" fmla="*/ 0 w 23"/>
                <a:gd name="T19" fmla="*/ 37 h 37"/>
                <a:gd name="T20" fmla="*/ 0 w 23"/>
                <a:gd name="T21" fmla="*/ 37 h 37"/>
                <a:gd name="T22" fmla="*/ 0 w 23"/>
                <a:gd name="T23" fmla="*/ 37 h 37"/>
                <a:gd name="T24" fmla="*/ 0 w 23"/>
                <a:gd name="T25" fmla="*/ 37 h 37"/>
                <a:gd name="T26" fmla="*/ 0 w 23"/>
                <a:gd name="T27" fmla="*/ 37 h 37"/>
                <a:gd name="T28" fmla="*/ 0 w 23"/>
                <a:gd name="T29" fmla="*/ 37 h 37"/>
                <a:gd name="T30" fmla="*/ 0 w 23"/>
                <a:gd name="T31" fmla="*/ 37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5 h 37"/>
                <a:gd name="T64" fmla="*/ 0 w 23"/>
                <a:gd name="T65" fmla="*/ 35 h 37"/>
                <a:gd name="T66" fmla="*/ 0 w 23"/>
                <a:gd name="T67" fmla="*/ 35 h 37"/>
                <a:gd name="T68" fmla="*/ 0 w 23"/>
                <a:gd name="T69" fmla="*/ 35 h 37"/>
                <a:gd name="T70" fmla="*/ 0 w 23"/>
                <a:gd name="T71" fmla="*/ 35 h 37"/>
                <a:gd name="T72" fmla="*/ 0 w 23"/>
                <a:gd name="T73" fmla="*/ 35 h 37"/>
                <a:gd name="T74" fmla="*/ 23 w 23"/>
                <a:gd name="T75" fmla="*/ 0 h 37"/>
                <a:gd name="T76" fmla="*/ 23 w 2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37">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7"/>
                    <a:pt x="0" y="37"/>
                    <a:pt x="0" y="37"/>
                  </a:cubicBezTo>
                  <a:cubicBezTo>
                    <a:pt x="0" y="37"/>
                    <a:pt x="0" y="37"/>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6"/>
                    <a:pt x="0" y="36"/>
                    <a:pt x="0" y="36"/>
                  </a:cubicBezTo>
                  <a:cubicBezTo>
                    <a:pt x="0" y="36"/>
                    <a:pt x="0" y="36"/>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23" y="0"/>
                  </a:moveTo>
                  <a:cubicBezTo>
                    <a:pt x="10" y="7"/>
                    <a:pt x="1" y="20"/>
                    <a:pt x="0" y="35"/>
                  </a:cubicBezTo>
                  <a:cubicBezTo>
                    <a:pt x="1" y="20"/>
                    <a:pt x="10" y="7"/>
                    <a:pt x="23" y="0"/>
                  </a:cubicBezTo>
                  <a:cubicBezTo>
                    <a:pt x="23" y="0"/>
                    <a:pt x="23" y="0"/>
                    <a:pt x="23" y="0"/>
                  </a:cubicBezTo>
                </a:path>
              </a:pathLst>
            </a:custGeom>
            <a:solidFill>
              <a:srgbClr val="F7B4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9" name="Freeform 93">
              <a:extLst>
                <a:ext uri="{FF2B5EF4-FFF2-40B4-BE49-F238E27FC236}">
                  <a16:creationId xmlns:a16="http://schemas.microsoft.com/office/drawing/2014/main" id="{E0D8DEE9-2569-43AC-A568-F08BD9DF8995}"/>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2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Lst>
              <a:rect l="0" t="0" r="r" b="b"/>
              <a:pathLst>
                <a:path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0" name="Freeform 94">
              <a:extLst>
                <a:ext uri="{FF2B5EF4-FFF2-40B4-BE49-F238E27FC236}">
                  <a16:creationId xmlns:a16="http://schemas.microsoft.com/office/drawing/2014/main" id="{738D3C9A-E0D7-4D55-82F1-39ABF6930BC0}"/>
                </a:ext>
              </a:extLst>
            </p:cNvPr>
            <p:cNvSpPr>
              <a:spLocks noEditPoints="1"/>
            </p:cNvSpPr>
            <p:nvPr userDrawn="1"/>
          </p:nvSpPr>
          <p:spPr bwMode="auto">
            <a:xfrm>
              <a:off x="629" y="4052"/>
              <a:ext cx="0" cy="1"/>
            </a:xfrm>
            <a:custGeom>
              <a:avLst/>
              <a:gdLst>
                <a:gd name="T0" fmla="*/ 2 h 2"/>
                <a:gd name="T1" fmla="*/ 2 h 2"/>
                <a:gd name="T2" fmla="*/ 2 h 2"/>
                <a:gd name="T3" fmla="*/ 2 h 2"/>
                <a:gd name="T4" fmla="*/ 2 h 2"/>
                <a:gd name="T5" fmla="*/ 2 h 2"/>
                <a:gd name="T6" fmla="*/ 2 h 2"/>
                <a:gd name="T7" fmla="*/ 2 h 2"/>
                <a:gd name="T8" fmla="*/ 2 h 2"/>
                <a:gd name="T9" fmla="*/ 2 h 2"/>
                <a:gd name="T10" fmla="*/ 2 h 2"/>
                <a:gd name="T11" fmla="*/ 2 h 2"/>
                <a:gd name="T12" fmla="*/ 2 h 2"/>
                <a:gd name="T13" fmla="*/ 2 h 2"/>
                <a:gd name="T14" fmla="*/ 2 h 2"/>
                <a:gd name="T15" fmla="*/ 2 h 2"/>
                <a:gd name="T16" fmla="*/ 2 h 2"/>
                <a:gd name="T17" fmla="*/ 1 h 2"/>
                <a:gd name="T18" fmla="*/ 1 h 2"/>
                <a:gd name="T19" fmla="*/ 1 h 2"/>
                <a:gd name="T20" fmla="*/ 1 h 2"/>
                <a:gd name="T21" fmla="*/ 1 h 2"/>
                <a:gd name="T22" fmla="*/ 1 h 2"/>
                <a:gd name="T23" fmla="*/ 1 h 2"/>
                <a:gd name="T24" fmla="*/ 1 h 2"/>
                <a:gd name="T25" fmla="*/ 1 h 2"/>
                <a:gd name="T26" fmla="*/ 1 h 2"/>
                <a:gd name="T27" fmla="*/ 1 h 2"/>
                <a:gd name="T28" fmla="*/ 1 h 2"/>
                <a:gd name="T29" fmla="*/ 1 h 2"/>
                <a:gd name="T30" fmla="*/ 1 h 2"/>
                <a:gd name="T31" fmla="*/ 1 h 2"/>
                <a:gd name="T32" fmla="*/ 1 h 2"/>
                <a:gd name="T33" fmla="*/ 0 h 2"/>
                <a:gd name="T34" fmla="*/ 0 h 2"/>
                <a:gd name="T35" fmla="*/ 0 h 2"/>
                <a:gd name="T36" fmla="*/ 0 h 2"/>
                <a:gd name="T37" fmla="*/ 0 h 2"/>
                <a:gd name="T3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Lst>
              <a:rect l="0" t="0" r="r" b="b"/>
              <a:pathLst>
                <a:path h="2">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1" name="Freeform 95">
              <a:extLst>
                <a:ext uri="{FF2B5EF4-FFF2-40B4-BE49-F238E27FC236}">
                  <a16:creationId xmlns:a16="http://schemas.microsoft.com/office/drawing/2014/main" id="{5EAE538E-217B-49CF-B1B1-5246CAF1AC72}"/>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2" name="Freeform 96">
              <a:extLst>
                <a:ext uri="{FF2B5EF4-FFF2-40B4-BE49-F238E27FC236}">
                  <a16:creationId xmlns:a16="http://schemas.microsoft.com/office/drawing/2014/main" id="{186E26BD-545F-40B1-9126-89AD78254F3D}"/>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3" name="Freeform 97">
              <a:extLst>
                <a:ext uri="{FF2B5EF4-FFF2-40B4-BE49-F238E27FC236}">
                  <a16:creationId xmlns:a16="http://schemas.microsoft.com/office/drawing/2014/main" id="{E3E6CFA5-D5B3-455E-ADA3-40686DB2A48F}"/>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3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 name="T58"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4" name="Freeform 98">
              <a:extLst>
                <a:ext uri="{FF2B5EF4-FFF2-40B4-BE49-F238E27FC236}">
                  <a16:creationId xmlns:a16="http://schemas.microsoft.com/office/drawing/2014/main" id="{7E5296CD-3D84-40C3-83FF-F6F9FAD8DA16}"/>
                </a:ext>
              </a:extLst>
            </p:cNvPr>
            <p:cNvSpPr>
              <a:spLocks/>
            </p:cNvSpPr>
            <p:nvPr userDrawn="1"/>
          </p:nvSpPr>
          <p:spPr bwMode="auto">
            <a:xfrm>
              <a:off x="668" y="4027"/>
              <a:ext cx="10" cy="12"/>
            </a:xfrm>
            <a:custGeom>
              <a:avLst/>
              <a:gdLst>
                <a:gd name="T0" fmla="*/ 0 w 14"/>
                <a:gd name="T1" fmla="*/ 0 h 17"/>
                <a:gd name="T2" fmla="*/ 8 w 14"/>
                <a:gd name="T3" fmla="*/ 13 h 17"/>
                <a:gd name="T4" fmla="*/ 14 w 14"/>
                <a:gd name="T5" fmla="*/ 17 h 17"/>
                <a:gd name="T6" fmla="*/ 0 w 14"/>
                <a:gd name="T7" fmla="*/ 0 h 17"/>
              </a:gdLst>
              <a:ahLst/>
              <a:cxnLst>
                <a:cxn ang="0">
                  <a:pos x="T0" y="T1"/>
                </a:cxn>
                <a:cxn ang="0">
                  <a:pos x="T2" y="T3"/>
                </a:cxn>
                <a:cxn ang="0">
                  <a:pos x="T4" y="T5"/>
                </a:cxn>
                <a:cxn ang="0">
                  <a:pos x="T6" y="T7"/>
                </a:cxn>
              </a:cxnLst>
              <a:rect l="0" t="0" r="r" b="b"/>
              <a:pathLst>
                <a:path w="14" h="17">
                  <a:moveTo>
                    <a:pt x="0" y="0"/>
                  </a:moveTo>
                  <a:cubicBezTo>
                    <a:pt x="2" y="4"/>
                    <a:pt x="5" y="9"/>
                    <a:pt x="8" y="13"/>
                  </a:cubicBezTo>
                  <a:cubicBezTo>
                    <a:pt x="10" y="14"/>
                    <a:pt x="12" y="16"/>
                    <a:pt x="14" y="17"/>
                  </a:cubicBezTo>
                  <a:cubicBezTo>
                    <a:pt x="11" y="10"/>
                    <a:pt x="6" y="4"/>
                    <a:pt x="0" y="0"/>
                  </a:cubicBezTo>
                </a:path>
              </a:pathLst>
            </a:custGeom>
            <a:solidFill>
              <a:srgbClr val="B1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5" name="Freeform 99">
              <a:extLst>
                <a:ext uri="{FF2B5EF4-FFF2-40B4-BE49-F238E27FC236}">
                  <a16:creationId xmlns:a16="http://schemas.microsoft.com/office/drawing/2014/main" id="{D03E20B3-EF1F-479D-93FA-7AADBBF741B4}"/>
                </a:ext>
              </a:extLst>
            </p:cNvPr>
            <p:cNvSpPr>
              <a:spLocks noEditPoints="1"/>
            </p:cNvSpPr>
            <p:nvPr userDrawn="1"/>
          </p:nvSpPr>
          <p:spPr bwMode="auto">
            <a:xfrm>
              <a:off x="629" y="4022"/>
              <a:ext cx="45" cy="33"/>
            </a:xfrm>
            <a:custGeom>
              <a:avLst/>
              <a:gdLst>
                <a:gd name="T0" fmla="*/ 0 w 60"/>
                <a:gd name="T1" fmla="*/ 41 h 44"/>
                <a:gd name="T2" fmla="*/ 0 w 60"/>
                <a:gd name="T3" fmla="*/ 41 h 44"/>
                <a:gd name="T4" fmla="*/ 0 w 60"/>
                <a:gd name="T5" fmla="*/ 41 h 44"/>
                <a:gd name="T6" fmla="*/ 0 w 60"/>
                <a:gd name="T7" fmla="*/ 41 h 44"/>
                <a:gd name="T8" fmla="*/ 0 w 60"/>
                <a:gd name="T9" fmla="*/ 42 h 44"/>
                <a:gd name="T10" fmla="*/ 0 w 60"/>
                <a:gd name="T11" fmla="*/ 42 h 44"/>
                <a:gd name="T12" fmla="*/ 0 w 60"/>
                <a:gd name="T13" fmla="*/ 42 h 44"/>
                <a:gd name="T14" fmla="*/ 0 w 60"/>
                <a:gd name="T15" fmla="*/ 42 h 44"/>
                <a:gd name="T16" fmla="*/ 0 w 60"/>
                <a:gd name="T17" fmla="*/ 42 h 44"/>
                <a:gd name="T18" fmla="*/ 0 w 60"/>
                <a:gd name="T19" fmla="*/ 42 h 44"/>
                <a:gd name="T20" fmla="*/ 0 w 60"/>
                <a:gd name="T21" fmla="*/ 42 h 44"/>
                <a:gd name="T22" fmla="*/ 0 w 60"/>
                <a:gd name="T23" fmla="*/ 42 h 44"/>
                <a:gd name="T24" fmla="*/ 0 w 60"/>
                <a:gd name="T25" fmla="*/ 42 h 44"/>
                <a:gd name="T26" fmla="*/ 0 w 60"/>
                <a:gd name="T27" fmla="*/ 42 h 44"/>
                <a:gd name="T28" fmla="*/ 0 w 60"/>
                <a:gd name="T29" fmla="*/ 42 h 44"/>
                <a:gd name="T30" fmla="*/ 0 w 60"/>
                <a:gd name="T31" fmla="*/ 42 h 44"/>
                <a:gd name="T32" fmla="*/ 0 w 60"/>
                <a:gd name="T33" fmla="*/ 42 h 44"/>
                <a:gd name="T34" fmla="*/ 0 w 60"/>
                <a:gd name="T35" fmla="*/ 42 h 44"/>
                <a:gd name="T36" fmla="*/ 0 w 60"/>
                <a:gd name="T37" fmla="*/ 43 h 44"/>
                <a:gd name="T38" fmla="*/ 0 w 60"/>
                <a:gd name="T39" fmla="*/ 43 h 44"/>
                <a:gd name="T40" fmla="*/ 0 w 60"/>
                <a:gd name="T41" fmla="*/ 43 h 44"/>
                <a:gd name="T42" fmla="*/ 0 w 60"/>
                <a:gd name="T43" fmla="*/ 43 h 44"/>
                <a:gd name="T44" fmla="*/ 0 w 60"/>
                <a:gd name="T45" fmla="*/ 43 h 44"/>
                <a:gd name="T46" fmla="*/ 0 w 60"/>
                <a:gd name="T47" fmla="*/ 43 h 44"/>
                <a:gd name="T48" fmla="*/ 0 w 60"/>
                <a:gd name="T49" fmla="*/ 43 h 44"/>
                <a:gd name="T50" fmla="*/ 0 w 60"/>
                <a:gd name="T51" fmla="*/ 43 h 44"/>
                <a:gd name="T52" fmla="*/ 0 w 60"/>
                <a:gd name="T53" fmla="*/ 43 h 44"/>
                <a:gd name="T54" fmla="*/ 0 w 60"/>
                <a:gd name="T55" fmla="*/ 43 h 44"/>
                <a:gd name="T56" fmla="*/ 0 w 60"/>
                <a:gd name="T57" fmla="*/ 43 h 44"/>
                <a:gd name="T58" fmla="*/ 0 w 60"/>
                <a:gd name="T59" fmla="*/ 43 h 44"/>
                <a:gd name="T60" fmla="*/ 0 w 60"/>
                <a:gd name="T61" fmla="*/ 43 h 44"/>
                <a:gd name="T62" fmla="*/ 0 w 60"/>
                <a:gd name="T63" fmla="*/ 44 h 44"/>
                <a:gd name="T64" fmla="*/ 0 w 60"/>
                <a:gd name="T65" fmla="*/ 44 h 44"/>
                <a:gd name="T66" fmla="*/ 0 w 60"/>
                <a:gd name="T67" fmla="*/ 44 h 44"/>
                <a:gd name="T68" fmla="*/ 0 w 60"/>
                <a:gd name="T69" fmla="*/ 44 h 44"/>
                <a:gd name="T70" fmla="*/ 0 w 60"/>
                <a:gd name="T71" fmla="*/ 44 h 44"/>
                <a:gd name="T72" fmla="*/ 0 w 60"/>
                <a:gd name="T73" fmla="*/ 44 h 44"/>
                <a:gd name="T74" fmla="*/ 0 w 60"/>
                <a:gd name="T75" fmla="*/ 44 h 44"/>
                <a:gd name="T76" fmla="*/ 0 w 60"/>
                <a:gd name="T77" fmla="*/ 44 h 44"/>
                <a:gd name="T78" fmla="*/ 0 w 60"/>
                <a:gd name="T79" fmla="*/ 44 h 44"/>
                <a:gd name="T80" fmla="*/ 3 w 60"/>
                <a:gd name="T81" fmla="*/ 38 h 44"/>
                <a:gd name="T82" fmla="*/ 23 w 60"/>
                <a:gd name="T83" fmla="*/ 4 h 44"/>
                <a:gd name="T84" fmla="*/ 40 w 60"/>
                <a:gd name="T85" fmla="*/ 14 h 44"/>
                <a:gd name="T86" fmla="*/ 52 w 60"/>
                <a:gd name="T8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44">
                  <a:moveTo>
                    <a:pt x="3" y="38"/>
                  </a:moveTo>
                  <a:cubicBezTo>
                    <a:pt x="2" y="39"/>
                    <a:pt x="1" y="40"/>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2"/>
                    <a:pt x="2" y="40"/>
                    <a:pt x="3" y="38"/>
                  </a:cubicBezTo>
                  <a:moveTo>
                    <a:pt x="38" y="0"/>
                  </a:moveTo>
                  <a:cubicBezTo>
                    <a:pt x="33" y="0"/>
                    <a:pt x="27" y="2"/>
                    <a:pt x="23" y="4"/>
                  </a:cubicBezTo>
                  <a:cubicBezTo>
                    <a:pt x="19" y="12"/>
                    <a:pt x="15" y="20"/>
                    <a:pt x="10" y="27"/>
                  </a:cubicBezTo>
                  <a:cubicBezTo>
                    <a:pt x="18" y="19"/>
                    <a:pt x="28" y="14"/>
                    <a:pt x="40" y="14"/>
                  </a:cubicBezTo>
                  <a:cubicBezTo>
                    <a:pt x="47" y="14"/>
                    <a:pt x="54" y="16"/>
                    <a:pt x="60" y="19"/>
                  </a:cubicBezTo>
                  <a:cubicBezTo>
                    <a:pt x="57" y="15"/>
                    <a:pt x="54" y="10"/>
                    <a:pt x="52" y="6"/>
                  </a:cubicBezTo>
                  <a:cubicBezTo>
                    <a:pt x="47" y="3"/>
                    <a:pt x="43" y="1"/>
                    <a:pt x="38" y="0"/>
                  </a:cubicBezTo>
                </a:path>
              </a:pathLst>
            </a:custGeom>
            <a:solidFill>
              <a:srgbClr val="B0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6" name="Freeform 100">
              <a:extLst>
                <a:ext uri="{FF2B5EF4-FFF2-40B4-BE49-F238E27FC236}">
                  <a16:creationId xmlns:a16="http://schemas.microsoft.com/office/drawing/2014/main" id="{796FC4AA-AB2A-4C5C-82F2-F626A1C307AD}"/>
                </a:ext>
              </a:extLst>
            </p:cNvPr>
            <p:cNvSpPr>
              <a:spLocks/>
            </p:cNvSpPr>
            <p:nvPr userDrawn="1"/>
          </p:nvSpPr>
          <p:spPr bwMode="auto">
            <a:xfrm>
              <a:off x="629" y="4025"/>
              <a:ext cx="17" cy="28"/>
            </a:xfrm>
            <a:custGeom>
              <a:avLst/>
              <a:gdLst>
                <a:gd name="T0" fmla="*/ 23 w 23"/>
                <a:gd name="T1" fmla="*/ 0 h 37"/>
                <a:gd name="T2" fmla="*/ 0 w 23"/>
                <a:gd name="T3" fmla="*/ 35 h 37"/>
                <a:gd name="T4" fmla="*/ 0 w 23"/>
                <a:gd name="T5" fmla="*/ 35 h 37"/>
                <a:gd name="T6" fmla="*/ 0 w 23"/>
                <a:gd name="T7" fmla="*/ 35 h 37"/>
                <a:gd name="T8" fmla="*/ 0 w 23"/>
                <a:gd name="T9" fmla="*/ 35 h 37"/>
                <a:gd name="T10" fmla="*/ 0 w 23"/>
                <a:gd name="T11" fmla="*/ 35 h 37"/>
                <a:gd name="T12" fmla="*/ 0 w 23"/>
                <a:gd name="T13" fmla="*/ 35 h 37"/>
                <a:gd name="T14" fmla="*/ 0 w 23"/>
                <a:gd name="T15" fmla="*/ 35 h 37"/>
                <a:gd name="T16" fmla="*/ 0 w 23"/>
                <a:gd name="T17" fmla="*/ 35 h 37"/>
                <a:gd name="T18" fmla="*/ 0 w 23"/>
                <a:gd name="T19" fmla="*/ 36 h 37"/>
                <a:gd name="T20" fmla="*/ 0 w 23"/>
                <a:gd name="T21" fmla="*/ 36 h 37"/>
                <a:gd name="T22" fmla="*/ 0 w 23"/>
                <a:gd name="T23" fmla="*/ 36 h 37"/>
                <a:gd name="T24" fmla="*/ 0 w 23"/>
                <a:gd name="T25" fmla="*/ 36 h 37"/>
                <a:gd name="T26" fmla="*/ 0 w 23"/>
                <a:gd name="T27" fmla="*/ 36 h 37"/>
                <a:gd name="T28" fmla="*/ 0 w 23"/>
                <a:gd name="T29" fmla="*/ 36 h 37"/>
                <a:gd name="T30" fmla="*/ 0 w 23"/>
                <a:gd name="T31" fmla="*/ 36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7 h 37"/>
                <a:gd name="T64" fmla="*/ 0 w 23"/>
                <a:gd name="T65" fmla="*/ 37 h 37"/>
                <a:gd name="T66" fmla="*/ 0 w 23"/>
                <a:gd name="T67" fmla="*/ 37 h 37"/>
                <a:gd name="T68" fmla="*/ 0 w 23"/>
                <a:gd name="T69" fmla="*/ 37 h 37"/>
                <a:gd name="T70" fmla="*/ 0 w 23"/>
                <a:gd name="T71" fmla="*/ 37 h 37"/>
                <a:gd name="T72" fmla="*/ 0 w 23"/>
                <a:gd name="T73" fmla="*/ 37 h 37"/>
                <a:gd name="T74" fmla="*/ 0 w 23"/>
                <a:gd name="T75" fmla="*/ 37 h 37"/>
                <a:gd name="T76" fmla="*/ 0 w 23"/>
                <a:gd name="T77" fmla="*/ 37 h 37"/>
                <a:gd name="T78" fmla="*/ 0 w 23"/>
                <a:gd name="T79" fmla="*/ 37 h 37"/>
                <a:gd name="T80" fmla="*/ 0 w 23"/>
                <a:gd name="T81" fmla="*/ 37 h 37"/>
                <a:gd name="T82" fmla="*/ 0 w 23"/>
                <a:gd name="T83" fmla="*/ 37 h 37"/>
                <a:gd name="T84" fmla="*/ 0 w 23"/>
                <a:gd name="T85" fmla="*/ 37 h 37"/>
                <a:gd name="T86" fmla="*/ 0 w 23"/>
                <a:gd name="T87" fmla="*/ 37 h 37"/>
                <a:gd name="T88" fmla="*/ 0 w 23"/>
                <a:gd name="T89" fmla="*/ 37 h 37"/>
                <a:gd name="T90" fmla="*/ 0 w 23"/>
                <a:gd name="T91" fmla="*/ 37 h 37"/>
                <a:gd name="T92" fmla="*/ 0 w 23"/>
                <a:gd name="T93" fmla="*/ 37 h 37"/>
                <a:gd name="T94" fmla="*/ 0 w 23"/>
                <a:gd name="T95" fmla="*/ 37 h 37"/>
                <a:gd name="T96" fmla="*/ 0 w 23"/>
                <a:gd name="T97" fmla="*/ 37 h 37"/>
                <a:gd name="T98" fmla="*/ 0 w 23"/>
                <a:gd name="T99" fmla="*/ 37 h 37"/>
                <a:gd name="T100" fmla="*/ 0 w 23"/>
                <a:gd name="T101" fmla="*/ 37 h 37"/>
                <a:gd name="T102" fmla="*/ 0 w 23"/>
                <a:gd name="T103" fmla="*/ 37 h 37"/>
                <a:gd name="T104" fmla="*/ 0 w 23"/>
                <a:gd name="T105" fmla="*/ 37 h 37"/>
                <a:gd name="T106" fmla="*/ 0 w 23"/>
                <a:gd name="T107" fmla="*/ 37 h 37"/>
                <a:gd name="T108" fmla="*/ 0 w 23"/>
                <a:gd name="T109" fmla="*/ 37 h 37"/>
                <a:gd name="T110" fmla="*/ 3 w 23"/>
                <a:gd name="T111" fmla="*/ 34 h 37"/>
                <a:gd name="T112" fmla="*/ 10 w 23"/>
                <a:gd name="T113" fmla="*/ 23 h 37"/>
                <a:gd name="T114" fmla="*/ 23 w 23"/>
                <a:gd name="T11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 h="37">
                  <a:moveTo>
                    <a:pt x="23" y="0"/>
                  </a:moveTo>
                  <a:cubicBezTo>
                    <a:pt x="10" y="7"/>
                    <a:pt x="1" y="20"/>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1" y="36"/>
                    <a:pt x="2" y="35"/>
                    <a:pt x="3" y="34"/>
                  </a:cubicBezTo>
                  <a:cubicBezTo>
                    <a:pt x="5" y="30"/>
                    <a:pt x="7" y="26"/>
                    <a:pt x="10" y="23"/>
                  </a:cubicBezTo>
                  <a:cubicBezTo>
                    <a:pt x="15" y="16"/>
                    <a:pt x="19" y="8"/>
                    <a:pt x="23" y="0"/>
                  </a:cubicBezTo>
                </a:path>
              </a:pathLst>
            </a:custGeom>
            <a:solidFill>
              <a:srgbClr val="AF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7" name="Freeform 101">
              <a:extLst>
                <a:ext uri="{FF2B5EF4-FFF2-40B4-BE49-F238E27FC236}">
                  <a16:creationId xmlns:a16="http://schemas.microsoft.com/office/drawing/2014/main" id="{97FAAC0E-3BB9-4AF7-B1AA-0F71A2BA4D25}"/>
                </a:ext>
              </a:extLst>
            </p:cNvPr>
            <p:cNvSpPr>
              <a:spLocks/>
            </p:cNvSpPr>
            <p:nvPr userDrawn="1"/>
          </p:nvSpPr>
          <p:spPr bwMode="auto">
            <a:xfrm>
              <a:off x="689" y="4061"/>
              <a:ext cx="1" cy="4"/>
            </a:xfrm>
            <a:custGeom>
              <a:avLst/>
              <a:gdLst>
                <a:gd name="T0" fmla="*/ 1 w 1"/>
                <a:gd name="T1" fmla="*/ 0 h 5"/>
                <a:gd name="T2" fmla="*/ 0 w 1"/>
                <a:gd name="T3" fmla="*/ 3 h 5"/>
                <a:gd name="T4" fmla="*/ 1 w 1"/>
                <a:gd name="T5" fmla="*/ 5 h 5"/>
                <a:gd name="T6" fmla="*/ 1 w 1"/>
                <a:gd name="T7" fmla="*/ 3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1" y="1"/>
                    <a:pt x="1" y="2"/>
                    <a:pt x="0" y="3"/>
                  </a:cubicBezTo>
                  <a:cubicBezTo>
                    <a:pt x="1" y="3"/>
                    <a:pt x="1" y="4"/>
                    <a:pt x="1" y="5"/>
                  </a:cubicBezTo>
                  <a:cubicBezTo>
                    <a:pt x="1" y="4"/>
                    <a:pt x="1" y="4"/>
                    <a:pt x="1" y="3"/>
                  </a:cubicBezTo>
                  <a:cubicBezTo>
                    <a:pt x="1" y="2"/>
                    <a:pt x="1" y="1"/>
                    <a:pt x="1" y="0"/>
                  </a:cubicBezTo>
                </a:path>
              </a:pathLst>
            </a:custGeom>
            <a:solidFill>
              <a:srgbClr val="84B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8" name="Freeform 102">
              <a:extLst>
                <a:ext uri="{FF2B5EF4-FFF2-40B4-BE49-F238E27FC236}">
                  <a16:creationId xmlns:a16="http://schemas.microsoft.com/office/drawing/2014/main" id="{2C7A026A-D70B-4048-B3D3-076F76493D69}"/>
                </a:ext>
              </a:extLst>
            </p:cNvPr>
            <p:cNvSpPr>
              <a:spLocks/>
            </p:cNvSpPr>
            <p:nvPr userDrawn="1"/>
          </p:nvSpPr>
          <p:spPr bwMode="auto">
            <a:xfrm>
              <a:off x="631" y="4064"/>
              <a:ext cx="59" cy="31"/>
            </a:xfrm>
            <a:custGeom>
              <a:avLst/>
              <a:gdLst>
                <a:gd name="T0" fmla="*/ 77 w 78"/>
                <a:gd name="T1" fmla="*/ 0 h 42"/>
                <a:gd name="T2" fmla="*/ 38 w 78"/>
                <a:gd name="T3" fmla="*/ 27 h 42"/>
                <a:gd name="T4" fmla="*/ 29 w 78"/>
                <a:gd name="T5" fmla="*/ 26 h 42"/>
                <a:gd name="T6" fmla="*/ 25 w 78"/>
                <a:gd name="T7" fmla="*/ 26 h 42"/>
                <a:gd name="T8" fmla="*/ 0 w 78"/>
                <a:gd name="T9" fmla="*/ 17 h 42"/>
                <a:gd name="T10" fmla="*/ 37 w 78"/>
                <a:gd name="T11" fmla="*/ 42 h 42"/>
                <a:gd name="T12" fmla="*/ 78 w 78"/>
                <a:gd name="T13" fmla="*/ 2 h 42"/>
                <a:gd name="T14" fmla="*/ 77 w 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2">
                  <a:moveTo>
                    <a:pt x="77" y="0"/>
                  </a:moveTo>
                  <a:cubicBezTo>
                    <a:pt x="72" y="16"/>
                    <a:pt x="56" y="27"/>
                    <a:pt x="38" y="27"/>
                  </a:cubicBezTo>
                  <a:cubicBezTo>
                    <a:pt x="35" y="27"/>
                    <a:pt x="32" y="27"/>
                    <a:pt x="29" y="26"/>
                  </a:cubicBezTo>
                  <a:cubicBezTo>
                    <a:pt x="27" y="26"/>
                    <a:pt x="26" y="26"/>
                    <a:pt x="25" y="26"/>
                  </a:cubicBezTo>
                  <a:cubicBezTo>
                    <a:pt x="15" y="26"/>
                    <a:pt x="7" y="23"/>
                    <a:pt x="0" y="17"/>
                  </a:cubicBezTo>
                  <a:cubicBezTo>
                    <a:pt x="6" y="32"/>
                    <a:pt x="20" y="42"/>
                    <a:pt x="37" y="42"/>
                  </a:cubicBezTo>
                  <a:cubicBezTo>
                    <a:pt x="59" y="42"/>
                    <a:pt x="77" y="24"/>
                    <a:pt x="78" y="2"/>
                  </a:cubicBezTo>
                  <a:cubicBezTo>
                    <a:pt x="78" y="1"/>
                    <a:pt x="78" y="0"/>
                    <a:pt x="77" y="0"/>
                  </a:cubicBezTo>
                </a:path>
              </a:pathLst>
            </a:custGeom>
            <a:solidFill>
              <a:srgbClr val="5BB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9" name="Freeform 103">
              <a:extLst>
                <a:ext uri="{FF2B5EF4-FFF2-40B4-BE49-F238E27FC236}">
                  <a16:creationId xmlns:a16="http://schemas.microsoft.com/office/drawing/2014/main" id="{9E6D9105-D46F-4D65-A68D-7EE3BBC57262}"/>
                </a:ext>
              </a:extLst>
            </p:cNvPr>
            <p:cNvSpPr>
              <a:spLocks/>
            </p:cNvSpPr>
            <p:nvPr userDrawn="1"/>
          </p:nvSpPr>
          <p:spPr bwMode="auto">
            <a:xfrm>
              <a:off x="678" y="4039"/>
              <a:ext cx="12" cy="25"/>
            </a:xfrm>
            <a:custGeom>
              <a:avLst/>
              <a:gdLst>
                <a:gd name="T0" fmla="*/ 0 w 15"/>
                <a:gd name="T1" fmla="*/ 0 h 32"/>
                <a:gd name="T2" fmla="*/ 3 w 15"/>
                <a:gd name="T3" fmla="*/ 12 h 32"/>
                <a:gd name="T4" fmla="*/ 3 w 15"/>
                <a:gd name="T5" fmla="*/ 12 h 32"/>
                <a:gd name="T6" fmla="*/ 3 w 15"/>
                <a:gd name="T7" fmla="*/ 12 h 32"/>
                <a:gd name="T8" fmla="*/ 3 w 15"/>
                <a:gd name="T9" fmla="*/ 12 h 32"/>
                <a:gd name="T10" fmla="*/ 3 w 15"/>
                <a:gd name="T11" fmla="*/ 12 h 32"/>
                <a:gd name="T12" fmla="*/ 14 w 15"/>
                <a:gd name="T13" fmla="*/ 32 h 32"/>
                <a:gd name="T14" fmla="*/ 15 w 15"/>
                <a:gd name="T15" fmla="*/ 29 h 32"/>
                <a:gd name="T16" fmla="*/ 0 w 1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2">
                  <a:moveTo>
                    <a:pt x="0" y="0"/>
                  </a:moveTo>
                  <a:cubicBezTo>
                    <a:pt x="1" y="4"/>
                    <a:pt x="2" y="8"/>
                    <a:pt x="3" y="12"/>
                  </a:cubicBezTo>
                  <a:cubicBezTo>
                    <a:pt x="3" y="12"/>
                    <a:pt x="3" y="12"/>
                    <a:pt x="3" y="12"/>
                  </a:cubicBezTo>
                  <a:cubicBezTo>
                    <a:pt x="3" y="12"/>
                    <a:pt x="3" y="12"/>
                    <a:pt x="3" y="12"/>
                  </a:cubicBezTo>
                  <a:cubicBezTo>
                    <a:pt x="3" y="12"/>
                    <a:pt x="3" y="12"/>
                    <a:pt x="3" y="12"/>
                  </a:cubicBezTo>
                  <a:cubicBezTo>
                    <a:pt x="3" y="12"/>
                    <a:pt x="3" y="12"/>
                    <a:pt x="3" y="12"/>
                  </a:cubicBezTo>
                  <a:cubicBezTo>
                    <a:pt x="7" y="19"/>
                    <a:pt x="11" y="25"/>
                    <a:pt x="14" y="32"/>
                  </a:cubicBezTo>
                  <a:cubicBezTo>
                    <a:pt x="15" y="31"/>
                    <a:pt x="15" y="30"/>
                    <a:pt x="15" y="29"/>
                  </a:cubicBezTo>
                  <a:cubicBezTo>
                    <a:pt x="14" y="17"/>
                    <a:pt x="8" y="7"/>
                    <a:pt x="0" y="0"/>
                  </a:cubicBezTo>
                </a:path>
              </a:pathLst>
            </a:custGeom>
            <a:solidFill>
              <a:srgbClr val="87A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0" name="Freeform 104">
              <a:extLst>
                <a:ext uri="{FF2B5EF4-FFF2-40B4-BE49-F238E27FC236}">
                  <a16:creationId xmlns:a16="http://schemas.microsoft.com/office/drawing/2014/main" id="{4446DC5F-D5D9-4B41-A535-B5575F7A0746}"/>
                </a:ext>
              </a:extLst>
            </p:cNvPr>
            <p:cNvSpPr>
              <a:spLocks/>
            </p:cNvSpPr>
            <p:nvPr userDrawn="1"/>
          </p:nvSpPr>
          <p:spPr bwMode="auto">
            <a:xfrm>
              <a:off x="653" y="4049"/>
              <a:ext cx="36" cy="35"/>
            </a:xfrm>
            <a:custGeom>
              <a:avLst/>
              <a:gdLst>
                <a:gd name="T0" fmla="*/ 37 w 48"/>
                <a:gd name="T1" fmla="*/ 0 h 47"/>
                <a:gd name="T2" fmla="*/ 37 w 48"/>
                <a:gd name="T3" fmla="*/ 0 h 47"/>
                <a:gd name="T4" fmla="*/ 37 w 48"/>
                <a:gd name="T5" fmla="*/ 1 h 47"/>
                <a:gd name="T6" fmla="*/ 37 w 48"/>
                <a:gd name="T7" fmla="*/ 1 h 47"/>
                <a:gd name="T8" fmla="*/ 37 w 48"/>
                <a:gd name="T9" fmla="*/ 1 h 47"/>
                <a:gd name="T10" fmla="*/ 37 w 48"/>
                <a:gd name="T11" fmla="*/ 1 h 47"/>
                <a:gd name="T12" fmla="*/ 37 w 48"/>
                <a:gd name="T13" fmla="*/ 1 h 47"/>
                <a:gd name="T14" fmla="*/ 37 w 48"/>
                <a:gd name="T15" fmla="*/ 1 h 47"/>
                <a:gd name="T16" fmla="*/ 37 w 48"/>
                <a:gd name="T17" fmla="*/ 1 h 47"/>
                <a:gd name="T18" fmla="*/ 37 w 48"/>
                <a:gd name="T19" fmla="*/ 2 h 47"/>
                <a:gd name="T20" fmla="*/ 37 w 48"/>
                <a:gd name="T21" fmla="*/ 2 h 47"/>
                <a:gd name="T22" fmla="*/ 37 w 48"/>
                <a:gd name="T23" fmla="*/ 2 h 47"/>
                <a:gd name="T24" fmla="*/ 37 w 48"/>
                <a:gd name="T25" fmla="*/ 2 h 47"/>
                <a:gd name="T26" fmla="*/ 37 w 48"/>
                <a:gd name="T27" fmla="*/ 2 h 47"/>
                <a:gd name="T28" fmla="*/ 37 w 48"/>
                <a:gd name="T29" fmla="*/ 2 h 47"/>
                <a:gd name="T30" fmla="*/ 37 w 48"/>
                <a:gd name="T31" fmla="*/ 2 h 47"/>
                <a:gd name="T32" fmla="*/ 37 w 48"/>
                <a:gd name="T33" fmla="*/ 2 h 47"/>
                <a:gd name="T34" fmla="*/ 37 w 48"/>
                <a:gd name="T35" fmla="*/ 3 h 47"/>
                <a:gd name="T36" fmla="*/ 37 w 48"/>
                <a:gd name="T37" fmla="*/ 3 h 47"/>
                <a:gd name="T38" fmla="*/ 37 w 48"/>
                <a:gd name="T39" fmla="*/ 3 h 47"/>
                <a:gd name="T40" fmla="*/ 37 w 48"/>
                <a:gd name="T41" fmla="*/ 3 h 47"/>
                <a:gd name="T42" fmla="*/ 37 w 48"/>
                <a:gd name="T43" fmla="*/ 3 h 47"/>
                <a:gd name="T44" fmla="*/ 37 w 48"/>
                <a:gd name="T45" fmla="*/ 3 h 47"/>
                <a:gd name="T46" fmla="*/ 37 w 48"/>
                <a:gd name="T47" fmla="*/ 3 h 47"/>
                <a:gd name="T48" fmla="*/ 37 w 48"/>
                <a:gd name="T49" fmla="*/ 4 h 47"/>
                <a:gd name="T50" fmla="*/ 37 w 48"/>
                <a:gd name="T51" fmla="*/ 4 h 47"/>
                <a:gd name="T52" fmla="*/ 37 w 48"/>
                <a:gd name="T53" fmla="*/ 4 h 47"/>
                <a:gd name="T54" fmla="*/ 37 w 48"/>
                <a:gd name="T55" fmla="*/ 4 h 47"/>
                <a:gd name="T56" fmla="*/ 37 w 48"/>
                <a:gd name="T57" fmla="*/ 4 h 47"/>
                <a:gd name="T58" fmla="*/ 37 w 48"/>
                <a:gd name="T59" fmla="*/ 4 h 47"/>
                <a:gd name="T60" fmla="*/ 37 w 48"/>
                <a:gd name="T61" fmla="*/ 4 h 47"/>
                <a:gd name="T62" fmla="*/ 37 w 48"/>
                <a:gd name="T63" fmla="*/ 4 h 47"/>
                <a:gd name="T64" fmla="*/ 37 w 48"/>
                <a:gd name="T65" fmla="*/ 5 h 47"/>
                <a:gd name="T66" fmla="*/ 37 w 48"/>
                <a:gd name="T67" fmla="*/ 5 h 47"/>
                <a:gd name="T68" fmla="*/ 37 w 48"/>
                <a:gd name="T69" fmla="*/ 5 h 47"/>
                <a:gd name="T70" fmla="*/ 37 w 48"/>
                <a:gd name="T71" fmla="*/ 5 h 47"/>
                <a:gd name="T72" fmla="*/ 37 w 48"/>
                <a:gd name="T73" fmla="*/ 5 h 47"/>
                <a:gd name="T74" fmla="*/ 37 w 48"/>
                <a:gd name="T75" fmla="*/ 5 h 47"/>
                <a:gd name="T76" fmla="*/ 37 w 48"/>
                <a:gd name="T77" fmla="*/ 5 h 47"/>
                <a:gd name="T78" fmla="*/ 37 w 48"/>
                <a:gd name="T79" fmla="*/ 5 h 47"/>
                <a:gd name="T80" fmla="*/ 37 w 48"/>
                <a:gd name="T81" fmla="*/ 6 h 47"/>
                <a:gd name="T82" fmla="*/ 37 w 48"/>
                <a:gd name="T83" fmla="*/ 6 h 47"/>
                <a:gd name="T84" fmla="*/ 37 w 48"/>
                <a:gd name="T85" fmla="*/ 6 h 47"/>
                <a:gd name="T86" fmla="*/ 37 w 48"/>
                <a:gd name="T87" fmla="*/ 6 h 47"/>
                <a:gd name="T88" fmla="*/ 37 w 48"/>
                <a:gd name="T89" fmla="*/ 6 h 47"/>
                <a:gd name="T90" fmla="*/ 37 w 48"/>
                <a:gd name="T91" fmla="*/ 6 h 47"/>
                <a:gd name="T92" fmla="*/ 37 w 48"/>
                <a:gd name="T93" fmla="*/ 6 h 47"/>
                <a:gd name="T94" fmla="*/ 37 w 48"/>
                <a:gd name="T95" fmla="*/ 7 h 47"/>
                <a:gd name="T96" fmla="*/ 37 w 48"/>
                <a:gd name="T97" fmla="*/ 7 h 47"/>
                <a:gd name="T98" fmla="*/ 37 w 48"/>
                <a:gd name="T99" fmla="*/ 7 h 47"/>
                <a:gd name="T100" fmla="*/ 37 w 48"/>
                <a:gd name="T101" fmla="*/ 7 h 47"/>
                <a:gd name="T102" fmla="*/ 37 w 48"/>
                <a:gd name="T103" fmla="*/ 7 h 47"/>
                <a:gd name="T104" fmla="*/ 48 w 48"/>
                <a:gd name="T10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7">
                  <a:moveTo>
                    <a:pt x="37" y="0"/>
                  </a:move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6" y="28"/>
                    <a:pt x="20" y="44"/>
                    <a:pt x="0" y="46"/>
                  </a:cubicBezTo>
                  <a:cubicBezTo>
                    <a:pt x="3" y="47"/>
                    <a:pt x="6" y="47"/>
                    <a:pt x="9" y="47"/>
                  </a:cubicBezTo>
                  <a:cubicBezTo>
                    <a:pt x="27" y="47"/>
                    <a:pt x="43" y="36"/>
                    <a:pt x="48" y="20"/>
                  </a:cubicBezTo>
                  <a:cubicBezTo>
                    <a:pt x="45" y="13"/>
                    <a:pt x="41" y="7"/>
                    <a:pt x="37" y="0"/>
                  </a:cubicBezTo>
                </a:path>
              </a:pathLst>
            </a:custGeom>
            <a:solidFill>
              <a:srgbClr val="82A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1" name="Freeform 105">
              <a:extLst>
                <a:ext uri="{FF2B5EF4-FFF2-40B4-BE49-F238E27FC236}">
                  <a16:creationId xmlns:a16="http://schemas.microsoft.com/office/drawing/2014/main" id="{FCB5B87B-EC89-49D0-A4EC-DC5D6FB1107C}"/>
                </a:ext>
              </a:extLst>
            </p:cNvPr>
            <p:cNvSpPr>
              <a:spLocks/>
            </p:cNvSpPr>
            <p:nvPr userDrawn="1"/>
          </p:nvSpPr>
          <p:spPr bwMode="auto">
            <a:xfrm>
              <a:off x="628" y="4055"/>
              <a:ext cx="25" cy="28"/>
            </a:xfrm>
            <a:custGeom>
              <a:avLst/>
              <a:gdLst>
                <a:gd name="T0" fmla="*/ 1 w 33"/>
                <a:gd name="T1" fmla="*/ 0 h 37"/>
                <a:gd name="T2" fmla="*/ 0 w 33"/>
                <a:gd name="T3" fmla="*/ 11 h 37"/>
                <a:gd name="T4" fmla="*/ 4 w 33"/>
                <a:gd name="T5" fmla="*/ 28 h 37"/>
                <a:gd name="T6" fmla="*/ 29 w 33"/>
                <a:gd name="T7" fmla="*/ 37 h 37"/>
                <a:gd name="T8" fmla="*/ 33 w 33"/>
                <a:gd name="T9" fmla="*/ 37 h 37"/>
                <a:gd name="T10" fmla="*/ 9 w 33"/>
                <a:gd name="T11" fmla="*/ 21 h 37"/>
                <a:gd name="T12" fmla="*/ 9 w 33"/>
                <a:gd name="T13" fmla="*/ 21 h 37"/>
                <a:gd name="T14" fmla="*/ 9 w 33"/>
                <a:gd name="T15" fmla="*/ 21 h 37"/>
                <a:gd name="T16" fmla="*/ 9 w 33"/>
                <a:gd name="T17" fmla="*/ 21 h 37"/>
                <a:gd name="T18" fmla="*/ 9 w 33"/>
                <a:gd name="T19" fmla="*/ 21 h 37"/>
                <a:gd name="T20" fmla="*/ 9 w 33"/>
                <a:gd name="T21" fmla="*/ 21 h 37"/>
                <a:gd name="T22" fmla="*/ 9 w 33"/>
                <a:gd name="T23" fmla="*/ 21 h 37"/>
                <a:gd name="T24" fmla="*/ 9 w 33"/>
                <a:gd name="T25" fmla="*/ 21 h 37"/>
                <a:gd name="T26" fmla="*/ 9 w 33"/>
                <a:gd name="T27" fmla="*/ 20 h 37"/>
                <a:gd name="T28" fmla="*/ 9 w 33"/>
                <a:gd name="T29" fmla="*/ 20 h 37"/>
                <a:gd name="T30" fmla="*/ 9 w 33"/>
                <a:gd name="T31" fmla="*/ 20 h 37"/>
                <a:gd name="T32" fmla="*/ 9 w 33"/>
                <a:gd name="T33" fmla="*/ 20 h 37"/>
                <a:gd name="T34" fmla="*/ 9 w 33"/>
                <a:gd name="T35" fmla="*/ 20 h 37"/>
                <a:gd name="T36" fmla="*/ 9 w 33"/>
                <a:gd name="T37" fmla="*/ 20 h 37"/>
                <a:gd name="T38" fmla="*/ 9 w 33"/>
                <a:gd name="T39" fmla="*/ 20 h 37"/>
                <a:gd name="T40" fmla="*/ 9 w 33"/>
                <a:gd name="T41" fmla="*/ 20 h 37"/>
                <a:gd name="T42" fmla="*/ 9 w 33"/>
                <a:gd name="T43" fmla="*/ 20 h 37"/>
                <a:gd name="T44" fmla="*/ 9 w 33"/>
                <a:gd name="T45" fmla="*/ 20 h 37"/>
                <a:gd name="T46" fmla="*/ 9 w 33"/>
                <a:gd name="T47" fmla="*/ 20 h 37"/>
                <a:gd name="T48" fmla="*/ 8 w 33"/>
                <a:gd name="T49" fmla="*/ 20 h 37"/>
                <a:gd name="T50" fmla="*/ 8 w 33"/>
                <a:gd name="T51" fmla="*/ 20 h 37"/>
                <a:gd name="T52" fmla="*/ 1 w 33"/>
                <a:gd name="T53" fmla="*/ 1 h 37"/>
                <a:gd name="T54" fmla="*/ 1 w 33"/>
                <a:gd name="T55" fmla="*/ 1 h 37"/>
                <a:gd name="T56" fmla="*/ 1 w 33"/>
                <a:gd name="T57" fmla="*/ 1 h 37"/>
                <a:gd name="T58" fmla="*/ 1 w 33"/>
                <a:gd name="T59" fmla="*/ 1 h 37"/>
                <a:gd name="T60" fmla="*/ 1 w 33"/>
                <a:gd name="T61" fmla="*/ 1 h 37"/>
                <a:gd name="T62" fmla="*/ 1 w 33"/>
                <a:gd name="T63" fmla="*/ 1 h 37"/>
                <a:gd name="T64" fmla="*/ 1 w 33"/>
                <a:gd name="T65" fmla="*/ 1 h 37"/>
                <a:gd name="T66" fmla="*/ 1 w 33"/>
                <a:gd name="T67" fmla="*/ 1 h 37"/>
                <a:gd name="T68" fmla="*/ 1 w 33"/>
                <a:gd name="T69" fmla="*/ 0 h 37"/>
                <a:gd name="T70" fmla="*/ 1 w 33"/>
                <a:gd name="T71" fmla="*/ 0 h 37"/>
                <a:gd name="T72" fmla="*/ 1 w 33"/>
                <a:gd name="T73" fmla="*/ 0 h 37"/>
                <a:gd name="T74" fmla="*/ 1 w 33"/>
                <a:gd name="T75" fmla="*/ 0 h 37"/>
                <a:gd name="T76" fmla="*/ 1 w 3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37">
                  <a:moveTo>
                    <a:pt x="1" y="0"/>
                  </a:moveTo>
                  <a:cubicBezTo>
                    <a:pt x="0" y="4"/>
                    <a:pt x="0" y="7"/>
                    <a:pt x="0" y="11"/>
                  </a:cubicBezTo>
                  <a:cubicBezTo>
                    <a:pt x="0" y="17"/>
                    <a:pt x="1" y="23"/>
                    <a:pt x="4" y="28"/>
                  </a:cubicBezTo>
                  <a:cubicBezTo>
                    <a:pt x="11" y="34"/>
                    <a:pt x="19" y="37"/>
                    <a:pt x="29" y="37"/>
                  </a:cubicBezTo>
                  <a:cubicBezTo>
                    <a:pt x="30" y="37"/>
                    <a:pt x="31" y="37"/>
                    <a:pt x="33" y="37"/>
                  </a:cubicBezTo>
                  <a:cubicBezTo>
                    <a:pt x="23" y="35"/>
                    <a:pt x="14" y="29"/>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8" y="20"/>
                    <a:pt x="8" y="20"/>
                    <a:pt x="8" y="20"/>
                  </a:cubicBezTo>
                  <a:cubicBezTo>
                    <a:pt x="8" y="20"/>
                    <a:pt x="8" y="20"/>
                    <a:pt x="8" y="20"/>
                  </a:cubicBezTo>
                  <a:cubicBezTo>
                    <a:pt x="5" y="15"/>
                    <a:pt x="2" y="8"/>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83B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2" name="Freeform 106">
              <a:extLst>
                <a:ext uri="{FF2B5EF4-FFF2-40B4-BE49-F238E27FC236}">
                  <a16:creationId xmlns:a16="http://schemas.microsoft.com/office/drawing/2014/main" id="{A50917C6-94D6-4C80-88F3-23CA33F5DF0D}"/>
                </a:ext>
              </a:extLst>
            </p:cNvPr>
            <p:cNvSpPr>
              <a:spLocks noEditPoints="1"/>
            </p:cNvSpPr>
            <p:nvPr userDrawn="1"/>
          </p:nvSpPr>
          <p:spPr bwMode="auto">
            <a:xfrm>
              <a:off x="678" y="4039"/>
              <a:ext cx="3" cy="10"/>
            </a:xfrm>
            <a:custGeom>
              <a:avLst/>
              <a:gdLst>
                <a:gd name="T0" fmla="*/ 3 w 3"/>
                <a:gd name="T1" fmla="*/ 12 h 12"/>
                <a:gd name="T2" fmla="*/ 3 w 3"/>
                <a:gd name="T3" fmla="*/ 12 h 12"/>
                <a:gd name="T4" fmla="*/ 3 w 3"/>
                <a:gd name="T5" fmla="*/ 12 h 12"/>
                <a:gd name="T6" fmla="*/ 3 w 3"/>
                <a:gd name="T7" fmla="*/ 12 h 12"/>
                <a:gd name="T8" fmla="*/ 3 w 3"/>
                <a:gd name="T9" fmla="*/ 12 h 12"/>
                <a:gd name="T10" fmla="*/ 3 w 3"/>
                <a:gd name="T11" fmla="*/ 12 h 12"/>
                <a:gd name="T12" fmla="*/ 3 w 3"/>
                <a:gd name="T13" fmla="*/ 12 h 12"/>
                <a:gd name="T14" fmla="*/ 0 w 3"/>
                <a:gd name="T15" fmla="*/ 0 h 12"/>
                <a:gd name="T16" fmla="*/ 3 w 3"/>
                <a:gd name="T17" fmla="*/ 12 h 12"/>
                <a:gd name="T18" fmla="*/ 0 w 3"/>
                <a:gd name="T19" fmla="*/ 0 h 12"/>
                <a:gd name="T20" fmla="*/ 0 w 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3" y="12"/>
                  </a:move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moveTo>
                    <a:pt x="0" y="0"/>
                  </a:moveTo>
                  <a:cubicBezTo>
                    <a:pt x="1" y="4"/>
                    <a:pt x="2" y="8"/>
                    <a:pt x="3" y="12"/>
                  </a:cubicBezTo>
                  <a:cubicBezTo>
                    <a:pt x="2" y="8"/>
                    <a:pt x="1" y="4"/>
                    <a:pt x="0" y="0"/>
                  </a:cubicBezTo>
                  <a:cubicBezTo>
                    <a:pt x="0" y="0"/>
                    <a:pt x="0" y="0"/>
                    <a:pt x="0" y="0"/>
                  </a:cubicBezTo>
                </a:path>
              </a:pathLst>
            </a:custGeom>
            <a:solidFill>
              <a:srgbClr val="86B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3" name="Freeform 107">
              <a:extLst>
                <a:ext uri="{FF2B5EF4-FFF2-40B4-BE49-F238E27FC236}">
                  <a16:creationId xmlns:a16="http://schemas.microsoft.com/office/drawing/2014/main" id="{12B5F77B-CB99-4AF7-8A1D-D7CE51B9F370}"/>
                </a:ext>
              </a:extLst>
            </p:cNvPr>
            <p:cNvSpPr>
              <a:spLocks noEditPoints="1"/>
            </p:cNvSpPr>
            <p:nvPr userDrawn="1"/>
          </p:nvSpPr>
          <p:spPr bwMode="auto">
            <a:xfrm>
              <a:off x="629" y="4049"/>
              <a:ext cx="52" cy="34"/>
            </a:xfrm>
            <a:custGeom>
              <a:avLst/>
              <a:gdLst>
                <a:gd name="T0" fmla="*/ 8 w 69"/>
                <a:gd name="T1" fmla="*/ 30 h 46"/>
                <a:gd name="T2" fmla="*/ 8 w 69"/>
                <a:gd name="T3" fmla="*/ 29 h 46"/>
                <a:gd name="T4" fmla="*/ 8 w 69"/>
                <a:gd name="T5" fmla="*/ 29 h 46"/>
                <a:gd name="T6" fmla="*/ 8 w 69"/>
                <a:gd name="T7" fmla="*/ 29 h 46"/>
                <a:gd name="T8" fmla="*/ 7 w 69"/>
                <a:gd name="T9" fmla="*/ 29 h 46"/>
                <a:gd name="T10" fmla="*/ 0 w 69"/>
                <a:gd name="T11" fmla="*/ 10 h 46"/>
                <a:gd name="T12" fmla="*/ 0 w 69"/>
                <a:gd name="T13" fmla="*/ 10 h 46"/>
                <a:gd name="T14" fmla="*/ 0 w 69"/>
                <a:gd name="T15" fmla="*/ 9 h 46"/>
                <a:gd name="T16" fmla="*/ 69 w 69"/>
                <a:gd name="T17" fmla="*/ 7 h 46"/>
                <a:gd name="T18" fmla="*/ 69 w 69"/>
                <a:gd name="T19" fmla="*/ 7 h 46"/>
                <a:gd name="T20" fmla="*/ 69 w 69"/>
                <a:gd name="T21" fmla="*/ 7 h 46"/>
                <a:gd name="T22" fmla="*/ 69 w 69"/>
                <a:gd name="T23" fmla="*/ 7 h 46"/>
                <a:gd name="T24" fmla="*/ 69 w 69"/>
                <a:gd name="T25" fmla="*/ 6 h 46"/>
                <a:gd name="T26" fmla="*/ 69 w 69"/>
                <a:gd name="T27" fmla="*/ 6 h 46"/>
                <a:gd name="T28" fmla="*/ 69 w 69"/>
                <a:gd name="T29" fmla="*/ 6 h 46"/>
                <a:gd name="T30" fmla="*/ 69 w 69"/>
                <a:gd name="T31" fmla="*/ 6 h 46"/>
                <a:gd name="T32" fmla="*/ 69 w 69"/>
                <a:gd name="T33" fmla="*/ 6 h 46"/>
                <a:gd name="T34" fmla="*/ 69 w 69"/>
                <a:gd name="T35" fmla="*/ 6 h 46"/>
                <a:gd name="T36" fmla="*/ 69 w 69"/>
                <a:gd name="T37" fmla="*/ 6 h 46"/>
                <a:gd name="T38" fmla="*/ 69 w 69"/>
                <a:gd name="T39" fmla="*/ 6 h 46"/>
                <a:gd name="T40" fmla="*/ 69 w 69"/>
                <a:gd name="T41" fmla="*/ 5 h 46"/>
                <a:gd name="T42" fmla="*/ 69 w 69"/>
                <a:gd name="T43" fmla="*/ 5 h 46"/>
                <a:gd name="T44" fmla="*/ 69 w 69"/>
                <a:gd name="T45" fmla="*/ 5 h 46"/>
                <a:gd name="T46" fmla="*/ 69 w 69"/>
                <a:gd name="T47" fmla="*/ 5 h 46"/>
                <a:gd name="T48" fmla="*/ 69 w 69"/>
                <a:gd name="T49" fmla="*/ 5 h 46"/>
                <a:gd name="T50" fmla="*/ 69 w 69"/>
                <a:gd name="T51" fmla="*/ 5 h 46"/>
                <a:gd name="T52" fmla="*/ 69 w 69"/>
                <a:gd name="T53" fmla="*/ 5 h 46"/>
                <a:gd name="T54" fmla="*/ 69 w 69"/>
                <a:gd name="T55" fmla="*/ 4 h 46"/>
                <a:gd name="T56" fmla="*/ 69 w 69"/>
                <a:gd name="T57" fmla="*/ 4 h 46"/>
                <a:gd name="T58" fmla="*/ 69 w 69"/>
                <a:gd name="T59" fmla="*/ 4 h 46"/>
                <a:gd name="T60" fmla="*/ 69 w 69"/>
                <a:gd name="T61" fmla="*/ 4 h 46"/>
                <a:gd name="T62" fmla="*/ 69 w 69"/>
                <a:gd name="T63" fmla="*/ 4 h 46"/>
                <a:gd name="T64" fmla="*/ 69 w 69"/>
                <a:gd name="T65" fmla="*/ 4 h 46"/>
                <a:gd name="T66" fmla="*/ 69 w 69"/>
                <a:gd name="T67" fmla="*/ 4 h 46"/>
                <a:gd name="T68" fmla="*/ 69 w 69"/>
                <a:gd name="T69" fmla="*/ 3 h 46"/>
                <a:gd name="T70" fmla="*/ 69 w 69"/>
                <a:gd name="T71" fmla="*/ 3 h 46"/>
                <a:gd name="T72" fmla="*/ 69 w 69"/>
                <a:gd name="T73" fmla="*/ 3 h 46"/>
                <a:gd name="T74" fmla="*/ 69 w 69"/>
                <a:gd name="T75" fmla="*/ 3 h 46"/>
                <a:gd name="T76" fmla="*/ 69 w 69"/>
                <a:gd name="T77" fmla="*/ 3 h 46"/>
                <a:gd name="T78" fmla="*/ 69 w 69"/>
                <a:gd name="T79" fmla="*/ 3 h 46"/>
                <a:gd name="T80" fmla="*/ 69 w 69"/>
                <a:gd name="T81" fmla="*/ 3 h 46"/>
                <a:gd name="T82" fmla="*/ 69 w 69"/>
                <a:gd name="T83" fmla="*/ 3 h 46"/>
                <a:gd name="T84" fmla="*/ 69 w 69"/>
                <a:gd name="T85" fmla="*/ 2 h 46"/>
                <a:gd name="T86" fmla="*/ 69 w 69"/>
                <a:gd name="T87" fmla="*/ 2 h 46"/>
                <a:gd name="T88" fmla="*/ 69 w 69"/>
                <a:gd name="T89" fmla="*/ 2 h 46"/>
                <a:gd name="T90" fmla="*/ 69 w 69"/>
                <a:gd name="T91" fmla="*/ 2 h 46"/>
                <a:gd name="T92" fmla="*/ 69 w 69"/>
                <a:gd name="T93" fmla="*/ 2 h 46"/>
                <a:gd name="T94" fmla="*/ 69 w 69"/>
                <a:gd name="T95" fmla="*/ 2 h 46"/>
                <a:gd name="T96" fmla="*/ 69 w 69"/>
                <a:gd name="T97" fmla="*/ 2 h 46"/>
                <a:gd name="T98" fmla="*/ 69 w 69"/>
                <a:gd name="T99" fmla="*/ 2 h 46"/>
                <a:gd name="T100" fmla="*/ 69 w 69"/>
                <a:gd name="T101" fmla="*/ 1 h 46"/>
                <a:gd name="T102" fmla="*/ 69 w 69"/>
                <a:gd name="T103" fmla="*/ 1 h 46"/>
                <a:gd name="T104" fmla="*/ 69 w 69"/>
                <a:gd name="T105" fmla="*/ 1 h 46"/>
                <a:gd name="T106" fmla="*/ 69 w 69"/>
                <a:gd name="T107" fmla="*/ 1 h 46"/>
                <a:gd name="T108" fmla="*/ 69 w 69"/>
                <a:gd name="T109" fmla="*/ 1 h 46"/>
                <a:gd name="T110" fmla="*/ 69 w 69"/>
                <a:gd name="T111" fmla="*/ 1 h 46"/>
                <a:gd name="T112" fmla="*/ 69 w 69"/>
                <a:gd name="T113" fmla="*/ 1 h 46"/>
                <a:gd name="T114" fmla="*/ 69 w 69"/>
                <a:gd name="T115" fmla="*/ 0 h 46"/>
                <a:gd name="T116" fmla="*/ 69 w 69"/>
                <a:gd name="T117" fmla="*/ 0 h 46"/>
                <a:gd name="T118" fmla="*/ 69 w 69"/>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46">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29"/>
                  </a:moveTo>
                  <a:cubicBezTo>
                    <a:pt x="8" y="29"/>
                    <a:pt x="8" y="30"/>
                    <a:pt x="8" y="30"/>
                  </a:cubicBezTo>
                  <a:cubicBezTo>
                    <a:pt x="8" y="30"/>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7" y="29"/>
                  </a:moveTo>
                  <a:cubicBezTo>
                    <a:pt x="7" y="29"/>
                    <a:pt x="7" y="29"/>
                    <a:pt x="7" y="29"/>
                  </a:cubicBezTo>
                  <a:cubicBezTo>
                    <a:pt x="7" y="29"/>
                    <a:pt x="7" y="29"/>
                    <a:pt x="7" y="29"/>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69" y="7"/>
                  </a:moveTo>
                  <a:cubicBezTo>
                    <a:pt x="68" y="28"/>
                    <a:pt x="52" y="44"/>
                    <a:pt x="32" y="46"/>
                  </a:cubicBezTo>
                  <a:cubicBezTo>
                    <a:pt x="22" y="44"/>
                    <a:pt x="13" y="38"/>
                    <a:pt x="8" y="30"/>
                  </a:cubicBezTo>
                  <a:cubicBezTo>
                    <a:pt x="13" y="38"/>
                    <a:pt x="22" y="44"/>
                    <a:pt x="32" y="46"/>
                  </a:cubicBezTo>
                  <a:cubicBezTo>
                    <a:pt x="52" y="44"/>
                    <a:pt x="68" y="28"/>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7"/>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5"/>
                  </a:moveTo>
                  <a:cubicBezTo>
                    <a:pt x="69" y="5"/>
                    <a:pt x="69" y="5"/>
                    <a:pt x="69" y="6"/>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3"/>
                    <a:pt x="69" y="4"/>
                    <a:pt x="69" y="4"/>
                  </a:cubicBezTo>
                  <a:cubicBezTo>
                    <a:pt x="69" y="4"/>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3"/>
                    <a:pt x="69" y="3"/>
                    <a:pt x="69" y="3"/>
                  </a:cubicBezTo>
                  <a:cubicBezTo>
                    <a:pt x="69" y="3"/>
                    <a:pt x="69" y="3"/>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1"/>
                    <a:pt x="69" y="1"/>
                  </a:cubicBezTo>
                  <a:cubicBezTo>
                    <a:pt x="69" y="1"/>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cubicBezTo>
                    <a:pt x="69" y="0"/>
                    <a:pt x="69" y="0"/>
                    <a:pt x="69" y="0"/>
                  </a:cubicBezTo>
                </a:path>
              </a:pathLst>
            </a:custGeom>
            <a:solidFill>
              <a:srgbClr val="87B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4" name="Freeform 108">
              <a:extLst>
                <a:ext uri="{FF2B5EF4-FFF2-40B4-BE49-F238E27FC236}">
                  <a16:creationId xmlns:a16="http://schemas.microsoft.com/office/drawing/2014/main" id="{10D1E848-8C17-42CB-A10E-18576C735A9B}"/>
                </a:ext>
              </a:extLst>
            </p:cNvPr>
            <p:cNvSpPr>
              <a:spLocks noEditPoints="1"/>
            </p:cNvSpPr>
            <p:nvPr userDrawn="1"/>
          </p:nvSpPr>
          <p:spPr bwMode="auto">
            <a:xfrm>
              <a:off x="681" y="404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9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5" name="Freeform 109">
              <a:extLst>
                <a:ext uri="{FF2B5EF4-FFF2-40B4-BE49-F238E27FC236}">
                  <a16:creationId xmlns:a16="http://schemas.microsoft.com/office/drawing/2014/main" id="{92332972-459E-4468-AFDD-F82E9232C05C}"/>
                </a:ext>
              </a:extLst>
            </p:cNvPr>
            <p:cNvSpPr>
              <a:spLocks noEditPoints="1"/>
            </p:cNvSpPr>
            <p:nvPr userDrawn="1"/>
          </p:nvSpPr>
          <p:spPr bwMode="auto">
            <a:xfrm>
              <a:off x="681" y="4049"/>
              <a:ext cx="0" cy="5"/>
            </a:xfrm>
            <a:custGeom>
              <a:avLst/>
              <a:gdLst>
                <a:gd name="T0" fmla="*/ 7 h 7"/>
                <a:gd name="T1" fmla="*/ 7 h 7"/>
                <a:gd name="T2" fmla="*/ 7 h 7"/>
                <a:gd name="T3" fmla="*/ 7 h 7"/>
                <a:gd name="T4" fmla="*/ 7 h 7"/>
                <a:gd name="T5" fmla="*/ 6 h 7"/>
                <a:gd name="T6" fmla="*/ 6 h 7"/>
                <a:gd name="T7" fmla="*/ 6 h 7"/>
                <a:gd name="T8" fmla="*/ 6 h 7"/>
                <a:gd name="T9" fmla="*/ 6 h 7"/>
                <a:gd name="T10" fmla="*/ 6 h 7"/>
                <a:gd name="T11" fmla="*/ 6 h 7"/>
                <a:gd name="T12" fmla="*/ 6 h 7"/>
                <a:gd name="T13" fmla="*/ 6 h 7"/>
                <a:gd name="T14" fmla="*/ 5 h 7"/>
                <a:gd name="T15" fmla="*/ 5 h 7"/>
                <a:gd name="T16" fmla="*/ 5 h 7"/>
                <a:gd name="T17" fmla="*/ 5 h 7"/>
                <a:gd name="T18" fmla="*/ 5 h 7"/>
                <a:gd name="T19" fmla="*/ 5 h 7"/>
                <a:gd name="T20" fmla="*/ 5 h 7"/>
                <a:gd name="T21" fmla="*/ 5 h 7"/>
                <a:gd name="T22" fmla="*/ 5 h 7"/>
                <a:gd name="T23" fmla="*/ 4 h 7"/>
                <a:gd name="T24" fmla="*/ 4 h 7"/>
                <a:gd name="T25" fmla="*/ 4 h 7"/>
                <a:gd name="T26" fmla="*/ 4 h 7"/>
                <a:gd name="T27" fmla="*/ 4 h 7"/>
                <a:gd name="T28" fmla="*/ 4 h 7"/>
                <a:gd name="T29" fmla="*/ 4 h 7"/>
                <a:gd name="T30" fmla="*/ 4 h 7"/>
                <a:gd name="T31" fmla="*/ 4 h 7"/>
                <a:gd name="T32" fmla="*/ 3 h 7"/>
                <a:gd name="T33" fmla="*/ 3 h 7"/>
                <a:gd name="T34" fmla="*/ 3 h 7"/>
                <a:gd name="T35" fmla="*/ 3 h 7"/>
                <a:gd name="T36" fmla="*/ 3 h 7"/>
                <a:gd name="T37" fmla="*/ 3 h 7"/>
                <a:gd name="T38" fmla="*/ 3 h 7"/>
                <a:gd name="T39" fmla="*/ 3 h 7"/>
                <a:gd name="T40" fmla="*/ 3 h 7"/>
                <a:gd name="T41" fmla="*/ 2 h 7"/>
                <a:gd name="T42" fmla="*/ 2 h 7"/>
                <a:gd name="T43" fmla="*/ 2 h 7"/>
                <a:gd name="T44" fmla="*/ 2 h 7"/>
                <a:gd name="T45" fmla="*/ 2 h 7"/>
                <a:gd name="T46" fmla="*/ 2 h 7"/>
                <a:gd name="T47" fmla="*/ 2 h 7"/>
                <a:gd name="T48" fmla="*/ 2 h 7"/>
                <a:gd name="T49" fmla="*/ 2 h 7"/>
                <a:gd name="T50" fmla="*/ 2 h 7"/>
                <a:gd name="T51" fmla="*/ 1 h 7"/>
                <a:gd name="T52" fmla="*/ 1 h 7"/>
                <a:gd name="T53" fmla="*/ 1 h 7"/>
                <a:gd name="T54" fmla="*/ 1 h 7"/>
                <a:gd name="T55" fmla="*/ 1 h 7"/>
                <a:gd name="T56" fmla="*/ 1 h 7"/>
                <a:gd name="T57" fmla="*/ 1 h 7"/>
                <a:gd name="T58" fmla="*/ 1 h 7"/>
                <a:gd name="T59" fmla="*/ 0 h 7"/>
                <a:gd name="T60" fmla="*/ 0 h 7"/>
                <a:gd name="T61" fmla="*/ 0 h 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 ang="0">
                  <a:pos x="0" y="T59"/>
                </a:cxn>
                <a:cxn ang="0">
                  <a:pos x="0" y="T60"/>
                </a:cxn>
                <a:cxn ang="0">
                  <a:pos x="0" y="T61"/>
                </a:cxn>
              </a:cxnLst>
              <a:rect l="0" t="0" r="r" b="b"/>
              <a:pathLst>
                <a:path h="7">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79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6" name="Freeform 110">
              <a:extLst>
                <a:ext uri="{FF2B5EF4-FFF2-40B4-BE49-F238E27FC236}">
                  <a16:creationId xmlns:a16="http://schemas.microsoft.com/office/drawing/2014/main" id="{2F901BB0-D14C-4BD8-B680-9508BDABEB4A}"/>
                </a:ext>
              </a:extLst>
            </p:cNvPr>
            <p:cNvSpPr>
              <a:spLocks noEditPoints="1"/>
            </p:cNvSpPr>
            <p:nvPr userDrawn="1"/>
          </p:nvSpPr>
          <p:spPr bwMode="auto">
            <a:xfrm>
              <a:off x="629" y="4055"/>
              <a:ext cx="6" cy="16"/>
            </a:xfrm>
            <a:custGeom>
              <a:avLst/>
              <a:gdLst>
                <a:gd name="T0" fmla="*/ 8 w 8"/>
                <a:gd name="T1" fmla="*/ 21 h 21"/>
                <a:gd name="T2" fmla="*/ 8 w 8"/>
                <a:gd name="T3" fmla="*/ 21 h 21"/>
                <a:gd name="T4" fmla="*/ 8 w 8"/>
                <a:gd name="T5" fmla="*/ 21 h 21"/>
                <a:gd name="T6" fmla="*/ 8 w 8"/>
                <a:gd name="T7" fmla="*/ 21 h 21"/>
                <a:gd name="T8" fmla="*/ 8 w 8"/>
                <a:gd name="T9" fmla="*/ 21 h 21"/>
                <a:gd name="T10" fmla="*/ 8 w 8"/>
                <a:gd name="T11" fmla="*/ 21 h 21"/>
                <a:gd name="T12" fmla="*/ 8 w 8"/>
                <a:gd name="T13" fmla="*/ 21 h 21"/>
                <a:gd name="T14" fmla="*/ 8 w 8"/>
                <a:gd name="T15" fmla="*/ 21 h 21"/>
                <a:gd name="T16" fmla="*/ 8 w 8"/>
                <a:gd name="T17" fmla="*/ 21 h 21"/>
                <a:gd name="T18" fmla="*/ 8 w 8"/>
                <a:gd name="T19" fmla="*/ 21 h 21"/>
                <a:gd name="T20" fmla="*/ 8 w 8"/>
                <a:gd name="T21" fmla="*/ 21 h 21"/>
                <a:gd name="T22" fmla="*/ 8 w 8"/>
                <a:gd name="T23" fmla="*/ 21 h 21"/>
                <a:gd name="T24" fmla="*/ 8 w 8"/>
                <a:gd name="T25" fmla="*/ 20 h 21"/>
                <a:gd name="T26" fmla="*/ 8 w 8"/>
                <a:gd name="T27" fmla="*/ 20 h 21"/>
                <a:gd name="T28" fmla="*/ 8 w 8"/>
                <a:gd name="T29" fmla="*/ 20 h 21"/>
                <a:gd name="T30" fmla="*/ 8 w 8"/>
                <a:gd name="T31" fmla="*/ 20 h 21"/>
                <a:gd name="T32" fmla="*/ 8 w 8"/>
                <a:gd name="T33" fmla="*/ 20 h 21"/>
                <a:gd name="T34" fmla="*/ 8 w 8"/>
                <a:gd name="T35" fmla="*/ 20 h 21"/>
                <a:gd name="T36" fmla="*/ 8 w 8"/>
                <a:gd name="T37" fmla="*/ 20 h 21"/>
                <a:gd name="T38" fmla="*/ 8 w 8"/>
                <a:gd name="T39" fmla="*/ 20 h 21"/>
                <a:gd name="T40" fmla="*/ 8 w 8"/>
                <a:gd name="T41" fmla="*/ 20 h 21"/>
                <a:gd name="T42" fmla="*/ 8 w 8"/>
                <a:gd name="T43" fmla="*/ 20 h 21"/>
                <a:gd name="T44" fmla="*/ 8 w 8"/>
                <a:gd name="T45" fmla="*/ 20 h 21"/>
                <a:gd name="T46" fmla="*/ 8 w 8"/>
                <a:gd name="T47" fmla="*/ 20 h 21"/>
                <a:gd name="T48" fmla="*/ 8 w 8"/>
                <a:gd name="T49" fmla="*/ 20 h 21"/>
                <a:gd name="T50" fmla="*/ 8 w 8"/>
                <a:gd name="T51" fmla="*/ 20 h 21"/>
                <a:gd name="T52" fmla="*/ 8 w 8"/>
                <a:gd name="T53" fmla="*/ 20 h 21"/>
                <a:gd name="T54" fmla="*/ 7 w 8"/>
                <a:gd name="T55" fmla="*/ 20 h 21"/>
                <a:gd name="T56" fmla="*/ 8 w 8"/>
                <a:gd name="T57" fmla="*/ 20 h 21"/>
                <a:gd name="T58" fmla="*/ 7 w 8"/>
                <a:gd name="T59" fmla="*/ 20 h 21"/>
                <a:gd name="T60" fmla="*/ 0 w 8"/>
                <a:gd name="T61" fmla="*/ 1 h 21"/>
                <a:gd name="T62" fmla="*/ 7 w 8"/>
                <a:gd name="T63" fmla="*/ 20 h 21"/>
                <a:gd name="T64" fmla="*/ 0 w 8"/>
                <a:gd name="T65" fmla="*/ 1 h 21"/>
                <a:gd name="T66" fmla="*/ 0 w 8"/>
                <a:gd name="T67" fmla="*/ 1 h 21"/>
                <a:gd name="T68" fmla="*/ 0 w 8"/>
                <a:gd name="T69" fmla="*/ 1 h 21"/>
                <a:gd name="T70" fmla="*/ 0 w 8"/>
                <a:gd name="T71" fmla="*/ 1 h 21"/>
                <a:gd name="T72" fmla="*/ 0 w 8"/>
                <a:gd name="T73" fmla="*/ 1 h 21"/>
                <a:gd name="T74" fmla="*/ 0 w 8"/>
                <a:gd name="T75" fmla="*/ 1 h 21"/>
                <a:gd name="T76" fmla="*/ 0 w 8"/>
                <a:gd name="T77" fmla="*/ 1 h 21"/>
                <a:gd name="T78" fmla="*/ 0 w 8"/>
                <a:gd name="T79" fmla="*/ 1 h 21"/>
                <a:gd name="T80" fmla="*/ 0 w 8"/>
                <a:gd name="T81" fmla="*/ 1 h 21"/>
                <a:gd name="T82" fmla="*/ 0 w 8"/>
                <a:gd name="T83" fmla="*/ 1 h 21"/>
                <a:gd name="T84" fmla="*/ 0 w 8"/>
                <a:gd name="T85" fmla="*/ 0 h 21"/>
                <a:gd name="T86" fmla="*/ 0 w 8"/>
                <a:gd name="T87" fmla="*/ 1 h 21"/>
                <a:gd name="T88" fmla="*/ 0 w 8"/>
                <a:gd name="T89" fmla="*/ 0 h 21"/>
                <a:gd name="T90" fmla="*/ 0 w 8"/>
                <a:gd name="T91" fmla="*/ 0 h 21"/>
                <a:gd name="T92" fmla="*/ 0 w 8"/>
                <a:gd name="T93" fmla="*/ 0 h 21"/>
                <a:gd name="T94" fmla="*/ 0 w 8"/>
                <a:gd name="T95" fmla="*/ 0 h 21"/>
                <a:gd name="T96" fmla="*/ 0 w 8"/>
                <a:gd name="T97" fmla="*/ 0 h 21"/>
                <a:gd name="T98" fmla="*/ 0 w 8"/>
                <a:gd name="T99" fmla="*/ 0 h 21"/>
                <a:gd name="T100" fmla="*/ 0 w 8"/>
                <a:gd name="T101" fmla="*/ 0 h 21"/>
                <a:gd name="T102" fmla="*/ 0 w 8"/>
                <a:gd name="T10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 h="21">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7" y="20"/>
                  </a:moveTo>
                  <a:cubicBezTo>
                    <a:pt x="7" y="20"/>
                    <a:pt x="7" y="20"/>
                    <a:pt x="8" y="20"/>
                  </a:cubicBezTo>
                  <a:cubicBezTo>
                    <a:pt x="7" y="20"/>
                    <a:pt x="7" y="20"/>
                    <a:pt x="7" y="20"/>
                  </a:cubicBezTo>
                  <a:moveTo>
                    <a:pt x="0" y="1"/>
                  </a:moveTo>
                  <a:cubicBezTo>
                    <a:pt x="1" y="8"/>
                    <a:pt x="4" y="15"/>
                    <a:pt x="7" y="20"/>
                  </a:cubicBezTo>
                  <a:cubicBezTo>
                    <a:pt x="4" y="15"/>
                    <a:pt x="1" y="8"/>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78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7" name="Freeform 111">
              <a:extLst>
                <a:ext uri="{FF2B5EF4-FFF2-40B4-BE49-F238E27FC236}">
                  <a16:creationId xmlns:a16="http://schemas.microsoft.com/office/drawing/2014/main" id="{EF741CD8-AB83-4B0D-8000-D4540D1C2688}"/>
                </a:ext>
              </a:extLst>
            </p:cNvPr>
            <p:cNvSpPr>
              <a:spLocks/>
            </p:cNvSpPr>
            <p:nvPr userDrawn="1"/>
          </p:nvSpPr>
          <p:spPr bwMode="auto">
            <a:xfrm>
              <a:off x="674" y="4036"/>
              <a:ext cx="7" cy="13"/>
            </a:xfrm>
            <a:custGeom>
              <a:avLst/>
              <a:gdLst>
                <a:gd name="T0" fmla="*/ 0 w 9"/>
                <a:gd name="T1" fmla="*/ 0 h 16"/>
                <a:gd name="T2" fmla="*/ 9 w 9"/>
                <a:gd name="T3" fmla="*/ 16 h 16"/>
                <a:gd name="T4" fmla="*/ 9 w 9"/>
                <a:gd name="T5" fmla="*/ 16 h 16"/>
                <a:gd name="T6" fmla="*/ 9 w 9"/>
                <a:gd name="T7" fmla="*/ 16 h 16"/>
                <a:gd name="T8" fmla="*/ 9 w 9"/>
                <a:gd name="T9" fmla="*/ 16 h 16"/>
                <a:gd name="T10" fmla="*/ 9 w 9"/>
                <a:gd name="T11" fmla="*/ 16 h 16"/>
                <a:gd name="T12" fmla="*/ 6 w 9"/>
                <a:gd name="T13" fmla="*/ 4 h 16"/>
                <a:gd name="T14" fmla="*/ 0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0" y="0"/>
                  </a:moveTo>
                  <a:cubicBezTo>
                    <a:pt x="3" y="5"/>
                    <a:pt x="6" y="11"/>
                    <a:pt x="9" y="16"/>
                  </a:cubicBezTo>
                  <a:cubicBezTo>
                    <a:pt x="9" y="16"/>
                    <a:pt x="9" y="16"/>
                    <a:pt x="9" y="16"/>
                  </a:cubicBezTo>
                  <a:cubicBezTo>
                    <a:pt x="9" y="16"/>
                    <a:pt x="9" y="16"/>
                    <a:pt x="9" y="16"/>
                  </a:cubicBezTo>
                  <a:cubicBezTo>
                    <a:pt x="9" y="16"/>
                    <a:pt x="9" y="16"/>
                    <a:pt x="9" y="16"/>
                  </a:cubicBezTo>
                  <a:cubicBezTo>
                    <a:pt x="9" y="16"/>
                    <a:pt x="9" y="16"/>
                    <a:pt x="9" y="16"/>
                  </a:cubicBezTo>
                  <a:cubicBezTo>
                    <a:pt x="8" y="12"/>
                    <a:pt x="7" y="8"/>
                    <a:pt x="6" y="4"/>
                  </a:cubicBezTo>
                  <a:cubicBezTo>
                    <a:pt x="4" y="3"/>
                    <a:pt x="2" y="1"/>
                    <a:pt x="0" y="0"/>
                  </a:cubicBezTo>
                </a:path>
              </a:pathLst>
            </a:custGeom>
            <a:solidFill>
              <a:srgbClr val="7B9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8" name="Freeform 112">
              <a:extLst>
                <a:ext uri="{FF2B5EF4-FFF2-40B4-BE49-F238E27FC236}">
                  <a16:creationId xmlns:a16="http://schemas.microsoft.com/office/drawing/2014/main" id="{63CB58BA-0453-4073-9460-B09C92AC386D}"/>
                </a:ext>
              </a:extLst>
            </p:cNvPr>
            <p:cNvSpPr>
              <a:spLocks/>
            </p:cNvSpPr>
            <p:nvPr userDrawn="1"/>
          </p:nvSpPr>
          <p:spPr bwMode="auto">
            <a:xfrm>
              <a:off x="629" y="4033"/>
              <a:ext cx="52" cy="50"/>
            </a:xfrm>
            <a:custGeom>
              <a:avLst/>
              <a:gdLst>
                <a:gd name="T0" fmla="*/ 0 w 69"/>
                <a:gd name="T1" fmla="*/ 30 h 67"/>
                <a:gd name="T2" fmla="*/ 0 w 69"/>
                <a:gd name="T3" fmla="*/ 30 h 67"/>
                <a:gd name="T4" fmla="*/ 0 w 69"/>
                <a:gd name="T5" fmla="*/ 31 h 67"/>
                <a:gd name="T6" fmla="*/ 0 w 69"/>
                <a:gd name="T7" fmla="*/ 31 h 67"/>
                <a:gd name="T8" fmla="*/ 8 w 69"/>
                <a:gd name="T9" fmla="*/ 50 h 67"/>
                <a:gd name="T10" fmla="*/ 8 w 69"/>
                <a:gd name="T11" fmla="*/ 50 h 67"/>
                <a:gd name="T12" fmla="*/ 8 w 69"/>
                <a:gd name="T13" fmla="*/ 50 h 67"/>
                <a:gd name="T14" fmla="*/ 8 w 69"/>
                <a:gd name="T15" fmla="*/ 51 h 67"/>
                <a:gd name="T16" fmla="*/ 8 w 69"/>
                <a:gd name="T17" fmla="*/ 51 h 67"/>
                <a:gd name="T18" fmla="*/ 69 w 69"/>
                <a:gd name="T19" fmla="*/ 28 h 67"/>
                <a:gd name="T20" fmla="*/ 69 w 69"/>
                <a:gd name="T21" fmla="*/ 28 h 67"/>
                <a:gd name="T22" fmla="*/ 69 w 69"/>
                <a:gd name="T23" fmla="*/ 28 h 67"/>
                <a:gd name="T24" fmla="*/ 69 w 69"/>
                <a:gd name="T25" fmla="*/ 28 h 67"/>
                <a:gd name="T26" fmla="*/ 69 w 69"/>
                <a:gd name="T27" fmla="*/ 28 h 67"/>
                <a:gd name="T28" fmla="*/ 69 w 69"/>
                <a:gd name="T29" fmla="*/ 27 h 67"/>
                <a:gd name="T30" fmla="*/ 69 w 69"/>
                <a:gd name="T31" fmla="*/ 27 h 67"/>
                <a:gd name="T32" fmla="*/ 69 w 69"/>
                <a:gd name="T33" fmla="*/ 27 h 67"/>
                <a:gd name="T34" fmla="*/ 69 w 69"/>
                <a:gd name="T35" fmla="*/ 27 h 67"/>
                <a:gd name="T36" fmla="*/ 69 w 69"/>
                <a:gd name="T37" fmla="*/ 27 h 67"/>
                <a:gd name="T38" fmla="*/ 69 w 69"/>
                <a:gd name="T39" fmla="*/ 27 h 67"/>
                <a:gd name="T40" fmla="*/ 69 w 69"/>
                <a:gd name="T41" fmla="*/ 27 h 67"/>
                <a:gd name="T42" fmla="*/ 69 w 69"/>
                <a:gd name="T43" fmla="*/ 26 h 67"/>
                <a:gd name="T44" fmla="*/ 69 w 69"/>
                <a:gd name="T45" fmla="*/ 26 h 67"/>
                <a:gd name="T46" fmla="*/ 69 w 69"/>
                <a:gd name="T47" fmla="*/ 26 h 67"/>
                <a:gd name="T48" fmla="*/ 69 w 69"/>
                <a:gd name="T49" fmla="*/ 26 h 67"/>
                <a:gd name="T50" fmla="*/ 69 w 69"/>
                <a:gd name="T51" fmla="*/ 26 h 67"/>
                <a:gd name="T52" fmla="*/ 69 w 69"/>
                <a:gd name="T53" fmla="*/ 26 h 67"/>
                <a:gd name="T54" fmla="*/ 69 w 69"/>
                <a:gd name="T55" fmla="*/ 26 h 67"/>
                <a:gd name="T56" fmla="*/ 69 w 69"/>
                <a:gd name="T57" fmla="*/ 25 h 67"/>
                <a:gd name="T58" fmla="*/ 69 w 69"/>
                <a:gd name="T59" fmla="*/ 25 h 67"/>
                <a:gd name="T60" fmla="*/ 69 w 69"/>
                <a:gd name="T61" fmla="*/ 25 h 67"/>
                <a:gd name="T62" fmla="*/ 69 w 69"/>
                <a:gd name="T63" fmla="*/ 25 h 67"/>
                <a:gd name="T64" fmla="*/ 69 w 69"/>
                <a:gd name="T65" fmla="*/ 25 h 67"/>
                <a:gd name="T66" fmla="*/ 69 w 69"/>
                <a:gd name="T67" fmla="*/ 25 h 67"/>
                <a:gd name="T68" fmla="*/ 69 w 69"/>
                <a:gd name="T69" fmla="*/ 25 h 67"/>
                <a:gd name="T70" fmla="*/ 69 w 69"/>
                <a:gd name="T71" fmla="*/ 25 h 67"/>
                <a:gd name="T72" fmla="*/ 69 w 69"/>
                <a:gd name="T73" fmla="*/ 24 h 67"/>
                <a:gd name="T74" fmla="*/ 69 w 69"/>
                <a:gd name="T75" fmla="*/ 24 h 67"/>
                <a:gd name="T76" fmla="*/ 69 w 69"/>
                <a:gd name="T77" fmla="*/ 24 h 67"/>
                <a:gd name="T78" fmla="*/ 69 w 69"/>
                <a:gd name="T79" fmla="*/ 24 h 67"/>
                <a:gd name="T80" fmla="*/ 69 w 69"/>
                <a:gd name="T81" fmla="*/ 24 h 67"/>
                <a:gd name="T82" fmla="*/ 69 w 69"/>
                <a:gd name="T83" fmla="*/ 24 h 67"/>
                <a:gd name="T84" fmla="*/ 69 w 69"/>
                <a:gd name="T85" fmla="*/ 24 h 67"/>
                <a:gd name="T86" fmla="*/ 69 w 69"/>
                <a:gd name="T87" fmla="*/ 24 h 67"/>
                <a:gd name="T88" fmla="*/ 69 w 69"/>
                <a:gd name="T89" fmla="*/ 23 h 67"/>
                <a:gd name="T90" fmla="*/ 69 w 69"/>
                <a:gd name="T91" fmla="*/ 23 h 67"/>
                <a:gd name="T92" fmla="*/ 69 w 69"/>
                <a:gd name="T93" fmla="*/ 23 h 67"/>
                <a:gd name="T94" fmla="*/ 69 w 69"/>
                <a:gd name="T95" fmla="*/ 23 h 67"/>
                <a:gd name="T96" fmla="*/ 69 w 69"/>
                <a:gd name="T97" fmla="*/ 23 h 67"/>
                <a:gd name="T98" fmla="*/ 69 w 69"/>
                <a:gd name="T99" fmla="*/ 23 h 67"/>
                <a:gd name="T100" fmla="*/ 69 w 69"/>
                <a:gd name="T101" fmla="*/ 23 h 67"/>
                <a:gd name="T102" fmla="*/ 69 w 69"/>
                <a:gd name="T103" fmla="*/ 22 h 67"/>
                <a:gd name="T104" fmla="*/ 69 w 69"/>
                <a:gd name="T105" fmla="*/ 22 h 67"/>
                <a:gd name="T106" fmla="*/ 69 w 69"/>
                <a:gd name="T107" fmla="*/ 22 h 67"/>
                <a:gd name="T108" fmla="*/ 69 w 69"/>
                <a:gd name="T109" fmla="*/ 22 h 67"/>
                <a:gd name="T110" fmla="*/ 69 w 69"/>
                <a:gd name="T111" fmla="*/ 22 h 67"/>
                <a:gd name="T112" fmla="*/ 69 w 69"/>
                <a:gd name="T113" fmla="*/ 22 h 67"/>
                <a:gd name="T114" fmla="*/ 69 w 69"/>
                <a:gd name="T115" fmla="*/ 22 h 67"/>
                <a:gd name="T116" fmla="*/ 69 w 69"/>
                <a:gd name="T117" fmla="*/ 22 h 67"/>
                <a:gd name="T118" fmla="*/ 69 w 69"/>
                <a:gd name="T119" fmla="*/ 21 h 67"/>
                <a:gd name="T120" fmla="*/ 69 w 69"/>
                <a:gd name="T121"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7">
                  <a:moveTo>
                    <a:pt x="40" y="0"/>
                  </a:moveTo>
                  <a:cubicBezTo>
                    <a:pt x="28" y="0"/>
                    <a:pt x="18" y="5"/>
                    <a:pt x="10" y="13"/>
                  </a:cubicBezTo>
                  <a:cubicBezTo>
                    <a:pt x="8" y="17"/>
                    <a:pt x="5" y="20"/>
                    <a:pt x="3" y="24"/>
                  </a:cubicBezTo>
                  <a:cubicBezTo>
                    <a:pt x="2" y="26"/>
                    <a:pt x="1" y="28"/>
                    <a:pt x="0" y="30"/>
                  </a:cubicBezTo>
                  <a:cubicBezTo>
                    <a:pt x="0" y="30"/>
                    <a:pt x="0" y="30"/>
                    <a:pt x="0" y="30"/>
                  </a:cubicBezTo>
                  <a:cubicBezTo>
                    <a:pt x="0" y="30"/>
                    <a:pt x="0" y="30"/>
                    <a:pt x="0" y="30"/>
                  </a:cubicBezTo>
                  <a:cubicBezTo>
                    <a:pt x="0" y="30"/>
                    <a:pt x="0" y="30"/>
                    <a:pt x="0" y="30"/>
                  </a:cubicBezTo>
                  <a:cubicBezTo>
                    <a:pt x="0" y="30"/>
                    <a:pt x="0" y="30"/>
                    <a:pt x="0" y="30"/>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1" y="38"/>
                    <a:pt x="4" y="45"/>
                    <a:pt x="7" y="50"/>
                  </a:cubicBezTo>
                  <a:cubicBezTo>
                    <a:pt x="7" y="50"/>
                    <a:pt x="7" y="50"/>
                    <a:pt x="7" y="50"/>
                  </a:cubicBezTo>
                  <a:cubicBezTo>
                    <a:pt x="7" y="50"/>
                    <a:pt x="7"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13" y="59"/>
                    <a:pt x="22" y="65"/>
                    <a:pt x="32" y="67"/>
                  </a:cubicBezTo>
                  <a:cubicBezTo>
                    <a:pt x="52" y="65"/>
                    <a:pt x="68" y="49"/>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6" y="16"/>
                    <a:pt x="63" y="10"/>
                    <a:pt x="60" y="5"/>
                  </a:cubicBezTo>
                  <a:cubicBezTo>
                    <a:pt x="54" y="2"/>
                    <a:pt x="47" y="0"/>
                    <a:pt x="40"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9" name="Freeform 113">
              <a:extLst>
                <a:ext uri="{FF2B5EF4-FFF2-40B4-BE49-F238E27FC236}">
                  <a16:creationId xmlns:a16="http://schemas.microsoft.com/office/drawing/2014/main" id="{EBCB5CE8-36B8-49C2-A722-4FE764E8722F}"/>
                </a:ext>
              </a:extLst>
            </p:cNvPr>
            <p:cNvSpPr>
              <a:spLocks/>
            </p:cNvSpPr>
            <p:nvPr userDrawn="1"/>
          </p:nvSpPr>
          <p:spPr bwMode="auto">
            <a:xfrm>
              <a:off x="631" y="4042"/>
              <a:ext cx="5" cy="9"/>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4" y="3"/>
                    <a:pt x="2" y="7"/>
                    <a:pt x="0" y="11"/>
                  </a:cubicBezTo>
                  <a:cubicBezTo>
                    <a:pt x="2" y="7"/>
                    <a:pt x="5" y="4"/>
                    <a:pt x="7"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0" name="Freeform 114">
              <a:extLst>
                <a:ext uri="{FF2B5EF4-FFF2-40B4-BE49-F238E27FC236}">
                  <a16:creationId xmlns:a16="http://schemas.microsoft.com/office/drawing/2014/main" id="{F673EFA2-51D5-4758-AC53-CDBE9E468874}"/>
                </a:ext>
              </a:extLst>
            </p:cNvPr>
            <p:cNvSpPr>
              <a:spLocks/>
            </p:cNvSpPr>
            <p:nvPr userDrawn="1"/>
          </p:nvSpPr>
          <p:spPr bwMode="auto">
            <a:xfrm>
              <a:off x="629" y="4033"/>
              <a:ext cx="61" cy="51"/>
            </a:xfrm>
            <a:custGeom>
              <a:avLst/>
              <a:gdLst>
                <a:gd name="T0" fmla="*/ 40 w 81"/>
                <a:gd name="T1" fmla="*/ 0 h 68"/>
                <a:gd name="T2" fmla="*/ 0 w 81"/>
                <a:gd name="T3" fmla="*/ 30 h 68"/>
                <a:gd name="T4" fmla="*/ 41 w 81"/>
                <a:gd name="T5" fmla="*/ 68 h 68"/>
                <a:gd name="T6" fmla="*/ 81 w 81"/>
                <a:gd name="T7" fmla="*/ 38 h 68"/>
                <a:gd name="T8" fmla="*/ 40 w 81"/>
                <a:gd name="T9" fmla="*/ 0 h 68"/>
              </a:gdLst>
              <a:ahLst/>
              <a:cxnLst>
                <a:cxn ang="0">
                  <a:pos x="T0" y="T1"/>
                </a:cxn>
                <a:cxn ang="0">
                  <a:pos x="T2" y="T3"/>
                </a:cxn>
                <a:cxn ang="0">
                  <a:pos x="T4" y="T5"/>
                </a:cxn>
                <a:cxn ang="0">
                  <a:pos x="T6" y="T7"/>
                </a:cxn>
                <a:cxn ang="0">
                  <a:pos x="T8" y="T9"/>
                </a:cxn>
              </a:cxnLst>
              <a:rect l="0" t="0" r="r" b="b"/>
              <a:pathLst>
                <a:path w="81" h="68">
                  <a:moveTo>
                    <a:pt x="40" y="0"/>
                  </a:moveTo>
                  <a:cubicBezTo>
                    <a:pt x="21" y="0"/>
                    <a:pt x="5" y="13"/>
                    <a:pt x="0" y="30"/>
                  </a:cubicBezTo>
                  <a:cubicBezTo>
                    <a:pt x="2" y="51"/>
                    <a:pt x="20" y="68"/>
                    <a:pt x="41" y="68"/>
                  </a:cubicBezTo>
                  <a:cubicBezTo>
                    <a:pt x="60" y="68"/>
                    <a:pt x="76" y="55"/>
                    <a:pt x="81" y="38"/>
                  </a:cubicBezTo>
                  <a:cubicBezTo>
                    <a:pt x="79" y="17"/>
                    <a:pt x="62" y="0"/>
                    <a:pt x="40" y="0"/>
                  </a:cubicBezTo>
                </a:path>
              </a:pathLst>
            </a:custGeom>
            <a:solidFill>
              <a:srgbClr val="678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1" name="Freeform 115">
              <a:extLst>
                <a:ext uri="{FF2B5EF4-FFF2-40B4-BE49-F238E27FC236}">
                  <a16:creationId xmlns:a16="http://schemas.microsoft.com/office/drawing/2014/main" id="{46524BC6-750B-4BB7-A115-AE42ECE62C6B}"/>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path>
              </a:pathLst>
            </a:custGeom>
            <a:solidFill>
              <a:srgbClr val="189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2" name="Freeform 116">
              <a:extLst>
                <a:ext uri="{FF2B5EF4-FFF2-40B4-BE49-F238E27FC236}">
                  <a16:creationId xmlns:a16="http://schemas.microsoft.com/office/drawing/2014/main" id="{D49988F0-59CC-4EAA-8FA2-78C0DB167B01}"/>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3" name="Freeform 117">
              <a:extLst>
                <a:ext uri="{FF2B5EF4-FFF2-40B4-BE49-F238E27FC236}">
                  <a16:creationId xmlns:a16="http://schemas.microsoft.com/office/drawing/2014/main" id="{873CAA28-170B-4482-826B-17219212DB5A}"/>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4" name="Freeform 118">
              <a:extLst>
                <a:ext uri="{FF2B5EF4-FFF2-40B4-BE49-F238E27FC236}">
                  <a16:creationId xmlns:a16="http://schemas.microsoft.com/office/drawing/2014/main" id="{37F0F6E4-C233-4ECE-BFB0-8CE9F6C321E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5" name="Freeform 119">
              <a:extLst>
                <a:ext uri="{FF2B5EF4-FFF2-40B4-BE49-F238E27FC236}">
                  <a16:creationId xmlns:a16="http://schemas.microsoft.com/office/drawing/2014/main" id="{1212250B-04E3-4928-ABF0-37A9F6B4AC5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6" name="Freeform 120">
              <a:extLst>
                <a:ext uri="{FF2B5EF4-FFF2-40B4-BE49-F238E27FC236}">
                  <a16:creationId xmlns:a16="http://schemas.microsoft.com/office/drawing/2014/main" id="{BA6C3DB6-8F16-4581-B93F-A7242341814E}"/>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7" name="Freeform 121">
              <a:extLst>
                <a:ext uri="{FF2B5EF4-FFF2-40B4-BE49-F238E27FC236}">
                  <a16:creationId xmlns:a16="http://schemas.microsoft.com/office/drawing/2014/main" id="{6F9930CE-56D3-403B-9226-1FB33FD46C27}"/>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close/>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close/>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8" name="Freeform 122">
              <a:extLst>
                <a:ext uri="{FF2B5EF4-FFF2-40B4-BE49-F238E27FC236}">
                  <a16:creationId xmlns:a16="http://schemas.microsoft.com/office/drawing/2014/main" id="{72B003D4-E62E-4803-B462-C5CE2D942FBC}"/>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9" name="Freeform 123">
              <a:extLst>
                <a:ext uri="{FF2B5EF4-FFF2-40B4-BE49-F238E27FC236}">
                  <a16:creationId xmlns:a16="http://schemas.microsoft.com/office/drawing/2014/main" id="{8537DE3D-73D7-497F-9913-3058C2BA32BD}"/>
                </a:ext>
              </a:extLst>
            </p:cNvPr>
            <p:cNvSpPr>
              <a:spLocks/>
            </p:cNvSpPr>
            <p:nvPr userDrawn="1"/>
          </p:nvSpPr>
          <p:spPr bwMode="auto">
            <a:xfrm>
              <a:off x="693" y="3962"/>
              <a:ext cx="73" cy="65"/>
            </a:xfrm>
            <a:custGeom>
              <a:avLst/>
              <a:gdLst>
                <a:gd name="T0" fmla="*/ 0 w 97"/>
                <a:gd name="T1" fmla="*/ 4 h 87"/>
                <a:gd name="T2" fmla="*/ 3 w 97"/>
                <a:gd name="T3" fmla="*/ 0 h 87"/>
                <a:gd name="T4" fmla="*/ 18 w 97"/>
                <a:gd name="T5" fmla="*/ 0 h 87"/>
                <a:gd name="T6" fmla="*/ 22 w 97"/>
                <a:gd name="T7" fmla="*/ 4 h 87"/>
                <a:gd name="T8" fmla="*/ 29 w 97"/>
                <a:gd name="T9" fmla="*/ 55 h 87"/>
                <a:gd name="T10" fmla="*/ 31 w 97"/>
                <a:gd name="T11" fmla="*/ 55 h 87"/>
                <a:gd name="T12" fmla="*/ 39 w 97"/>
                <a:gd name="T13" fmla="*/ 4 h 87"/>
                <a:gd name="T14" fmla="*/ 43 w 97"/>
                <a:gd name="T15" fmla="*/ 0 h 87"/>
                <a:gd name="T16" fmla="*/ 54 w 97"/>
                <a:gd name="T17" fmla="*/ 0 h 87"/>
                <a:gd name="T18" fmla="*/ 58 w 97"/>
                <a:gd name="T19" fmla="*/ 4 h 87"/>
                <a:gd name="T20" fmla="*/ 66 w 97"/>
                <a:gd name="T21" fmla="*/ 55 h 87"/>
                <a:gd name="T22" fmla="*/ 67 w 97"/>
                <a:gd name="T23" fmla="*/ 55 h 87"/>
                <a:gd name="T24" fmla="*/ 74 w 97"/>
                <a:gd name="T25" fmla="*/ 4 h 87"/>
                <a:gd name="T26" fmla="*/ 79 w 97"/>
                <a:gd name="T27" fmla="*/ 0 h 87"/>
                <a:gd name="T28" fmla="*/ 93 w 97"/>
                <a:gd name="T29" fmla="*/ 0 h 87"/>
                <a:gd name="T30" fmla="*/ 97 w 97"/>
                <a:gd name="T31" fmla="*/ 4 h 87"/>
                <a:gd name="T32" fmla="*/ 81 w 97"/>
                <a:gd name="T33" fmla="*/ 83 h 87"/>
                <a:gd name="T34" fmla="*/ 77 w 97"/>
                <a:gd name="T35" fmla="*/ 87 h 87"/>
                <a:gd name="T36" fmla="*/ 60 w 97"/>
                <a:gd name="T37" fmla="*/ 87 h 87"/>
                <a:gd name="T38" fmla="*/ 56 w 97"/>
                <a:gd name="T39" fmla="*/ 83 h 87"/>
                <a:gd name="T40" fmla="*/ 49 w 97"/>
                <a:gd name="T41" fmla="*/ 53 h 87"/>
                <a:gd name="T42" fmla="*/ 48 w 97"/>
                <a:gd name="T43" fmla="*/ 53 h 87"/>
                <a:gd name="T44" fmla="*/ 41 w 97"/>
                <a:gd name="T45" fmla="*/ 83 h 87"/>
                <a:gd name="T46" fmla="*/ 37 w 97"/>
                <a:gd name="T47" fmla="*/ 87 h 87"/>
                <a:gd name="T48" fmla="*/ 19 w 97"/>
                <a:gd name="T49" fmla="*/ 87 h 87"/>
                <a:gd name="T50" fmla="*/ 15 w 97"/>
                <a:gd name="T51" fmla="*/ 83 h 87"/>
                <a:gd name="T52" fmla="*/ 0 w 97"/>
                <a:gd name="T5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87">
                  <a:moveTo>
                    <a:pt x="0" y="4"/>
                  </a:moveTo>
                  <a:cubicBezTo>
                    <a:pt x="0" y="2"/>
                    <a:pt x="1" y="0"/>
                    <a:pt x="3" y="0"/>
                  </a:cubicBezTo>
                  <a:cubicBezTo>
                    <a:pt x="18" y="0"/>
                    <a:pt x="18" y="0"/>
                    <a:pt x="18" y="0"/>
                  </a:cubicBezTo>
                  <a:cubicBezTo>
                    <a:pt x="20" y="0"/>
                    <a:pt x="22" y="1"/>
                    <a:pt x="22" y="4"/>
                  </a:cubicBezTo>
                  <a:cubicBezTo>
                    <a:pt x="29" y="55"/>
                    <a:pt x="29" y="55"/>
                    <a:pt x="29" y="55"/>
                  </a:cubicBezTo>
                  <a:cubicBezTo>
                    <a:pt x="29" y="56"/>
                    <a:pt x="30" y="56"/>
                    <a:pt x="31" y="55"/>
                  </a:cubicBezTo>
                  <a:cubicBezTo>
                    <a:pt x="39" y="4"/>
                    <a:pt x="39" y="4"/>
                    <a:pt x="39" y="4"/>
                  </a:cubicBezTo>
                  <a:cubicBezTo>
                    <a:pt x="39" y="1"/>
                    <a:pt x="41" y="0"/>
                    <a:pt x="43" y="0"/>
                  </a:cubicBezTo>
                  <a:cubicBezTo>
                    <a:pt x="54" y="0"/>
                    <a:pt x="54" y="0"/>
                    <a:pt x="54" y="0"/>
                  </a:cubicBezTo>
                  <a:cubicBezTo>
                    <a:pt x="56" y="0"/>
                    <a:pt x="57" y="1"/>
                    <a:pt x="58" y="4"/>
                  </a:cubicBezTo>
                  <a:cubicBezTo>
                    <a:pt x="66" y="55"/>
                    <a:pt x="66" y="55"/>
                    <a:pt x="66" y="55"/>
                  </a:cubicBezTo>
                  <a:cubicBezTo>
                    <a:pt x="66" y="56"/>
                    <a:pt x="67" y="56"/>
                    <a:pt x="67" y="55"/>
                  </a:cubicBezTo>
                  <a:cubicBezTo>
                    <a:pt x="74" y="4"/>
                    <a:pt x="74" y="4"/>
                    <a:pt x="74" y="4"/>
                  </a:cubicBezTo>
                  <a:cubicBezTo>
                    <a:pt x="75" y="1"/>
                    <a:pt x="76" y="0"/>
                    <a:pt x="79" y="0"/>
                  </a:cubicBezTo>
                  <a:cubicBezTo>
                    <a:pt x="93" y="0"/>
                    <a:pt x="93" y="0"/>
                    <a:pt x="93" y="0"/>
                  </a:cubicBezTo>
                  <a:cubicBezTo>
                    <a:pt x="96" y="0"/>
                    <a:pt x="97" y="2"/>
                    <a:pt x="97" y="4"/>
                  </a:cubicBezTo>
                  <a:cubicBezTo>
                    <a:pt x="81" y="83"/>
                    <a:pt x="81" y="83"/>
                    <a:pt x="81" y="83"/>
                  </a:cubicBezTo>
                  <a:cubicBezTo>
                    <a:pt x="81" y="86"/>
                    <a:pt x="80" y="87"/>
                    <a:pt x="77" y="87"/>
                  </a:cubicBezTo>
                  <a:cubicBezTo>
                    <a:pt x="60" y="87"/>
                    <a:pt x="60" y="87"/>
                    <a:pt x="60" y="87"/>
                  </a:cubicBezTo>
                  <a:cubicBezTo>
                    <a:pt x="58" y="87"/>
                    <a:pt x="56" y="86"/>
                    <a:pt x="56" y="83"/>
                  </a:cubicBezTo>
                  <a:cubicBezTo>
                    <a:pt x="49" y="53"/>
                    <a:pt x="49" y="53"/>
                    <a:pt x="49" y="53"/>
                  </a:cubicBezTo>
                  <a:cubicBezTo>
                    <a:pt x="49" y="52"/>
                    <a:pt x="48" y="52"/>
                    <a:pt x="48" y="53"/>
                  </a:cubicBezTo>
                  <a:cubicBezTo>
                    <a:pt x="41" y="83"/>
                    <a:pt x="41" y="83"/>
                    <a:pt x="41" y="83"/>
                  </a:cubicBezTo>
                  <a:cubicBezTo>
                    <a:pt x="40" y="86"/>
                    <a:pt x="39" y="87"/>
                    <a:pt x="37" y="87"/>
                  </a:cubicBezTo>
                  <a:cubicBezTo>
                    <a:pt x="19" y="87"/>
                    <a:pt x="19" y="87"/>
                    <a:pt x="19" y="87"/>
                  </a:cubicBezTo>
                  <a:cubicBezTo>
                    <a:pt x="17" y="87"/>
                    <a:pt x="16" y="86"/>
                    <a:pt x="15" y="83"/>
                  </a:cubicBezTo>
                  <a:lnTo>
                    <a:pt x="0" y="4"/>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0" name="Freeform 124">
              <a:extLst>
                <a:ext uri="{FF2B5EF4-FFF2-40B4-BE49-F238E27FC236}">
                  <a16:creationId xmlns:a16="http://schemas.microsoft.com/office/drawing/2014/main" id="{58BA3AD9-AB54-418B-8D81-D103AA51ED8E}"/>
                </a:ext>
              </a:extLst>
            </p:cNvPr>
            <p:cNvSpPr>
              <a:spLocks/>
            </p:cNvSpPr>
            <p:nvPr userDrawn="1"/>
          </p:nvSpPr>
          <p:spPr bwMode="auto">
            <a:xfrm>
              <a:off x="771" y="3962"/>
              <a:ext cx="46" cy="65"/>
            </a:xfrm>
            <a:custGeom>
              <a:avLst/>
              <a:gdLst>
                <a:gd name="T0" fmla="*/ 56 w 60"/>
                <a:gd name="T1" fmla="*/ 0 h 87"/>
                <a:gd name="T2" fmla="*/ 60 w 60"/>
                <a:gd name="T3" fmla="*/ 4 h 87"/>
                <a:gd name="T4" fmla="*/ 60 w 60"/>
                <a:gd name="T5" fmla="*/ 18 h 87"/>
                <a:gd name="T6" fmla="*/ 56 w 60"/>
                <a:gd name="T7" fmla="*/ 22 h 87"/>
                <a:gd name="T8" fmla="*/ 26 w 60"/>
                <a:gd name="T9" fmla="*/ 22 h 87"/>
                <a:gd name="T10" fmla="*/ 22 w 60"/>
                <a:gd name="T11" fmla="*/ 25 h 87"/>
                <a:gd name="T12" fmla="*/ 22 w 60"/>
                <a:gd name="T13" fmla="*/ 29 h 87"/>
                <a:gd name="T14" fmla="*/ 26 w 60"/>
                <a:gd name="T15" fmla="*/ 33 h 87"/>
                <a:gd name="T16" fmla="*/ 45 w 60"/>
                <a:gd name="T17" fmla="*/ 33 h 87"/>
                <a:gd name="T18" fmla="*/ 49 w 60"/>
                <a:gd name="T19" fmla="*/ 37 h 87"/>
                <a:gd name="T20" fmla="*/ 49 w 60"/>
                <a:gd name="T21" fmla="*/ 50 h 87"/>
                <a:gd name="T22" fmla="*/ 45 w 60"/>
                <a:gd name="T23" fmla="*/ 54 h 87"/>
                <a:gd name="T24" fmla="*/ 26 w 60"/>
                <a:gd name="T25" fmla="*/ 54 h 87"/>
                <a:gd name="T26" fmla="*/ 22 w 60"/>
                <a:gd name="T27" fmla="*/ 58 h 87"/>
                <a:gd name="T28" fmla="*/ 22 w 60"/>
                <a:gd name="T29" fmla="*/ 62 h 87"/>
                <a:gd name="T30" fmla="*/ 26 w 60"/>
                <a:gd name="T31" fmla="*/ 65 h 87"/>
                <a:gd name="T32" fmla="*/ 56 w 60"/>
                <a:gd name="T33" fmla="*/ 65 h 87"/>
                <a:gd name="T34" fmla="*/ 60 w 60"/>
                <a:gd name="T35" fmla="*/ 69 h 87"/>
                <a:gd name="T36" fmla="*/ 60 w 60"/>
                <a:gd name="T37" fmla="*/ 83 h 87"/>
                <a:gd name="T38" fmla="*/ 56 w 60"/>
                <a:gd name="T39" fmla="*/ 87 h 87"/>
                <a:gd name="T40" fmla="*/ 4 w 60"/>
                <a:gd name="T41" fmla="*/ 87 h 87"/>
                <a:gd name="T42" fmla="*/ 0 w 60"/>
                <a:gd name="T43" fmla="*/ 83 h 87"/>
                <a:gd name="T44" fmla="*/ 0 w 60"/>
                <a:gd name="T45" fmla="*/ 4 h 87"/>
                <a:gd name="T46" fmla="*/ 4 w 60"/>
                <a:gd name="T47" fmla="*/ 0 h 87"/>
                <a:gd name="T48" fmla="*/ 56 w 60"/>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7">
                  <a:moveTo>
                    <a:pt x="56" y="0"/>
                  </a:moveTo>
                  <a:cubicBezTo>
                    <a:pt x="58" y="0"/>
                    <a:pt x="60" y="2"/>
                    <a:pt x="60" y="4"/>
                  </a:cubicBezTo>
                  <a:cubicBezTo>
                    <a:pt x="60" y="18"/>
                    <a:pt x="60" y="18"/>
                    <a:pt x="60" y="18"/>
                  </a:cubicBezTo>
                  <a:cubicBezTo>
                    <a:pt x="60" y="20"/>
                    <a:pt x="58" y="22"/>
                    <a:pt x="56" y="22"/>
                  </a:cubicBezTo>
                  <a:cubicBezTo>
                    <a:pt x="26" y="22"/>
                    <a:pt x="26" y="22"/>
                    <a:pt x="26" y="22"/>
                  </a:cubicBezTo>
                  <a:cubicBezTo>
                    <a:pt x="24" y="22"/>
                    <a:pt x="22" y="23"/>
                    <a:pt x="22" y="25"/>
                  </a:cubicBezTo>
                  <a:cubicBezTo>
                    <a:pt x="22" y="29"/>
                    <a:pt x="22" y="29"/>
                    <a:pt x="22" y="29"/>
                  </a:cubicBezTo>
                  <a:cubicBezTo>
                    <a:pt x="22" y="32"/>
                    <a:pt x="24" y="33"/>
                    <a:pt x="26" y="33"/>
                  </a:cubicBezTo>
                  <a:cubicBezTo>
                    <a:pt x="45" y="33"/>
                    <a:pt x="45" y="33"/>
                    <a:pt x="45" y="33"/>
                  </a:cubicBezTo>
                  <a:cubicBezTo>
                    <a:pt x="48" y="33"/>
                    <a:pt x="49" y="34"/>
                    <a:pt x="49" y="37"/>
                  </a:cubicBezTo>
                  <a:cubicBezTo>
                    <a:pt x="49" y="50"/>
                    <a:pt x="49" y="50"/>
                    <a:pt x="49" y="50"/>
                  </a:cubicBezTo>
                  <a:cubicBezTo>
                    <a:pt x="49" y="53"/>
                    <a:pt x="48" y="54"/>
                    <a:pt x="45" y="54"/>
                  </a:cubicBezTo>
                  <a:cubicBezTo>
                    <a:pt x="26" y="54"/>
                    <a:pt x="26" y="54"/>
                    <a:pt x="26" y="54"/>
                  </a:cubicBezTo>
                  <a:cubicBezTo>
                    <a:pt x="24" y="54"/>
                    <a:pt x="22" y="55"/>
                    <a:pt x="22" y="58"/>
                  </a:cubicBezTo>
                  <a:cubicBezTo>
                    <a:pt x="22" y="62"/>
                    <a:pt x="22" y="62"/>
                    <a:pt x="22" y="62"/>
                  </a:cubicBezTo>
                  <a:cubicBezTo>
                    <a:pt x="22" y="64"/>
                    <a:pt x="24" y="65"/>
                    <a:pt x="26" y="65"/>
                  </a:cubicBezTo>
                  <a:cubicBezTo>
                    <a:pt x="56" y="65"/>
                    <a:pt x="56" y="65"/>
                    <a:pt x="56" y="65"/>
                  </a:cubicBezTo>
                  <a:cubicBezTo>
                    <a:pt x="58" y="65"/>
                    <a:pt x="60" y="67"/>
                    <a:pt x="60" y="69"/>
                  </a:cubicBezTo>
                  <a:cubicBezTo>
                    <a:pt x="60" y="83"/>
                    <a:pt x="60" y="83"/>
                    <a:pt x="60" y="83"/>
                  </a:cubicBezTo>
                  <a:cubicBezTo>
                    <a:pt x="60" y="85"/>
                    <a:pt x="58" y="87"/>
                    <a:pt x="56" y="87"/>
                  </a:cubicBezTo>
                  <a:cubicBezTo>
                    <a:pt x="4" y="87"/>
                    <a:pt x="4" y="87"/>
                    <a:pt x="4" y="87"/>
                  </a:cubicBezTo>
                  <a:cubicBezTo>
                    <a:pt x="2" y="87"/>
                    <a:pt x="0" y="85"/>
                    <a:pt x="0" y="83"/>
                  </a:cubicBezTo>
                  <a:cubicBezTo>
                    <a:pt x="0" y="4"/>
                    <a:pt x="0" y="4"/>
                    <a:pt x="0" y="4"/>
                  </a:cubicBezTo>
                  <a:cubicBezTo>
                    <a:pt x="0" y="2"/>
                    <a:pt x="2" y="0"/>
                    <a:pt x="4" y="0"/>
                  </a:cubicBezTo>
                  <a:lnTo>
                    <a:pt x="56" y="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1" name="Freeform 125">
              <a:extLst>
                <a:ext uri="{FF2B5EF4-FFF2-40B4-BE49-F238E27FC236}">
                  <a16:creationId xmlns:a16="http://schemas.microsoft.com/office/drawing/2014/main" id="{46282704-BD55-4E03-B6D5-0525CDEE8B72}"/>
                </a:ext>
              </a:extLst>
            </p:cNvPr>
            <p:cNvSpPr>
              <a:spLocks noEditPoints="1"/>
            </p:cNvSpPr>
            <p:nvPr userDrawn="1"/>
          </p:nvSpPr>
          <p:spPr bwMode="auto">
            <a:xfrm>
              <a:off x="824" y="3962"/>
              <a:ext cx="50" cy="65"/>
            </a:xfrm>
            <a:custGeom>
              <a:avLst/>
              <a:gdLst>
                <a:gd name="T0" fmla="*/ 65 w 67"/>
                <a:gd name="T1" fmla="*/ 80 h 87"/>
                <a:gd name="T2" fmla="*/ 61 w 67"/>
                <a:gd name="T3" fmla="*/ 87 h 87"/>
                <a:gd name="T4" fmla="*/ 47 w 67"/>
                <a:gd name="T5" fmla="*/ 87 h 87"/>
                <a:gd name="T6" fmla="*/ 44 w 67"/>
                <a:gd name="T7" fmla="*/ 85 h 87"/>
                <a:gd name="T8" fmla="*/ 31 w 67"/>
                <a:gd name="T9" fmla="*/ 60 h 87"/>
                <a:gd name="T10" fmla="*/ 30 w 67"/>
                <a:gd name="T11" fmla="*/ 60 h 87"/>
                <a:gd name="T12" fmla="*/ 25 w 67"/>
                <a:gd name="T13" fmla="*/ 60 h 87"/>
                <a:gd name="T14" fmla="*/ 22 w 67"/>
                <a:gd name="T15" fmla="*/ 63 h 87"/>
                <a:gd name="T16" fmla="*/ 22 w 67"/>
                <a:gd name="T17" fmla="*/ 83 h 87"/>
                <a:gd name="T18" fmla="*/ 18 w 67"/>
                <a:gd name="T19" fmla="*/ 87 h 87"/>
                <a:gd name="T20" fmla="*/ 4 w 67"/>
                <a:gd name="T21" fmla="*/ 87 h 87"/>
                <a:gd name="T22" fmla="*/ 0 w 67"/>
                <a:gd name="T23" fmla="*/ 83 h 87"/>
                <a:gd name="T24" fmla="*/ 0 w 67"/>
                <a:gd name="T25" fmla="*/ 4 h 87"/>
                <a:gd name="T26" fmla="*/ 4 w 67"/>
                <a:gd name="T27" fmla="*/ 0 h 87"/>
                <a:gd name="T28" fmla="*/ 31 w 67"/>
                <a:gd name="T29" fmla="*/ 0 h 87"/>
                <a:gd name="T30" fmla="*/ 62 w 67"/>
                <a:gd name="T31" fmla="*/ 30 h 87"/>
                <a:gd name="T32" fmla="*/ 53 w 67"/>
                <a:gd name="T33" fmla="*/ 54 h 87"/>
                <a:gd name="T34" fmla="*/ 52 w 67"/>
                <a:gd name="T35" fmla="*/ 56 h 87"/>
                <a:gd name="T36" fmla="*/ 65 w 67"/>
                <a:gd name="T37" fmla="*/ 80 h 87"/>
                <a:gd name="T38" fmla="*/ 25 w 67"/>
                <a:gd name="T39" fmla="*/ 22 h 87"/>
                <a:gd name="T40" fmla="*/ 22 w 67"/>
                <a:gd name="T41" fmla="*/ 25 h 87"/>
                <a:gd name="T42" fmla="*/ 22 w 67"/>
                <a:gd name="T43" fmla="*/ 34 h 87"/>
                <a:gd name="T44" fmla="*/ 25 w 67"/>
                <a:gd name="T45" fmla="*/ 38 h 87"/>
                <a:gd name="T46" fmla="*/ 32 w 67"/>
                <a:gd name="T47" fmla="*/ 38 h 87"/>
                <a:gd name="T48" fmla="*/ 41 w 67"/>
                <a:gd name="T49" fmla="*/ 30 h 87"/>
                <a:gd name="T50" fmla="*/ 32 w 67"/>
                <a:gd name="T51" fmla="*/ 22 h 87"/>
                <a:gd name="T52" fmla="*/ 25 w 67"/>
                <a:gd name="T53"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7">
                  <a:moveTo>
                    <a:pt x="65" y="80"/>
                  </a:moveTo>
                  <a:cubicBezTo>
                    <a:pt x="67" y="83"/>
                    <a:pt x="65" y="87"/>
                    <a:pt x="61" y="87"/>
                  </a:cubicBezTo>
                  <a:cubicBezTo>
                    <a:pt x="47" y="87"/>
                    <a:pt x="47" y="87"/>
                    <a:pt x="47" y="87"/>
                  </a:cubicBezTo>
                  <a:cubicBezTo>
                    <a:pt x="46" y="87"/>
                    <a:pt x="45" y="86"/>
                    <a:pt x="44" y="85"/>
                  </a:cubicBezTo>
                  <a:cubicBezTo>
                    <a:pt x="31" y="60"/>
                    <a:pt x="31" y="60"/>
                    <a:pt x="31" y="60"/>
                  </a:cubicBezTo>
                  <a:cubicBezTo>
                    <a:pt x="31" y="60"/>
                    <a:pt x="31" y="60"/>
                    <a:pt x="30" y="60"/>
                  </a:cubicBezTo>
                  <a:cubicBezTo>
                    <a:pt x="25" y="60"/>
                    <a:pt x="25" y="60"/>
                    <a:pt x="25" y="60"/>
                  </a:cubicBezTo>
                  <a:cubicBezTo>
                    <a:pt x="23" y="60"/>
                    <a:pt x="22" y="61"/>
                    <a:pt x="22" y="63"/>
                  </a:cubicBezTo>
                  <a:cubicBezTo>
                    <a:pt x="22" y="83"/>
                    <a:pt x="22" y="83"/>
                    <a:pt x="22" y="83"/>
                  </a:cubicBezTo>
                  <a:cubicBezTo>
                    <a:pt x="22" y="85"/>
                    <a:pt x="20" y="87"/>
                    <a:pt x="18" y="87"/>
                  </a:cubicBezTo>
                  <a:cubicBezTo>
                    <a:pt x="4" y="87"/>
                    <a:pt x="4" y="87"/>
                    <a:pt x="4" y="87"/>
                  </a:cubicBezTo>
                  <a:cubicBezTo>
                    <a:pt x="2" y="87"/>
                    <a:pt x="0" y="85"/>
                    <a:pt x="0" y="83"/>
                  </a:cubicBezTo>
                  <a:cubicBezTo>
                    <a:pt x="0" y="4"/>
                    <a:pt x="0" y="4"/>
                    <a:pt x="0" y="4"/>
                  </a:cubicBezTo>
                  <a:cubicBezTo>
                    <a:pt x="0" y="2"/>
                    <a:pt x="2" y="0"/>
                    <a:pt x="4" y="0"/>
                  </a:cubicBezTo>
                  <a:cubicBezTo>
                    <a:pt x="31" y="0"/>
                    <a:pt x="31" y="0"/>
                    <a:pt x="31" y="0"/>
                  </a:cubicBezTo>
                  <a:cubicBezTo>
                    <a:pt x="53" y="0"/>
                    <a:pt x="62" y="10"/>
                    <a:pt x="62" y="30"/>
                  </a:cubicBezTo>
                  <a:cubicBezTo>
                    <a:pt x="62" y="41"/>
                    <a:pt x="59" y="49"/>
                    <a:pt x="53" y="54"/>
                  </a:cubicBezTo>
                  <a:cubicBezTo>
                    <a:pt x="52" y="54"/>
                    <a:pt x="52" y="55"/>
                    <a:pt x="52" y="56"/>
                  </a:cubicBezTo>
                  <a:lnTo>
                    <a:pt x="65" y="80"/>
                  </a:lnTo>
                  <a:close/>
                  <a:moveTo>
                    <a:pt x="25" y="22"/>
                  </a:moveTo>
                  <a:cubicBezTo>
                    <a:pt x="23" y="22"/>
                    <a:pt x="22" y="23"/>
                    <a:pt x="22" y="25"/>
                  </a:cubicBezTo>
                  <a:cubicBezTo>
                    <a:pt x="22" y="34"/>
                    <a:pt x="22" y="34"/>
                    <a:pt x="22" y="34"/>
                  </a:cubicBezTo>
                  <a:cubicBezTo>
                    <a:pt x="22" y="37"/>
                    <a:pt x="23" y="38"/>
                    <a:pt x="25" y="38"/>
                  </a:cubicBezTo>
                  <a:cubicBezTo>
                    <a:pt x="32" y="38"/>
                    <a:pt x="32" y="38"/>
                    <a:pt x="32" y="38"/>
                  </a:cubicBezTo>
                  <a:cubicBezTo>
                    <a:pt x="38" y="38"/>
                    <a:pt x="41" y="38"/>
                    <a:pt x="41" y="30"/>
                  </a:cubicBezTo>
                  <a:cubicBezTo>
                    <a:pt x="41" y="22"/>
                    <a:pt x="38" y="22"/>
                    <a:pt x="32" y="22"/>
                  </a:cubicBezTo>
                  <a:lnTo>
                    <a:pt x="25" y="2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2" name="Freeform 126">
              <a:extLst>
                <a:ext uri="{FF2B5EF4-FFF2-40B4-BE49-F238E27FC236}">
                  <a16:creationId xmlns:a16="http://schemas.microsoft.com/office/drawing/2014/main" id="{0F26B94A-74F2-466E-B267-92A42DD836B5}"/>
                </a:ext>
              </a:extLst>
            </p:cNvPr>
            <p:cNvSpPr>
              <a:spLocks/>
            </p:cNvSpPr>
            <p:nvPr userDrawn="1"/>
          </p:nvSpPr>
          <p:spPr bwMode="auto">
            <a:xfrm>
              <a:off x="879" y="3962"/>
              <a:ext cx="53" cy="65"/>
            </a:xfrm>
            <a:custGeom>
              <a:avLst/>
              <a:gdLst>
                <a:gd name="T0" fmla="*/ 70 w 71"/>
                <a:gd name="T1" fmla="*/ 82 h 87"/>
                <a:gd name="T2" fmla="*/ 67 w 71"/>
                <a:gd name="T3" fmla="*/ 87 h 87"/>
                <a:gd name="T4" fmla="*/ 49 w 71"/>
                <a:gd name="T5" fmla="*/ 87 h 87"/>
                <a:gd name="T6" fmla="*/ 44 w 71"/>
                <a:gd name="T7" fmla="*/ 84 h 87"/>
                <a:gd name="T8" fmla="*/ 29 w 71"/>
                <a:gd name="T9" fmla="*/ 61 h 87"/>
                <a:gd name="T10" fmla="*/ 27 w 71"/>
                <a:gd name="T11" fmla="*/ 61 h 87"/>
                <a:gd name="T12" fmla="*/ 22 w 71"/>
                <a:gd name="T13" fmla="*/ 68 h 87"/>
                <a:gd name="T14" fmla="*/ 22 w 71"/>
                <a:gd name="T15" fmla="*/ 69 h 87"/>
                <a:gd name="T16" fmla="*/ 22 w 71"/>
                <a:gd name="T17" fmla="*/ 83 h 87"/>
                <a:gd name="T18" fmla="*/ 18 w 71"/>
                <a:gd name="T19" fmla="*/ 87 h 87"/>
                <a:gd name="T20" fmla="*/ 4 w 71"/>
                <a:gd name="T21" fmla="*/ 87 h 87"/>
                <a:gd name="T22" fmla="*/ 0 w 71"/>
                <a:gd name="T23" fmla="*/ 83 h 87"/>
                <a:gd name="T24" fmla="*/ 0 w 71"/>
                <a:gd name="T25" fmla="*/ 4 h 87"/>
                <a:gd name="T26" fmla="*/ 4 w 71"/>
                <a:gd name="T27" fmla="*/ 0 h 87"/>
                <a:gd name="T28" fmla="*/ 18 w 71"/>
                <a:gd name="T29" fmla="*/ 0 h 87"/>
                <a:gd name="T30" fmla="*/ 22 w 71"/>
                <a:gd name="T31" fmla="*/ 4 h 87"/>
                <a:gd name="T32" fmla="*/ 22 w 71"/>
                <a:gd name="T33" fmla="*/ 29 h 87"/>
                <a:gd name="T34" fmla="*/ 23 w 71"/>
                <a:gd name="T35" fmla="*/ 29 h 87"/>
                <a:gd name="T36" fmla="*/ 43 w 71"/>
                <a:gd name="T37" fmla="*/ 3 h 87"/>
                <a:gd name="T38" fmla="*/ 47 w 71"/>
                <a:gd name="T39" fmla="*/ 0 h 87"/>
                <a:gd name="T40" fmla="*/ 65 w 71"/>
                <a:gd name="T41" fmla="*/ 0 h 87"/>
                <a:gd name="T42" fmla="*/ 68 w 71"/>
                <a:gd name="T43" fmla="*/ 5 h 87"/>
                <a:gd name="T44" fmla="*/ 43 w 71"/>
                <a:gd name="T45" fmla="*/ 39 h 87"/>
                <a:gd name="T46" fmla="*/ 43 w 71"/>
                <a:gd name="T47" fmla="*/ 41 h 87"/>
                <a:gd name="T48" fmla="*/ 70 w 71"/>
                <a:gd name="T49"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87">
                  <a:moveTo>
                    <a:pt x="70" y="82"/>
                  </a:moveTo>
                  <a:cubicBezTo>
                    <a:pt x="71" y="85"/>
                    <a:pt x="70" y="87"/>
                    <a:pt x="67" y="87"/>
                  </a:cubicBezTo>
                  <a:cubicBezTo>
                    <a:pt x="49" y="87"/>
                    <a:pt x="49" y="87"/>
                    <a:pt x="49" y="87"/>
                  </a:cubicBezTo>
                  <a:cubicBezTo>
                    <a:pt x="47" y="87"/>
                    <a:pt x="46" y="86"/>
                    <a:pt x="44" y="84"/>
                  </a:cubicBezTo>
                  <a:cubicBezTo>
                    <a:pt x="29" y="61"/>
                    <a:pt x="29" y="61"/>
                    <a:pt x="29" y="61"/>
                  </a:cubicBezTo>
                  <a:cubicBezTo>
                    <a:pt x="29" y="60"/>
                    <a:pt x="28" y="60"/>
                    <a:pt x="27" y="61"/>
                  </a:cubicBezTo>
                  <a:cubicBezTo>
                    <a:pt x="22" y="68"/>
                    <a:pt x="22" y="68"/>
                    <a:pt x="22" y="68"/>
                  </a:cubicBezTo>
                  <a:cubicBezTo>
                    <a:pt x="22" y="68"/>
                    <a:pt x="22" y="69"/>
                    <a:pt x="22" y="69"/>
                  </a:cubicBezTo>
                  <a:cubicBezTo>
                    <a:pt x="22" y="83"/>
                    <a:pt x="22" y="83"/>
                    <a:pt x="22" y="83"/>
                  </a:cubicBezTo>
                  <a:cubicBezTo>
                    <a:pt x="22" y="85"/>
                    <a:pt x="21" y="87"/>
                    <a:pt x="18" y="87"/>
                  </a:cubicBezTo>
                  <a:cubicBezTo>
                    <a:pt x="4" y="87"/>
                    <a:pt x="4" y="87"/>
                    <a:pt x="4" y="87"/>
                  </a:cubicBezTo>
                  <a:cubicBezTo>
                    <a:pt x="2" y="87"/>
                    <a:pt x="0" y="85"/>
                    <a:pt x="0" y="83"/>
                  </a:cubicBezTo>
                  <a:cubicBezTo>
                    <a:pt x="0" y="4"/>
                    <a:pt x="0" y="4"/>
                    <a:pt x="0" y="4"/>
                  </a:cubicBezTo>
                  <a:cubicBezTo>
                    <a:pt x="0" y="2"/>
                    <a:pt x="2" y="0"/>
                    <a:pt x="4" y="0"/>
                  </a:cubicBezTo>
                  <a:cubicBezTo>
                    <a:pt x="18" y="0"/>
                    <a:pt x="18" y="0"/>
                    <a:pt x="18" y="0"/>
                  </a:cubicBezTo>
                  <a:cubicBezTo>
                    <a:pt x="21" y="0"/>
                    <a:pt x="22" y="2"/>
                    <a:pt x="22" y="4"/>
                  </a:cubicBezTo>
                  <a:cubicBezTo>
                    <a:pt x="22" y="29"/>
                    <a:pt x="22" y="29"/>
                    <a:pt x="22" y="29"/>
                  </a:cubicBezTo>
                  <a:cubicBezTo>
                    <a:pt x="22" y="30"/>
                    <a:pt x="23" y="30"/>
                    <a:pt x="23" y="29"/>
                  </a:cubicBezTo>
                  <a:cubicBezTo>
                    <a:pt x="43" y="3"/>
                    <a:pt x="43" y="3"/>
                    <a:pt x="43" y="3"/>
                  </a:cubicBezTo>
                  <a:cubicBezTo>
                    <a:pt x="44" y="1"/>
                    <a:pt x="45" y="0"/>
                    <a:pt x="47" y="0"/>
                  </a:cubicBezTo>
                  <a:cubicBezTo>
                    <a:pt x="65" y="0"/>
                    <a:pt x="65" y="0"/>
                    <a:pt x="65" y="0"/>
                  </a:cubicBezTo>
                  <a:cubicBezTo>
                    <a:pt x="68" y="0"/>
                    <a:pt x="69" y="2"/>
                    <a:pt x="68" y="5"/>
                  </a:cubicBezTo>
                  <a:cubicBezTo>
                    <a:pt x="43" y="39"/>
                    <a:pt x="43" y="39"/>
                    <a:pt x="43" y="39"/>
                  </a:cubicBezTo>
                  <a:cubicBezTo>
                    <a:pt x="42" y="40"/>
                    <a:pt x="42" y="40"/>
                    <a:pt x="43" y="41"/>
                  </a:cubicBezTo>
                  <a:lnTo>
                    <a:pt x="70" y="8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3" name="Freeform 127">
              <a:extLst>
                <a:ext uri="{FF2B5EF4-FFF2-40B4-BE49-F238E27FC236}">
                  <a16:creationId xmlns:a16="http://schemas.microsoft.com/office/drawing/2014/main" id="{8ABD0C87-90B9-4B04-AA4A-851B81C13059}"/>
                </a:ext>
              </a:extLst>
            </p:cNvPr>
            <p:cNvSpPr>
              <a:spLocks/>
            </p:cNvSpPr>
            <p:nvPr userDrawn="1"/>
          </p:nvSpPr>
          <p:spPr bwMode="auto">
            <a:xfrm>
              <a:off x="933" y="3962"/>
              <a:ext cx="54" cy="65"/>
            </a:xfrm>
            <a:custGeom>
              <a:avLst/>
              <a:gdLst>
                <a:gd name="T0" fmla="*/ 25 w 71"/>
                <a:gd name="T1" fmla="*/ 25 h 87"/>
                <a:gd name="T2" fmla="*/ 21 w 71"/>
                <a:gd name="T3" fmla="*/ 22 h 87"/>
                <a:gd name="T4" fmla="*/ 4 w 71"/>
                <a:gd name="T5" fmla="*/ 22 h 87"/>
                <a:gd name="T6" fmla="*/ 0 w 71"/>
                <a:gd name="T7" fmla="*/ 18 h 87"/>
                <a:gd name="T8" fmla="*/ 0 w 71"/>
                <a:gd name="T9" fmla="*/ 4 h 87"/>
                <a:gd name="T10" fmla="*/ 4 w 71"/>
                <a:gd name="T11" fmla="*/ 0 h 87"/>
                <a:gd name="T12" fmla="*/ 67 w 71"/>
                <a:gd name="T13" fmla="*/ 0 h 87"/>
                <a:gd name="T14" fmla="*/ 71 w 71"/>
                <a:gd name="T15" fmla="*/ 4 h 87"/>
                <a:gd name="T16" fmla="*/ 71 w 71"/>
                <a:gd name="T17" fmla="*/ 18 h 87"/>
                <a:gd name="T18" fmla="*/ 67 w 71"/>
                <a:gd name="T19" fmla="*/ 22 h 87"/>
                <a:gd name="T20" fmla="*/ 50 w 71"/>
                <a:gd name="T21" fmla="*/ 22 h 87"/>
                <a:gd name="T22" fmla="*/ 46 w 71"/>
                <a:gd name="T23" fmla="*/ 25 h 87"/>
                <a:gd name="T24" fmla="*/ 46 w 71"/>
                <a:gd name="T25" fmla="*/ 83 h 87"/>
                <a:gd name="T26" fmla="*/ 43 w 71"/>
                <a:gd name="T27" fmla="*/ 87 h 87"/>
                <a:gd name="T28" fmla="*/ 29 w 71"/>
                <a:gd name="T29" fmla="*/ 87 h 87"/>
                <a:gd name="T30" fmla="*/ 25 w 71"/>
                <a:gd name="T31" fmla="*/ 83 h 87"/>
                <a:gd name="T32" fmla="*/ 25 w 71"/>
                <a:gd name="T3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7">
                  <a:moveTo>
                    <a:pt x="25" y="25"/>
                  </a:moveTo>
                  <a:cubicBezTo>
                    <a:pt x="25" y="23"/>
                    <a:pt x="24" y="22"/>
                    <a:pt x="21" y="22"/>
                  </a:cubicBezTo>
                  <a:cubicBezTo>
                    <a:pt x="4" y="22"/>
                    <a:pt x="4" y="22"/>
                    <a:pt x="4" y="22"/>
                  </a:cubicBezTo>
                  <a:cubicBezTo>
                    <a:pt x="2" y="22"/>
                    <a:pt x="0" y="20"/>
                    <a:pt x="0" y="18"/>
                  </a:cubicBezTo>
                  <a:cubicBezTo>
                    <a:pt x="0" y="4"/>
                    <a:pt x="0" y="4"/>
                    <a:pt x="0" y="4"/>
                  </a:cubicBezTo>
                  <a:cubicBezTo>
                    <a:pt x="0" y="2"/>
                    <a:pt x="2" y="0"/>
                    <a:pt x="4" y="0"/>
                  </a:cubicBezTo>
                  <a:cubicBezTo>
                    <a:pt x="67" y="0"/>
                    <a:pt x="67" y="0"/>
                    <a:pt x="67" y="0"/>
                  </a:cubicBezTo>
                  <a:cubicBezTo>
                    <a:pt x="70" y="0"/>
                    <a:pt x="71" y="2"/>
                    <a:pt x="71" y="4"/>
                  </a:cubicBezTo>
                  <a:cubicBezTo>
                    <a:pt x="71" y="18"/>
                    <a:pt x="71" y="18"/>
                    <a:pt x="71" y="18"/>
                  </a:cubicBezTo>
                  <a:cubicBezTo>
                    <a:pt x="71" y="20"/>
                    <a:pt x="70" y="22"/>
                    <a:pt x="67" y="22"/>
                  </a:cubicBezTo>
                  <a:cubicBezTo>
                    <a:pt x="50" y="22"/>
                    <a:pt x="50" y="22"/>
                    <a:pt x="50" y="22"/>
                  </a:cubicBezTo>
                  <a:cubicBezTo>
                    <a:pt x="48" y="22"/>
                    <a:pt x="46" y="23"/>
                    <a:pt x="46" y="25"/>
                  </a:cubicBezTo>
                  <a:cubicBezTo>
                    <a:pt x="46" y="83"/>
                    <a:pt x="46" y="83"/>
                    <a:pt x="46" y="83"/>
                  </a:cubicBezTo>
                  <a:cubicBezTo>
                    <a:pt x="46" y="85"/>
                    <a:pt x="45" y="87"/>
                    <a:pt x="43" y="87"/>
                  </a:cubicBezTo>
                  <a:cubicBezTo>
                    <a:pt x="29" y="87"/>
                    <a:pt x="29" y="87"/>
                    <a:pt x="29" y="87"/>
                  </a:cubicBezTo>
                  <a:cubicBezTo>
                    <a:pt x="26" y="87"/>
                    <a:pt x="25" y="85"/>
                    <a:pt x="25" y="83"/>
                  </a:cubicBezTo>
                  <a:lnTo>
                    <a:pt x="25" y="25"/>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4" name="Freeform 128">
              <a:extLst>
                <a:ext uri="{FF2B5EF4-FFF2-40B4-BE49-F238E27FC236}">
                  <a16:creationId xmlns:a16="http://schemas.microsoft.com/office/drawing/2014/main" id="{2C692088-5B36-419B-8837-0D9A5A5F1CF8}"/>
                </a:ext>
              </a:extLst>
            </p:cNvPr>
            <p:cNvSpPr>
              <a:spLocks noEditPoints="1"/>
            </p:cNvSpPr>
            <p:nvPr userDrawn="1"/>
          </p:nvSpPr>
          <p:spPr bwMode="auto">
            <a:xfrm>
              <a:off x="996" y="3947"/>
              <a:ext cx="22" cy="80"/>
            </a:xfrm>
            <a:custGeom>
              <a:avLst/>
              <a:gdLst>
                <a:gd name="T0" fmla="*/ 24 w 29"/>
                <a:gd name="T1" fmla="*/ 0 h 106"/>
                <a:gd name="T2" fmla="*/ 28 w 29"/>
                <a:gd name="T3" fmla="*/ 4 h 106"/>
                <a:gd name="T4" fmla="*/ 26 w 29"/>
                <a:gd name="T5" fmla="*/ 68 h 106"/>
                <a:gd name="T6" fmla="*/ 22 w 29"/>
                <a:gd name="T7" fmla="*/ 72 h 106"/>
                <a:gd name="T8" fmla="*/ 7 w 29"/>
                <a:gd name="T9" fmla="*/ 72 h 106"/>
                <a:gd name="T10" fmla="*/ 3 w 29"/>
                <a:gd name="T11" fmla="*/ 68 h 106"/>
                <a:gd name="T12" fmla="*/ 1 w 29"/>
                <a:gd name="T13" fmla="*/ 4 h 106"/>
                <a:gd name="T14" fmla="*/ 5 w 29"/>
                <a:gd name="T15" fmla="*/ 0 h 106"/>
                <a:gd name="T16" fmla="*/ 24 w 29"/>
                <a:gd name="T17" fmla="*/ 0 h 106"/>
                <a:gd name="T18" fmla="*/ 22 w 29"/>
                <a:gd name="T19" fmla="*/ 80 h 106"/>
                <a:gd name="T20" fmla="*/ 26 w 29"/>
                <a:gd name="T21" fmla="*/ 84 h 106"/>
                <a:gd name="T22" fmla="*/ 26 w 29"/>
                <a:gd name="T23" fmla="*/ 101 h 106"/>
                <a:gd name="T24" fmla="*/ 22 w 29"/>
                <a:gd name="T25" fmla="*/ 106 h 106"/>
                <a:gd name="T26" fmla="*/ 7 w 29"/>
                <a:gd name="T27" fmla="*/ 106 h 106"/>
                <a:gd name="T28" fmla="*/ 3 w 29"/>
                <a:gd name="T29" fmla="*/ 101 h 106"/>
                <a:gd name="T30" fmla="*/ 3 w 29"/>
                <a:gd name="T31" fmla="*/ 84 h 106"/>
                <a:gd name="T32" fmla="*/ 7 w 29"/>
                <a:gd name="T33" fmla="*/ 80 h 106"/>
                <a:gd name="T34" fmla="*/ 22 w 29"/>
                <a:gd name="T3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06">
                  <a:moveTo>
                    <a:pt x="24" y="0"/>
                  </a:moveTo>
                  <a:cubicBezTo>
                    <a:pt x="27" y="0"/>
                    <a:pt x="29" y="1"/>
                    <a:pt x="28" y="4"/>
                  </a:cubicBezTo>
                  <a:cubicBezTo>
                    <a:pt x="26" y="68"/>
                    <a:pt x="26" y="68"/>
                    <a:pt x="26" y="68"/>
                  </a:cubicBezTo>
                  <a:cubicBezTo>
                    <a:pt x="26" y="71"/>
                    <a:pt x="24" y="72"/>
                    <a:pt x="22" y="72"/>
                  </a:cubicBezTo>
                  <a:cubicBezTo>
                    <a:pt x="7" y="72"/>
                    <a:pt x="7" y="72"/>
                    <a:pt x="7" y="72"/>
                  </a:cubicBezTo>
                  <a:cubicBezTo>
                    <a:pt x="5" y="72"/>
                    <a:pt x="3" y="71"/>
                    <a:pt x="3" y="68"/>
                  </a:cubicBezTo>
                  <a:cubicBezTo>
                    <a:pt x="1" y="4"/>
                    <a:pt x="1" y="4"/>
                    <a:pt x="1" y="4"/>
                  </a:cubicBezTo>
                  <a:cubicBezTo>
                    <a:pt x="0" y="1"/>
                    <a:pt x="2" y="0"/>
                    <a:pt x="5" y="0"/>
                  </a:cubicBezTo>
                  <a:lnTo>
                    <a:pt x="24" y="0"/>
                  </a:lnTo>
                  <a:close/>
                  <a:moveTo>
                    <a:pt x="22" y="80"/>
                  </a:moveTo>
                  <a:cubicBezTo>
                    <a:pt x="24" y="80"/>
                    <a:pt x="26" y="81"/>
                    <a:pt x="26" y="84"/>
                  </a:cubicBezTo>
                  <a:cubicBezTo>
                    <a:pt x="26" y="101"/>
                    <a:pt x="26" y="101"/>
                    <a:pt x="26" y="101"/>
                  </a:cubicBezTo>
                  <a:cubicBezTo>
                    <a:pt x="26" y="104"/>
                    <a:pt x="24" y="106"/>
                    <a:pt x="22" y="106"/>
                  </a:cubicBezTo>
                  <a:cubicBezTo>
                    <a:pt x="7" y="106"/>
                    <a:pt x="7" y="106"/>
                    <a:pt x="7" y="106"/>
                  </a:cubicBezTo>
                  <a:cubicBezTo>
                    <a:pt x="5" y="106"/>
                    <a:pt x="3" y="104"/>
                    <a:pt x="3" y="101"/>
                  </a:cubicBezTo>
                  <a:cubicBezTo>
                    <a:pt x="3" y="84"/>
                    <a:pt x="3" y="84"/>
                    <a:pt x="3" y="84"/>
                  </a:cubicBezTo>
                  <a:cubicBezTo>
                    <a:pt x="3" y="81"/>
                    <a:pt x="5" y="80"/>
                    <a:pt x="7" y="80"/>
                  </a:cubicBezTo>
                  <a:lnTo>
                    <a:pt x="22" y="8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5" name="Freeform 129">
              <a:extLst>
                <a:ext uri="{FF2B5EF4-FFF2-40B4-BE49-F238E27FC236}">
                  <a16:creationId xmlns:a16="http://schemas.microsoft.com/office/drawing/2014/main" id="{FBFC0BA9-3DF6-4254-8A5C-09B53F1C2AC7}"/>
                </a:ext>
              </a:extLst>
            </p:cNvPr>
            <p:cNvSpPr>
              <a:spLocks/>
            </p:cNvSpPr>
            <p:nvPr userDrawn="1"/>
          </p:nvSpPr>
          <p:spPr bwMode="auto">
            <a:xfrm>
              <a:off x="366" y="3903"/>
              <a:ext cx="34" cy="43"/>
            </a:xfrm>
            <a:custGeom>
              <a:avLst/>
              <a:gdLst>
                <a:gd name="T0" fmla="*/ 0 w 45"/>
                <a:gd name="T1" fmla="*/ 56 h 57"/>
                <a:gd name="T2" fmla="*/ 0 w 45"/>
                <a:gd name="T3" fmla="*/ 37 h 57"/>
                <a:gd name="T4" fmla="*/ 9 w 45"/>
                <a:gd name="T5" fmla="*/ 37 h 57"/>
                <a:gd name="T6" fmla="*/ 9 w 45"/>
                <a:gd name="T7" fmla="*/ 39 h 57"/>
                <a:gd name="T8" fmla="*/ 13 w 45"/>
                <a:gd name="T9" fmla="*/ 45 h 57"/>
                <a:gd name="T10" fmla="*/ 22 w 45"/>
                <a:gd name="T11" fmla="*/ 48 h 57"/>
                <a:gd name="T12" fmla="*/ 30 w 45"/>
                <a:gd name="T13" fmla="*/ 46 h 57"/>
                <a:gd name="T14" fmla="*/ 34 w 45"/>
                <a:gd name="T15" fmla="*/ 41 h 57"/>
                <a:gd name="T16" fmla="*/ 31 w 45"/>
                <a:gd name="T17" fmla="*/ 36 h 57"/>
                <a:gd name="T18" fmla="*/ 21 w 45"/>
                <a:gd name="T19" fmla="*/ 33 h 57"/>
                <a:gd name="T20" fmla="*/ 5 w 45"/>
                <a:gd name="T21" fmla="*/ 27 h 57"/>
                <a:gd name="T22" fmla="*/ 0 w 45"/>
                <a:gd name="T23" fmla="*/ 16 h 57"/>
                <a:gd name="T24" fmla="*/ 5 w 45"/>
                <a:gd name="T25" fmla="*/ 5 h 57"/>
                <a:gd name="T26" fmla="*/ 19 w 45"/>
                <a:gd name="T27" fmla="*/ 0 h 57"/>
                <a:gd name="T28" fmla="*/ 32 w 45"/>
                <a:gd name="T29" fmla="*/ 3 h 57"/>
                <a:gd name="T30" fmla="*/ 32 w 45"/>
                <a:gd name="T31" fmla="*/ 1 h 57"/>
                <a:gd name="T32" fmla="*/ 42 w 45"/>
                <a:gd name="T33" fmla="*/ 1 h 57"/>
                <a:gd name="T34" fmla="*/ 42 w 45"/>
                <a:gd name="T35" fmla="*/ 19 h 57"/>
                <a:gd name="T36" fmla="*/ 32 w 45"/>
                <a:gd name="T37" fmla="*/ 19 h 57"/>
                <a:gd name="T38" fmla="*/ 32 w 45"/>
                <a:gd name="T39" fmla="*/ 16 h 57"/>
                <a:gd name="T40" fmla="*/ 20 w 45"/>
                <a:gd name="T41" fmla="*/ 9 h 57"/>
                <a:gd name="T42" fmla="*/ 13 w 45"/>
                <a:gd name="T43" fmla="*/ 11 h 57"/>
                <a:gd name="T44" fmla="*/ 10 w 45"/>
                <a:gd name="T45" fmla="*/ 16 h 57"/>
                <a:gd name="T46" fmla="*/ 12 w 45"/>
                <a:gd name="T47" fmla="*/ 20 h 57"/>
                <a:gd name="T48" fmla="*/ 23 w 45"/>
                <a:gd name="T49" fmla="*/ 22 h 57"/>
                <a:gd name="T50" fmla="*/ 35 w 45"/>
                <a:gd name="T51" fmla="*/ 25 h 57"/>
                <a:gd name="T52" fmla="*/ 42 w 45"/>
                <a:gd name="T53" fmla="*/ 31 h 57"/>
                <a:gd name="T54" fmla="*/ 45 w 45"/>
                <a:gd name="T55" fmla="*/ 40 h 57"/>
                <a:gd name="T56" fmla="*/ 39 w 45"/>
                <a:gd name="T57" fmla="*/ 52 h 57"/>
                <a:gd name="T58" fmla="*/ 24 w 45"/>
                <a:gd name="T59" fmla="*/ 57 h 57"/>
                <a:gd name="T60" fmla="*/ 9 w 45"/>
                <a:gd name="T61" fmla="*/ 53 h 57"/>
                <a:gd name="T62" fmla="*/ 9 w 45"/>
                <a:gd name="T63" fmla="*/ 56 h 57"/>
                <a:gd name="T64" fmla="*/ 0 w 45"/>
                <a:gd name="T6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7">
                  <a:moveTo>
                    <a:pt x="0" y="56"/>
                  </a:moveTo>
                  <a:cubicBezTo>
                    <a:pt x="0" y="37"/>
                    <a:pt x="0" y="37"/>
                    <a:pt x="0" y="37"/>
                  </a:cubicBezTo>
                  <a:cubicBezTo>
                    <a:pt x="9" y="37"/>
                    <a:pt x="9" y="37"/>
                    <a:pt x="9" y="37"/>
                  </a:cubicBezTo>
                  <a:cubicBezTo>
                    <a:pt x="9" y="39"/>
                    <a:pt x="9" y="39"/>
                    <a:pt x="9" y="39"/>
                  </a:cubicBezTo>
                  <a:cubicBezTo>
                    <a:pt x="10" y="41"/>
                    <a:pt x="11" y="43"/>
                    <a:pt x="13" y="45"/>
                  </a:cubicBezTo>
                  <a:cubicBezTo>
                    <a:pt x="16" y="47"/>
                    <a:pt x="19" y="48"/>
                    <a:pt x="22" y="48"/>
                  </a:cubicBezTo>
                  <a:cubicBezTo>
                    <a:pt x="26" y="48"/>
                    <a:pt x="28" y="47"/>
                    <a:pt x="30" y="46"/>
                  </a:cubicBezTo>
                  <a:cubicBezTo>
                    <a:pt x="33" y="45"/>
                    <a:pt x="34" y="43"/>
                    <a:pt x="34" y="41"/>
                  </a:cubicBezTo>
                  <a:cubicBezTo>
                    <a:pt x="34" y="39"/>
                    <a:pt x="33" y="37"/>
                    <a:pt x="31" y="36"/>
                  </a:cubicBezTo>
                  <a:cubicBezTo>
                    <a:pt x="29" y="35"/>
                    <a:pt x="26" y="34"/>
                    <a:pt x="21" y="33"/>
                  </a:cubicBezTo>
                  <a:cubicBezTo>
                    <a:pt x="13" y="32"/>
                    <a:pt x="8" y="30"/>
                    <a:pt x="5" y="27"/>
                  </a:cubicBezTo>
                  <a:cubicBezTo>
                    <a:pt x="1" y="24"/>
                    <a:pt x="0" y="21"/>
                    <a:pt x="0" y="16"/>
                  </a:cubicBezTo>
                  <a:cubicBezTo>
                    <a:pt x="0" y="12"/>
                    <a:pt x="2" y="8"/>
                    <a:pt x="5" y="5"/>
                  </a:cubicBezTo>
                  <a:cubicBezTo>
                    <a:pt x="9" y="2"/>
                    <a:pt x="13" y="0"/>
                    <a:pt x="19" y="0"/>
                  </a:cubicBezTo>
                  <a:cubicBezTo>
                    <a:pt x="24" y="0"/>
                    <a:pt x="29" y="1"/>
                    <a:pt x="32" y="3"/>
                  </a:cubicBezTo>
                  <a:cubicBezTo>
                    <a:pt x="32" y="1"/>
                    <a:pt x="32" y="1"/>
                    <a:pt x="32" y="1"/>
                  </a:cubicBezTo>
                  <a:cubicBezTo>
                    <a:pt x="42" y="1"/>
                    <a:pt x="42" y="1"/>
                    <a:pt x="42" y="1"/>
                  </a:cubicBezTo>
                  <a:cubicBezTo>
                    <a:pt x="42" y="19"/>
                    <a:pt x="42" y="19"/>
                    <a:pt x="42" y="19"/>
                  </a:cubicBezTo>
                  <a:cubicBezTo>
                    <a:pt x="32" y="19"/>
                    <a:pt x="32" y="19"/>
                    <a:pt x="32" y="19"/>
                  </a:cubicBezTo>
                  <a:cubicBezTo>
                    <a:pt x="32" y="16"/>
                    <a:pt x="32" y="16"/>
                    <a:pt x="32" y="16"/>
                  </a:cubicBezTo>
                  <a:cubicBezTo>
                    <a:pt x="29" y="11"/>
                    <a:pt x="25" y="9"/>
                    <a:pt x="20" y="9"/>
                  </a:cubicBezTo>
                  <a:cubicBezTo>
                    <a:pt x="17" y="9"/>
                    <a:pt x="14" y="10"/>
                    <a:pt x="13" y="11"/>
                  </a:cubicBezTo>
                  <a:cubicBezTo>
                    <a:pt x="11" y="12"/>
                    <a:pt x="10" y="14"/>
                    <a:pt x="10" y="16"/>
                  </a:cubicBezTo>
                  <a:cubicBezTo>
                    <a:pt x="10" y="18"/>
                    <a:pt x="11" y="19"/>
                    <a:pt x="12" y="20"/>
                  </a:cubicBezTo>
                  <a:cubicBezTo>
                    <a:pt x="14" y="21"/>
                    <a:pt x="18" y="22"/>
                    <a:pt x="23" y="22"/>
                  </a:cubicBezTo>
                  <a:cubicBezTo>
                    <a:pt x="29" y="23"/>
                    <a:pt x="33" y="24"/>
                    <a:pt x="35" y="25"/>
                  </a:cubicBezTo>
                  <a:cubicBezTo>
                    <a:pt x="38" y="27"/>
                    <a:pt x="40" y="28"/>
                    <a:pt x="42" y="31"/>
                  </a:cubicBezTo>
                  <a:cubicBezTo>
                    <a:pt x="44" y="34"/>
                    <a:pt x="45" y="37"/>
                    <a:pt x="45" y="40"/>
                  </a:cubicBezTo>
                  <a:cubicBezTo>
                    <a:pt x="45" y="45"/>
                    <a:pt x="43" y="49"/>
                    <a:pt x="39" y="52"/>
                  </a:cubicBezTo>
                  <a:cubicBezTo>
                    <a:pt x="35" y="55"/>
                    <a:pt x="30" y="57"/>
                    <a:pt x="24" y="57"/>
                  </a:cubicBezTo>
                  <a:cubicBezTo>
                    <a:pt x="18" y="57"/>
                    <a:pt x="13" y="55"/>
                    <a:pt x="9" y="53"/>
                  </a:cubicBezTo>
                  <a:cubicBezTo>
                    <a:pt x="9" y="56"/>
                    <a:pt x="9" y="56"/>
                    <a:pt x="9" y="56"/>
                  </a:cubicBez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6" name="Freeform 130">
              <a:extLst>
                <a:ext uri="{FF2B5EF4-FFF2-40B4-BE49-F238E27FC236}">
                  <a16:creationId xmlns:a16="http://schemas.microsoft.com/office/drawing/2014/main" id="{680FCD5F-E513-412C-AF82-03A620AB8278}"/>
                </a:ext>
              </a:extLst>
            </p:cNvPr>
            <p:cNvSpPr>
              <a:spLocks noEditPoints="1"/>
            </p:cNvSpPr>
            <p:nvPr userDrawn="1"/>
          </p:nvSpPr>
          <p:spPr bwMode="auto">
            <a:xfrm>
              <a:off x="402" y="3902"/>
              <a:ext cx="44" cy="44"/>
            </a:xfrm>
            <a:custGeom>
              <a:avLst/>
              <a:gdLst>
                <a:gd name="T0" fmla="*/ 0 w 58"/>
                <a:gd name="T1" fmla="*/ 29 h 58"/>
                <a:gd name="T2" fmla="*/ 8 w 58"/>
                <a:gd name="T3" fmla="*/ 9 h 58"/>
                <a:gd name="T4" fmla="*/ 29 w 58"/>
                <a:gd name="T5" fmla="*/ 0 h 58"/>
                <a:gd name="T6" fmla="*/ 49 w 58"/>
                <a:gd name="T7" fmla="*/ 8 h 58"/>
                <a:gd name="T8" fmla="*/ 58 w 58"/>
                <a:gd name="T9" fmla="*/ 29 h 58"/>
                <a:gd name="T10" fmla="*/ 49 w 58"/>
                <a:gd name="T11" fmla="*/ 50 h 58"/>
                <a:gd name="T12" fmla="*/ 29 w 58"/>
                <a:gd name="T13" fmla="*/ 58 h 58"/>
                <a:gd name="T14" fmla="*/ 8 w 58"/>
                <a:gd name="T15" fmla="*/ 50 h 58"/>
                <a:gd name="T16" fmla="*/ 0 w 58"/>
                <a:gd name="T17" fmla="*/ 29 h 58"/>
                <a:gd name="T18" fmla="*/ 11 w 58"/>
                <a:gd name="T19" fmla="*/ 29 h 58"/>
                <a:gd name="T20" fmla="*/ 16 w 58"/>
                <a:gd name="T21" fmla="*/ 43 h 58"/>
                <a:gd name="T22" fmla="*/ 29 w 58"/>
                <a:gd name="T23" fmla="*/ 48 h 58"/>
                <a:gd name="T24" fmla="*/ 41 w 58"/>
                <a:gd name="T25" fmla="*/ 43 h 58"/>
                <a:gd name="T26" fmla="*/ 46 w 58"/>
                <a:gd name="T27" fmla="*/ 29 h 58"/>
                <a:gd name="T28" fmla="*/ 41 w 58"/>
                <a:gd name="T29" fmla="*/ 16 h 58"/>
                <a:gd name="T30" fmla="*/ 29 w 58"/>
                <a:gd name="T31" fmla="*/ 11 h 58"/>
                <a:gd name="T32" fmla="*/ 16 w 58"/>
                <a:gd name="T33" fmla="*/ 16 h 58"/>
                <a:gd name="T34" fmla="*/ 11 w 5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0" y="29"/>
                  </a:moveTo>
                  <a:cubicBezTo>
                    <a:pt x="0" y="21"/>
                    <a:pt x="3" y="14"/>
                    <a:pt x="8" y="9"/>
                  </a:cubicBezTo>
                  <a:cubicBezTo>
                    <a:pt x="14" y="3"/>
                    <a:pt x="21" y="0"/>
                    <a:pt x="29" y="0"/>
                  </a:cubicBezTo>
                  <a:cubicBezTo>
                    <a:pt x="37" y="0"/>
                    <a:pt x="43" y="3"/>
                    <a:pt x="49" y="8"/>
                  </a:cubicBezTo>
                  <a:cubicBezTo>
                    <a:pt x="55" y="14"/>
                    <a:pt x="58" y="21"/>
                    <a:pt x="58" y="29"/>
                  </a:cubicBezTo>
                  <a:cubicBezTo>
                    <a:pt x="58" y="38"/>
                    <a:pt x="55" y="45"/>
                    <a:pt x="49" y="50"/>
                  </a:cubicBezTo>
                  <a:cubicBezTo>
                    <a:pt x="44" y="56"/>
                    <a:pt x="37" y="58"/>
                    <a:pt x="29" y="58"/>
                  </a:cubicBezTo>
                  <a:cubicBezTo>
                    <a:pt x="21" y="58"/>
                    <a:pt x="14" y="56"/>
                    <a:pt x="8" y="50"/>
                  </a:cubicBezTo>
                  <a:cubicBezTo>
                    <a:pt x="3" y="45"/>
                    <a:pt x="0" y="38"/>
                    <a:pt x="0" y="29"/>
                  </a:cubicBezTo>
                  <a:close/>
                  <a:moveTo>
                    <a:pt x="11" y="29"/>
                  </a:moveTo>
                  <a:cubicBezTo>
                    <a:pt x="11" y="35"/>
                    <a:pt x="13" y="39"/>
                    <a:pt x="16" y="43"/>
                  </a:cubicBezTo>
                  <a:cubicBezTo>
                    <a:pt x="20" y="46"/>
                    <a:pt x="24" y="48"/>
                    <a:pt x="29" y="48"/>
                  </a:cubicBezTo>
                  <a:cubicBezTo>
                    <a:pt x="34" y="48"/>
                    <a:pt x="38" y="46"/>
                    <a:pt x="41" y="43"/>
                  </a:cubicBezTo>
                  <a:cubicBezTo>
                    <a:pt x="45" y="39"/>
                    <a:pt x="46" y="35"/>
                    <a:pt x="46" y="29"/>
                  </a:cubicBezTo>
                  <a:cubicBezTo>
                    <a:pt x="46" y="24"/>
                    <a:pt x="45" y="20"/>
                    <a:pt x="41" y="16"/>
                  </a:cubicBezTo>
                  <a:cubicBezTo>
                    <a:pt x="38" y="13"/>
                    <a:pt x="34" y="11"/>
                    <a:pt x="29" y="11"/>
                  </a:cubicBezTo>
                  <a:cubicBezTo>
                    <a:pt x="24" y="11"/>
                    <a:pt x="20" y="13"/>
                    <a:pt x="16" y="16"/>
                  </a:cubicBezTo>
                  <a:cubicBezTo>
                    <a:pt x="13" y="20"/>
                    <a:pt x="11" y="24"/>
                    <a:pt x="11"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7" name="Freeform 131">
              <a:extLst>
                <a:ext uri="{FF2B5EF4-FFF2-40B4-BE49-F238E27FC236}">
                  <a16:creationId xmlns:a16="http://schemas.microsoft.com/office/drawing/2014/main" id="{802C732D-E087-491D-BE7B-C91DC9D6056C}"/>
                </a:ext>
              </a:extLst>
            </p:cNvPr>
            <p:cNvSpPr>
              <a:spLocks/>
            </p:cNvSpPr>
            <p:nvPr userDrawn="1"/>
          </p:nvSpPr>
          <p:spPr bwMode="auto">
            <a:xfrm>
              <a:off x="449" y="3902"/>
              <a:ext cx="40" cy="44"/>
            </a:xfrm>
            <a:custGeom>
              <a:avLst/>
              <a:gdLst>
                <a:gd name="T0" fmla="*/ 52 w 53"/>
                <a:gd name="T1" fmla="*/ 2 h 58"/>
                <a:gd name="T2" fmla="*/ 52 w 53"/>
                <a:gd name="T3" fmla="*/ 23 h 58"/>
                <a:gd name="T4" fmla="*/ 42 w 53"/>
                <a:gd name="T5" fmla="*/ 23 h 58"/>
                <a:gd name="T6" fmla="*/ 37 w 53"/>
                <a:gd name="T7" fmla="*/ 14 h 58"/>
                <a:gd name="T8" fmla="*/ 28 w 53"/>
                <a:gd name="T9" fmla="*/ 10 h 58"/>
                <a:gd name="T10" fmla="*/ 16 w 53"/>
                <a:gd name="T11" fmla="*/ 15 h 58"/>
                <a:gd name="T12" fmla="*/ 11 w 53"/>
                <a:gd name="T13" fmla="*/ 29 h 58"/>
                <a:gd name="T14" fmla="*/ 16 w 53"/>
                <a:gd name="T15" fmla="*/ 43 h 58"/>
                <a:gd name="T16" fmla="*/ 28 w 53"/>
                <a:gd name="T17" fmla="*/ 49 h 58"/>
                <a:gd name="T18" fmla="*/ 44 w 53"/>
                <a:gd name="T19" fmla="*/ 38 h 58"/>
                <a:gd name="T20" fmla="*/ 53 w 53"/>
                <a:gd name="T21" fmla="*/ 42 h 58"/>
                <a:gd name="T22" fmla="*/ 28 w 53"/>
                <a:gd name="T23" fmla="*/ 58 h 58"/>
                <a:gd name="T24" fmla="*/ 7 w 53"/>
                <a:gd name="T25" fmla="*/ 49 h 58"/>
                <a:gd name="T26" fmla="*/ 0 w 53"/>
                <a:gd name="T27" fmla="*/ 29 h 58"/>
                <a:gd name="T28" fmla="*/ 8 w 53"/>
                <a:gd name="T29" fmla="*/ 8 h 58"/>
                <a:gd name="T30" fmla="*/ 27 w 53"/>
                <a:gd name="T31" fmla="*/ 0 h 58"/>
                <a:gd name="T32" fmla="*/ 42 w 53"/>
                <a:gd name="T33" fmla="*/ 6 h 58"/>
                <a:gd name="T34" fmla="*/ 42 w 53"/>
                <a:gd name="T35" fmla="*/ 2 h 58"/>
                <a:gd name="T36" fmla="*/ 52 w 53"/>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58">
                  <a:moveTo>
                    <a:pt x="52" y="2"/>
                  </a:moveTo>
                  <a:cubicBezTo>
                    <a:pt x="52" y="23"/>
                    <a:pt x="52" y="23"/>
                    <a:pt x="52" y="23"/>
                  </a:cubicBezTo>
                  <a:cubicBezTo>
                    <a:pt x="42" y="23"/>
                    <a:pt x="42" y="23"/>
                    <a:pt x="42" y="23"/>
                  </a:cubicBezTo>
                  <a:cubicBezTo>
                    <a:pt x="41" y="19"/>
                    <a:pt x="40" y="16"/>
                    <a:pt x="37" y="14"/>
                  </a:cubicBezTo>
                  <a:cubicBezTo>
                    <a:pt x="34" y="11"/>
                    <a:pt x="31" y="10"/>
                    <a:pt x="28" y="10"/>
                  </a:cubicBezTo>
                  <a:cubicBezTo>
                    <a:pt x="23" y="10"/>
                    <a:pt x="19" y="12"/>
                    <a:pt x="16" y="15"/>
                  </a:cubicBezTo>
                  <a:cubicBezTo>
                    <a:pt x="13" y="19"/>
                    <a:pt x="11" y="23"/>
                    <a:pt x="11" y="29"/>
                  </a:cubicBezTo>
                  <a:cubicBezTo>
                    <a:pt x="11" y="34"/>
                    <a:pt x="13" y="39"/>
                    <a:pt x="16" y="43"/>
                  </a:cubicBezTo>
                  <a:cubicBezTo>
                    <a:pt x="18" y="47"/>
                    <a:pt x="23" y="49"/>
                    <a:pt x="28" y="49"/>
                  </a:cubicBezTo>
                  <a:cubicBezTo>
                    <a:pt x="36" y="49"/>
                    <a:pt x="41" y="45"/>
                    <a:pt x="44" y="38"/>
                  </a:cubicBezTo>
                  <a:cubicBezTo>
                    <a:pt x="53" y="42"/>
                    <a:pt x="53" y="42"/>
                    <a:pt x="53" y="42"/>
                  </a:cubicBezTo>
                  <a:cubicBezTo>
                    <a:pt x="48" y="53"/>
                    <a:pt x="40" y="58"/>
                    <a:pt x="28" y="58"/>
                  </a:cubicBezTo>
                  <a:cubicBezTo>
                    <a:pt x="19" y="58"/>
                    <a:pt x="12" y="55"/>
                    <a:pt x="7" y="49"/>
                  </a:cubicBezTo>
                  <a:cubicBezTo>
                    <a:pt x="2" y="44"/>
                    <a:pt x="0" y="37"/>
                    <a:pt x="0" y="29"/>
                  </a:cubicBezTo>
                  <a:cubicBezTo>
                    <a:pt x="0" y="21"/>
                    <a:pt x="2" y="14"/>
                    <a:pt x="8" y="8"/>
                  </a:cubicBezTo>
                  <a:cubicBezTo>
                    <a:pt x="13" y="3"/>
                    <a:pt x="19" y="0"/>
                    <a:pt x="27" y="0"/>
                  </a:cubicBezTo>
                  <a:cubicBezTo>
                    <a:pt x="33" y="0"/>
                    <a:pt x="38" y="2"/>
                    <a:pt x="42" y="6"/>
                  </a:cubicBezTo>
                  <a:cubicBezTo>
                    <a:pt x="42" y="2"/>
                    <a:pt x="42" y="2"/>
                    <a:pt x="42" y="2"/>
                  </a:cubicBez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8" name="Freeform 132">
              <a:extLst>
                <a:ext uri="{FF2B5EF4-FFF2-40B4-BE49-F238E27FC236}">
                  <a16:creationId xmlns:a16="http://schemas.microsoft.com/office/drawing/2014/main" id="{A4238231-3E9C-45D4-A610-4C5F07523361}"/>
                </a:ext>
              </a:extLst>
            </p:cNvPr>
            <p:cNvSpPr>
              <a:spLocks noEditPoints="1"/>
            </p:cNvSpPr>
            <p:nvPr userDrawn="1"/>
          </p:nvSpPr>
          <p:spPr bwMode="auto">
            <a:xfrm>
              <a:off x="492" y="3885"/>
              <a:ext cx="21" cy="61"/>
            </a:xfrm>
            <a:custGeom>
              <a:avLst/>
              <a:gdLst>
                <a:gd name="T0" fmla="*/ 9 w 28"/>
                <a:gd name="T1" fmla="*/ 70 h 80"/>
                <a:gd name="T2" fmla="*/ 9 w 28"/>
                <a:gd name="T3" fmla="*/ 34 h 80"/>
                <a:gd name="T4" fmla="*/ 0 w 28"/>
                <a:gd name="T5" fmla="*/ 34 h 80"/>
                <a:gd name="T6" fmla="*/ 0 w 28"/>
                <a:gd name="T7" fmla="*/ 25 h 80"/>
                <a:gd name="T8" fmla="*/ 19 w 28"/>
                <a:gd name="T9" fmla="*/ 25 h 80"/>
                <a:gd name="T10" fmla="*/ 19 w 28"/>
                <a:gd name="T11" fmla="*/ 70 h 80"/>
                <a:gd name="T12" fmla="*/ 28 w 28"/>
                <a:gd name="T13" fmla="*/ 70 h 80"/>
                <a:gd name="T14" fmla="*/ 28 w 28"/>
                <a:gd name="T15" fmla="*/ 80 h 80"/>
                <a:gd name="T16" fmla="*/ 0 w 28"/>
                <a:gd name="T17" fmla="*/ 80 h 80"/>
                <a:gd name="T18" fmla="*/ 0 w 28"/>
                <a:gd name="T19" fmla="*/ 70 h 80"/>
                <a:gd name="T20" fmla="*/ 9 w 28"/>
                <a:gd name="T21" fmla="*/ 70 h 80"/>
                <a:gd name="T22" fmla="*/ 7 w 28"/>
                <a:gd name="T23" fmla="*/ 6 h 80"/>
                <a:gd name="T24" fmla="*/ 9 w 28"/>
                <a:gd name="T25" fmla="*/ 2 h 80"/>
                <a:gd name="T26" fmla="*/ 14 w 28"/>
                <a:gd name="T27" fmla="*/ 0 h 80"/>
                <a:gd name="T28" fmla="*/ 18 w 28"/>
                <a:gd name="T29" fmla="*/ 2 h 80"/>
                <a:gd name="T30" fmla="*/ 20 w 28"/>
                <a:gd name="T31" fmla="*/ 6 h 80"/>
                <a:gd name="T32" fmla="*/ 18 w 28"/>
                <a:gd name="T33" fmla="*/ 11 h 80"/>
                <a:gd name="T34" fmla="*/ 14 w 28"/>
                <a:gd name="T35" fmla="*/ 13 h 80"/>
                <a:gd name="T36" fmla="*/ 9 w 28"/>
                <a:gd name="T37" fmla="*/ 11 h 80"/>
                <a:gd name="T38" fmla="*/ 7 w 28"/>
                <a:gd name="T39"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80">
                  <a:moveTo>
                    <a:pt x="9" y="70"/>
                  </a:moveTo>
                  <a:cubicBezTo>
                    <a:pt x="9" y="34"/>
                    <a:pt x="9" y="34"/>
                    <a:pt x="9" y="34"/>
                  </a:cubicBezTo>
                  <a:cubicBezTo>
                    <a:pt x="0" y="34"/>
                    <a:pt x="0" y="34"/>
                    <a:pt x="0" y="34"/>
                  </a:cubicBezTo>
                  <a:cubicBezTo>
                    <a:pt x="0" y="25"/>
                    <a:pt x="0" y="25"/>
                    <a:pt x="0" y="25"/>
                  </a:cubicBezTo>
                  <a:cubicBezTo>
                    <a:pt x="19" y="25"/>
                    <a:pt x="19" y="25"/>
                    <a:pt x="19" y="25"/>
                  </a:cubicBezTo>
                  <a:cubicBezTo>
                    <a:pt x="19" y="70"/>
                    <a:pt x="19" y="70"/>
                    <a:pt x="19" y="70"/>
                  </a:cubicBezTo>
                  <a:cubicBezTo>
                    <a:pt x="28" y="70"/>
                    <a:pt x="28" y="70"/>
                    <a:pt x="28" y="70"/>
                  </a:cubicBezTo>
                  <a:cubicBezTo>
                    <a:pt x="28" y="80"/>
                    <a:pt x="28" y="80"/>
                    <a:pt x="28" y="80"/>
                  </a:cubicBezTo>
                  <a:cubicBezTo>
                    <a:pt x="0" y="80"/>
                    <a:pt x="0" y="80"/>
                    <a:pt x="0" y="80"/>
                  </a:cubicBezTo>
                  <a:cubicBezTo>
                    <a:pt x="0" y="70"/>
                    <a:pt x="0" y="70"/>
                    <a:pt x="0" y="70"/>
                  </a:cubicBezTo>
                  <a:lnTo>
                    <a:pt x="9" y="70"/>
                  </a:lnTo>
                  <a:close/>
                  <a:moveTo>
                    <a:pt x="7" y="6"/>
                  </a:moveTo>
                  <a:cubicBezTo>
                    <a:pt x="7" y="5"/>
                    <a:pt x="8" y="3"/>
                    <a:pt x="9" y="2"/>
                  </a:cubicBezTo>
                  <a:cubicBezTo>
                    <a:pt x="10" y="0"/>
                    <a:pt x="12" y="0"/>
                    <a:pt x="14" y="0"/>
                  </a:cubicBezTo>
                  <a:cubicBezTo>
                    <a:pt x="15" y="0"/>
                    <a:pt x="17" y="0"/>
                    <a:pt x="18" y="2"/>
                  </a:cubicBezTo>
                  <a:cubicBezTo>
                    <a:pt x="19" y="3"/>
                    <a:pt x="20" y="4"/>
                    <a:pt x="20" y="6"/>
                  </a:cubicBezTo>
                  <a:cubicBezTo>
                    <a:pt x="20" y="8"/>
                    <a:pt x="19" y="10"/>
                    <a:pt x="18" y="11"/>
                  </a:cubicBezTo>
                  <a:cubicBezTo>
                    <a:pt x="17" y="12"/>
                    <a:pt x="15" y="13"/>
                    <a:pt x="14" y="13"/>
                  </a:cubicBezTo>
                  <a:cubicBezTo>
                    <a:pt x="12" y="13"/>
                    <a:pt x="10" y="12"/>
                    <a:pt x="9" y="11"/>
                  </a:cubicBezTo>
                  <a:cubicBezTo>
                    <a:pt x="8" y="10"/>
                    <a:pt x="7" y="8"/>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9" name="Freeform 133">
              <a:extLst>
                <a:ext uri="{FF2B5EF4-FFF2-40B4-BE49-F238E27FC236}">
                  <a16:creationId xmlns:a16="http://schemas.microsoft.com/office/drawing/2014/main" id="{8D59C45C-DB07-4F8A-A34F-503021ACEDAA}"/>
                </a:ext>
              </a:extLst>
            </p:cNvPr>
            <p:cNvSpPr>
              <a:spLocks noEditPoints="1"/>
            </p:cNvSpPr>
            <p:nvPr userDrawn="1"/>
          </p:nvSpPr>
          <p:spPr bwMode="auto">
            <a:xfrm>
              <a:off x="515" y="3902"/>
              <a:ext cx="42" cy="44"/>
            </a:xfrm>
            <a:custGeom>
              <a:avLst/>
              <a:gdLst>
                <a:gd name="T0" fmla="*/ 55 w 55"/>
                <a:gd name="T1" fmla="*/ 47 h 58"/>
                <a:gd name="T2" fmla="*/ 55 w 55"/>
                <a:gd name="T3" fmla="*/ 57 h 58"/>
                <a:gd name="T4" fmla="*/ 36 w 55"/>
                <a:gd name="T5" fmla="*/ 57 h 58"/>
                <a:gd name="T6" fmla="*/ 36 w 55"/>
                <a:gd name="T7" fmla="*/ 50 h 58"/>
                <a:gd name="T8" fmla="*/ 18 w 55"/>
                <a:gd name="T9" fmla="*/ 58 h 58"/>
                <a:gd name="T10" fmla="*/ 5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5 w 55"/>
                <a:gd name="T41" fmla="*/ 22 h 58"/>
                <a:gd name="T42" fmla="*/ 45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8" y="58"/>
                  </a:cubicBezTo>
                  <a:cubicBezTo>
                    <a:pt x="13" y="58"/>
                    <a:pt x="9" y="56"/>
                    <a:pt x="5"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8" y="0"/>
                    <a:pt x="32" y="1"/>
                    <a:pt x="35" y="2"/>
                  </a:cubicBezTo>
                  <a:cubicBezTo>
                    <a:pt x="38" y="3"/>
                    <a:pt x="40" y="5"/>
                    <a:pt x="42" y="6"/>
                  </a:cubicBezTo>
                  <a:cubicBezTo>
                    <a:pt x="43" y="8"/>
                    <a:pt x="44" y="10"/>
                    <a:pt x="45" y="12"/>
                  </a:cubicBezTo>
                  <a:cubicBezTo>
                    <a:pt x="45" y="14"/>
                    <a:pt x="45" y="17"/>
                    <a:pt x="45" y="22"/>
                  </a:cubicBezTo>
                  <a:cubicBezTo>
                    <a:pt x="45" y="47"/>
                    <a:pt x="45" y="47"/>
                    <a:pt x="45"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0" name="Freeform 134">
              <a:extLst>
                <a:ext uri="{FF2B5EF4-FFF2-40B4-BE49-F238E27FC236}">
                  <a16:creationId xmlns:a16="http://schemas.microsoft.com/office/drawing/2014/main" id="{38EEFEDC-2D7B-4F23-BE51-048B2F529440}"/>
                </a:ext>
              </a:extLst>
            </p:cNvPr>
            <p:cNvSpPr>
              <a:spLocks noEditPoints="1"/>
            </p:cNvSpPr>
            <p:nvPr userDrawn="1"/>
          </p:nvSpPr>
          <p:spPr bwMode="auto">
            <a:xfrm>
              <a:off x="558" y="3902"/>
              <a:ext cx="42" cy="44"/>
            </a:xfrm>
            <a:custGeom>
              <a:avLst/>
              <a:gdLst>
                <a:gd name="T0" fmla="*/ 55 w 55"/>
                <a:gd name="T1" fmla="*/ 47 h 58"/>
                <a:gd name="T2" fmla="*/ 55 w 55"/>
                <a:gd name="T3" fmla="*/ 57 h 58"/>
                <a:gd name="T4" fmla="*/ 36 w 55"/>
                <a:gd name="T5" fmla="*/ 57 h 58"/>
                <a:gd name="T6" fmla="*/ 36 w 55"/>
                <a:gd name="T7" fmla="*/ 50 h 58"/>
                <a:gd name="T8" fmla="*/ 19 w 55"/>
                <a:gd name="T9" fmla="*/ 58 h 58"/>
                <a:gd name="T10" fmla="*/ 6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6 w 55"/>
                <a:gd name="T41" fmla="*/ 22 h 58"/>
                <a:gd name="T42" fmla="*/ 46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9" y="58"/>
                  </a:cubicBezTo>
                  <a:cubicBezTo>
                    <a:pt x="14" y="58"/>
                    <a:pt x="9" y="56"/>
                    <a:pt x="6"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9" y="0"/>
                    <a:pt x="32" y="1"/>
                    <a:pt x="35" y="2"/>
                  </a:cubicBezTo>
                  <a:cubicBezTo>
                    <a:pt x="38" y="3"/>
                    <a:pt x="40" y="5"/>
                    <a:pt x="42" y="6"/>
                  </a:cubicBezTo>
                  <a:cubicBezTo>
                    <a:pt x="43" y="8"/>
                    <a:pt x="44" y="10"/>
                    <a:pt x="45" y="12"/>
                  </a:cubicBezTo>
                  <a:cubicBezTo>
                    <a:pt x="45" y="14"/>
                    <a:pt x="46" y="17"/>
                    <a:pt x="46" y="22"/>
                  </a:cubicBezTo>
                  <a:cubicBezTo>
                    <a:pt x="46" y="47"/>
                    <a:pt x="46" y="47"/>
                    <a:pt x="46"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1" name="Freeform 135">
              <a:extLst>
                <a:ext uri="{FF2B5EF4-FFF2-40B4-BE49-F238E27FC236}">
                  <a16:creationId xmlns:a16="http://schemas.microsoft.com/office/drawing/2014/main" id="{8CB5CC6F-0195-48B2-97D9-2B7DF6A72090}"/>
                </a:ext>
              </a:extLst>
            </p:cNvPr>
            <p:cNvSpPr>
              <a:spLocks/>
            </p:cNvSpPr>
            <p:nvPr userDrawn="1"/>
          </p:nvSpPr>
          <p:spPr bwMode="auto">
            <a:xfrm>
              <a:off x="602" y="3886"/>
              <a:ext cx="22" cy="60"/>
            </a:xfrm>
            <a:custGeom>
              <a:avLst/>
              <a:gdLst>
                <a:gd name="T0" fmla="*/ 8 w 22"/>
                <a:gd name="T1" fmla="*/ 52 h 60"/>
                <a:gd name="T2" fmla="*/ 8 w 22"/>
                <a:gd name="T3" fmla="*/ 7 h 60"/>
                <a:gd name="T4" fmla="*/ 0 w 22"/>
                <a:gd name="T5" fmla="*/ 7 h 60"/>
                <a:gd name="T6" fmla="*/ 0 w 22"/>
                <a:gd name="T7" fmla="*/ 0 h 60"/>
                <a:gd name="T8" fmla="*/ 16 w 22"/>
                <a:gd name="T9" fmla="*/ 0 h 60"/>
                <a:gd name="T10" fmla="*/ 16 w 22"/>
                <a:gd name="T11" fmla="*/ 52 h 60"/>
                <a:gd name="T12" fmla="*/ 22 w 22"/>
                <a:gd name="T13" fmla="*/ 52 h 60"/>
                <a:gd name="T14" fmla="*/ 22 w 22"/>
                <a:gd name="T15" fmla="*/ 60 h 60"/>
                <a:gd name="T16" fmla="*/ 0 w 22"/>
                <a:gd name="T17" fmla="*/ 60 h 60"/>
                <a:gd name="T18" fmla="*/ 0 w 22"/>
                <a:gd name="T19" fmla="*/ 52 h 60"/>
                <a:gd name="T20" fmla="*/ 8 w 22"/>
                <a:gd name="T2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60">
                  <a:moveTo>
                    <a:pt x="8" y="52"/>
                  </a:moveTo>
                  <a:lnTo>
                    <a:pt x="8" y="7"/>
                  </a:lnTo>
                  <a:lnTo>
                    <a:pt x="0" y="7"/>
                  </a:lnTo>
                  <a:lnTo>
                    <a:pt x="0" y="0"/>
                  </a:lnTo>
                  <a:lnTo>
                    <a:pt x="16" y="0"/>
                  </a:lnTo>
                  <a:lnTo>
                    <a:pt x="16" y="52"/>
                  </a:lnTo>
                  <a:lnTo>
                    <a:pt x="22" y="52"/>
                  </a:lnTo>
                  <a:lnTo>
                    <a:pt x="22" y="60"/>
                  </a:lnTo>
                  <a:lnTo>
                    <a:pt x="0" y="60"/>
                  </a:lnTo>
                  <a:lnTo>
                    <a:pt x="0" y="52"/>
                  </a:lnTo>
                  <a:lnTo>
                    <a:pt x="8"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2" name="Freeform 136">
              <a:extLst>
                <a:ext uri="{FF2B5EF4-FFF2-40B4-BE49-F238E27FC236}">
                  <a16:creationId xmlns:a16="http://schemas.microsoft.com/office/drawing/2014/main" id="{ABEB0365-5CBD-4497-9495-2D49B46D1145}"/>
                </a:ext>
              </a:extLst>
            </p:cNvPr>
            <p:cNvSpPr>
              <a:spLocks/>
            </p:cNvSpPr>
            <p:nvPr userDrawn="1"/>
          </p:nvSpPr>
          <p:spPr bwMode="auto">
            <a:xfrm>
              <a:off x="363" y="3971"/>
              <a:ext cx="68" cy="43"/>
            </a:xfrm>
            <a:custGeom>
              <a:avLst/>
              <a:gdLst>
                <a:gd name="T0" fmla="*/ 15 w 68"/>
                <a:gd name="T1" fmla="*/ 43 h 43"/>
                <a:gd name="T2" fmla="*/ 5 w 68"/>
                <a:gd name="T3" fmla="*/ 8 h 43"/>
                <a:gd name="T4" fmla="*/ 0 w 68"/>
                <a:gd name="T5" fmla="*/ 8 h 43"/>
                <a:gd name="T6" fmla="*/ 0 w 68"/>
                <a:gd name="T7" fmla="*/ 0 h 43"/>
                <a:gd name="T8" fmla="*/ 17 w 68"/>
                <a:gd name="T9" fmla="*/ 0 h 43"/>
                <a:gd name="T10" fmla="*/ 17 w 68"/>
                <a:gd name="T11" fmla="*/ 8 h 43"/>
                <a:gd name="T12" fmla="*/ 12 w 68"/>
                <a:gd name="T13" fmla="*/ 8 h 43"/>
                <a:gd name="T14" fmla="*/ 20 w 68"/>
                <a:gd name="T15" fmla="*/ 33 h 43"/>
                <a:gd name="T16" fmla="*/ 28 w 68"/>
                <a:gd name="T17" fmla="*/ 8 h 43"/>
                <a:gd name="T18" fmla="*/ 23 w 68"/>
                <a:gd name="T19" fmla="*/ 8 h 43"/>
                <a:gd name="T20" fmla="*/ 23 w 68"/>
                <a:gd name="T21" fmla="*/ 0 h 43"/>
                <a:gd name="T22" fmla="*/ 43 w 68"/>
                <a:gd name="T23" fmla="*/ 0 h 43"/>
                <a:gd name="T24" fmla="*/ 43 w 68"/>
                <a:gd name="T25" fmla="*/ 8 h 43"/>
                <a:gd name="T26" fmla="*/ 39 w 68"/>
                <a:gd name="T27" fmla="*/ 8 h 43"/>
                <a:gd name="T28" fmla="*/ 46 w 68"/>
                <a:gd name="T29" fmla="*/ 33 h 43"/>
                <a:gd name="T30" fmla="*/ 55 w 68"/>
                <a:gd name="T31" fmla="*/ 8 h 43"/>
                <a:gd name="T32" fmla="*/ 49 w 68"/>
                <a:gd name="T33" fmla="*/ 8 h 43"/>
                <a:gd name="T34" fmla="*/ 49 w 68"/>
                <a:gd name="T35" fmla="*/ 0 h 43"/>
                <a:gd name="T36" fmla="*/ 68 w 68"/>
                <a:gd name="T37" fmla="*/ 0 h 43"/>
                <a:gd name="T38" fmla="*/ 68 w 68"/>
                <a:gd name="T39" fmla="*/ 8 h 43"/>
                <a:gd name="T40" fmla="*/ 62 w 68"/>
                <a:gd name="T41" fmla="*/ 8 h 43"/>
                <a:gd name="T42" fmla="*/ 50 w 68"/>
                <a:gd name="T43" fmla="*/ 43 h 43"/>
                <a:gd name="T44" fmla="*/ 43 w 68"/>
                <a:gd name="T45" fmla="*/ 43 h 43"/>
                <a:gd name="T46" fmla="*/ 33 w 68"/>
                <a:gd name="T47" fmla="*/ 12 h 43"/>
                <a:gd name="T48" fmla="*/ 24 w 68"/>
                <a:gd name="T49" fmla="*/ 43 h 43"/>
                <a:gd name="T50" fmla="*/ 15 w 68"/>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3">
                  <a:moveTo>
                    <a:pt x="15" y="43"/>
                  </a:moveTo>
                  <a:lnTo>
                    <a:pt x="5" y="8"/>
                  </a:lnTo>
                  <a:lnTo>
                    <a:pt x="0" y="8"/>
                  </a:lnTo>
                  <a:lnTo>
                    <a:pt x="0" y="0"/>
                  </a:lnTo>
                  <a:lnTo>
                    <a:pt x="17" y="0"/>
                  </a:lnTo>
                  <a:lnTo>
                    <a:pt x="17" y="8"/>
                  </a:lnTo>
                  <a:lnTo>
                    <a:pt x="12" y="8"/>
                  </a:lnTo>
                  <a:lnTo>
                    <a:pt x="20" y="33"/>
                  </a:lnTo>
                  <a:lnTo>
                    <a:pt x="28" y="8"/>
                  </a:lnTo>
                  <a:lnTo>
                    <a:pt x="23" y="8"/>
                  </a:lnTo>
                  <a:lnTo>
                    <a:pt x="23" y="0"/>
                  </a:lnTo>
                  <a:lnTo>
                    <a:pt x="43" y="0"/>
                  </a:lnTo>
                  <a:lnTo>
                    <a:pt x="43" y="8"/>
                  </a:lnTo>
                  <a:lnTo>
                    <a:pt x="39" y="8"/>
                  </a:lnTo>
                  <a:lnTo>
                    <a:pt x="46" y="33"/>
                  </a:lnTo>
                  <a:lnTo>
                    <a:pt x="55" y="8"/>
                  </a:lnTo>
                  <a:lnTo>
                    <a:pt x="49" y="8"/>
                  </a:lnTo>
                  <a:lnTo>
                    <a:pt x="49" y="0"/>
                  </a:lnTo>
                  <a:lnTo>
                    <a:pt x="68" y="0"/>
                  </a:lnTo>
                  <a:lnTo>
                    <a:pt x="68" y="8"/>
                  </a:lnTo>
                  <a:lnTo>
                    <a:pt x="62" y="8"/>
                  </a:lnTo>
                  <a:lnTo>
                    <a:pt x="50" y="43"/>
                  </a:lnTo>
                  <a:lnTo>
                    <a:pt x="43" y="43"/>
                  </a:lnTo>
                  <a:lnTo>
                    <a:pt x="33" y="12"/>
                  </a:lnTo>
                  <a:lnTo>
                    <a:pt x="24" y="43"/>
                  </a:lnTo>
                  <a:lnTo>
                    <a:pt x="1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3" name="Freeform 137">
              <a:extLst>
                <a:ext uri="{FF2B5EF4-FFF2-40B4-BE49-F238E27FC236}">
                  <a16:creationId xmlns:a16="http://schemas.microsoft.com/office/drawing/2014/main" id="{143AC1C9-6A8F-4037-8F61-C4BF26AD4B39}"/>
                </a:ext>
              </a:extLst>
            </p:cNvPr>
            <p:cNvSpPr>
              <a:spLocks noEditPoints="1"/>
            </p:cNvSpPr>
            <p:nvPr userDrawn="1"/>
          </p:nvSpPr>
          <p:spPr bwMode="auto">
            <a:xfrm>
              <a:off x="431" y="3971"/>
              <a:ext cx="43" cy="43"/>
            </a:xfrm>
            <a:custGeom>
              <a:avLst/>
              <a:gdLst>
                <a:gd name="T0" fmla="*/ 58 w 58"/>
                <a:gd name="T1" fmla="*/ 31 h 58"/>
                <a:gd name="T2" fmla="*/ 12 w 58"/>
                <a:gd name="T3" fmla="*/ 31 h 58"/>
                <a:gd name="T4" fmla="*/ 18 w 58"/>
                <a:gd name="T5" fmla="*/ 44 h 58"/>
                <a:gd name="T6" fmla="*/ 31 w 58"/>
                <a:gd name="T7" fmla="*/ 48 h 58"/>
                <a:gd name="T8" fmla="*/ 49 w 58"/>
                <a:gd name="T9" fmla="*/ 39 h 58"/>
                <a:gd name="T10" fmla="*/ 58 w 58"/>
                <a:gd name="T11" fmla="*/ 44 h 58"/>
                <a:gd name="T12" fmla="*/ 46 w 58"/>
                <a:gd name="T13" fmla="*/ 54 h 58"/>
                <a:gd name="T14" fmla="*/ 31 w 58"/>
                <a:gd name="T15" fmla="*/ 58 h 58"/>
                <a:gd name="T16" fmla="*/ 9 w 58"/>
                <a:gd name="T17" fmla="*/ 50 h 58"/>
                <a:gd name="T18" fmla="*/ 0 w 58"/>
                <a:gd name="T19" fmla="*/ 29 h 58"/>
                <a:gd name="T20" fmla="*/ 9 w 58"/>
                <a:gd name="T21" fmla="*/ 8 h 58"/>
                <a:gd name="T22" fmla="*/ 29 w 58"/>
                <a:gd name="T23" fmla="*/ 0 h 58"/>
                <a:gd name="T24" fmla="*/ 49 w 58"/>
                <a:gd name="T25" fmla="*/ 8 h 58"/>
                <a:gd name="T26" fmla="*/ 58 w 58"/>
                <a:gd name="T27" fmla="*/ 31 h 58"/>
                <a:gd name="T28" fmla="*/ 47 w 58"/>
                <a:gd name="T29" fmla="*/ 24 h 58"/>
                <a:gd name="T30" fmla="*/ 41 w 58"/>
                <a:gd name="T31" fmla="*/ 13 h 58"/>
                <a:gd name="T32" fmla="*/ 29 w 58"/>
                <a:gd name="T33" fmla="*/ 8 h 58"/>
                <a:gd name="T34" fmla="*/ 18 w 58"/>
                <a:gd name="T35" fmla="*/ 13 h 58"/>
                <a:gd name="T36" fmla="*/ 12 w 58"/>
                <a:gd name="T37" fmla="*/ 24 h 58"/>
                <a:gd name="T38" fmla="*/ 47 w 58"/>
                <a:gd name="T3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8">
                  <a:moveTo>
                    <a:pt x="58" y="31"/>
                  </a:moveTo>
                  <a:cubicBezTo>
                    <a:pt x="12" y="31"/>
                    <a:pt x="12" y="31"/>
                    <a:pt x="12" y="31"/>
                  </a:cubicBezTo>
                  <a:cubicBezTo>
                    <a:pt x="13" y="36"/>
                    <a:pt x="15" y="41"/>
                    <a:pt x="18" y="44"/>
                  </a:cubicBezTo>
                  <a:cubicBezTo>
                    <a:pt x="21" y="47"/>
                    <a:pt x="26" y="48"/>
                    <a:pt x="31" y="48"/>
                  </a:cubicBezTo>
                  <a:cubicBezTo>
                    <a:pt x="38" y="48"/>
                    <a:pt x="44" y="45"/>
                    <a:pt x="49" y="39"/>
                  </a:cubicBezTo>
                  <a:cubicBezTo>
                    <a:pt x="58" y="44"/>
                    <a:pt x="58" y="44"/>
                    <a:pt x="58" y="44"/>
                  </a:cubicBezTo>
                  <a:cubicBezTo>
                    <a:pt x="55" y="48"/>
                    <a:pt x="51" y="52"/>
                    <a:pt x="46" y="54"/>
                  </a:cubicBezTo>
                  <a:cubicBezTo>
                    <a:pt x="41" y="57"/>
                    <a:pt x="36" y="58"/>
                    <a:pt x="31" y="58"/>
                  </a:cubicBezTo>
                  <a:cubicBezTo>
                    <a:pt x="22" y="58"/>
                    <a:pt x="15" y="55"/>
                    <a:pt x="9" y="50"/>
                  </a:cubicBezTo>
                  <a:cubicBezTo>
                    <a:pt x="3" y="45"/>
                    <a:pt x="0" y="38"/>
                    <a:pt x="0" y="29"/>
                  </a:cubicBezTo>
                  <a:cubicBezTo>
                    <a:pt x="0" y="20"/>
                    <a:pt x="3" y="13"/>
                    <a:pt x="9" y="8"/>
                  </a:cubicBezTo>
                  <a:cubicBezTo>
                    <a:pt x="15" y="2"/>
                    <a:pt x="21" y="0"/>
                    <a:pt x="29" y="0"/>
                  </a:cubicBezTo>
                  <a:cubicBezTo>
                    <a:pt x="36" y="0"/>
                    <a:pt x="43" y="2"/>
                    <a:pt x="49" y="8"/>
                  </a:cubicBezTo>
                  <a:cubicBezTo>
                    <a:pt x="55" y="13"/>
                    <a:pt x="58" y="21"/>
                    <a:pt x="58" y="31"/>
                  </a:cubicBezTo>
                  <a:close/>
                  <a:moveTo>
                    <a:pt x="47" y="24"/>
                  </a:moveTo>
                  <a:cubicBezTo>
                    <a:pt x="46" y="20"/>
                    <a:pt x="44" y="16"/>
                    <a:pt x="41" y="13"/>
                  </a:cubicBezTo>
                  <a:cubicBezTo>
                    <a:pt x="38" y="10"/>
                    <a:pt x="34" y="8"/>
                    <a:pt x="29" y="8"/>
                  </a:cubicBezTo>
                  <a:cubicBezTo>
                    <a:pt x="25" y="8"/>
                    <a:pt x="21" y="10"/>
                    <a:pt x="18" y="13"/>
                  </a:cubicBezTo>
                  <a:cubicBezTo>
                    <a:pt x="15" y="15"/>
                    <a:pt x="13" y="19"/>
                    <a:pt x="12" y="24"/>
                  </a:cubicBez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4" name="Freeform 138">
              <a:extLst>
                <a:ext uri="{FF2B5EF4-FFF2-40B4-BE49-F238E27FC236}">
                  <a16:creationId xmlns:a16="http://schemas.microsoft.com/office/drawing/2014/main" id="{BECB98DC-64A8-4CBD-8B3B-CB338696826F}"/>
                </a:ext>
              </a:extLst>
            </p:cNvPr>
            <p:cNvSpPr>
              <a:spLocks/>
            </p:cNvSpPr>
            <p:nvPr userDrawn="1"/>
          </p:nvSpPr>
          <p:spPr bwMode="auto">
            <a:xfrm>
              <a:off x="479" y="3971"/>
              <a:ext cx="33" cy="42"/>
            </a:xfrm>
            <a:custGeom>
              <a:avLst/>
              <a:gdLst>
                <a:gd name="T0" fmla="*/ 11 w 44"/>
                <a:gd name="T1" fmla="*/ 47 h 56"/>
                <a:gd name="T2" fmla="*/ 11 w 44"/>
                <a:gd name="T3" fmla="*/ 11 h 56"/>
                <a:gd name="T4" fmla="*/ 0 w 44"/>
                <a:gd name="T5" fmla="*/ 11 h 56"/>
                <a:gd name="T6" fmla="*/ 0 w 44"/>
                <a:gd name="T7" fmla="*/ 1 h 56"/>
                <a:gd name="T8" fmla="*/ 20 w 44"/>
                <a:gd name="T9" fmla="*/ 1 h 56"/>
                <a:gd name="T10" fmla="*/ 20 w 44"/>
                <a:gd name="T11" fmla="*/ 14 h 56"/>
                <a:gd name="T12" fmla="*/ 25 w 44"/>
                <a:gd name="T13" fmla="*/ 6 h 56"/>
                <a:gd name="T14" fmla="*/ 32 w 44"/>
                <a:gd name="T15" fmla="*/ 1 h 56"/>
                <a:gd name="T16" fmla="*/ 41 w 44"/>
                <a:gd name="T17" fmla="*/ 0 h 56"/>
                <a:gd name="T18" fmla="*/ 44 w 44"/>
                <a:gd name="T19" fmla="*/ 0 h 56"/>
                <a:gd name="T20" fmla="*/ 44 w 44"/>
                <a:gd name="T21" fmla="*/ 11 h 56"/>
                <a:gd name="T22" fmla="*/ 42 w 44"/>
                <a:gd name="T23" fmla="*/ 11 h 56"/>
                <a:gd name="T24" fmla="*/ 30 w 44"/>
                <a:gd name="T25" fmla="*/ 13 h 56"/>
                <a:gd name="T26" fmla="*/ 24 w 44"/>
                <a:gd name="T27" fmla="*/ 19 h 56"/>
                <a:gd name="T28" fmla="*/ 22 w 44"/>
                <a:gd name="T29" fmla="*/ 34 h 56"/>
                <a:gd name="T30" fmla="*/ 22 w 44"/>
                <a:gd name="T31" fmla="*/ 47 h 56"/>
                <a:gd name="T32" fmla="*/ 34 w 44"/>
                <a:gd name="T33" fmla="*/ 47 h 56"/>
                <a:gd name="T34" fmla="*/ 34 w 44"/>
                <a:gd name="T35" fmla="*/ 56 h 56"/>
                <a:gd name="T36" fmla="*/ 0 w 44"/>
                <a:gd name="T37" fmla="*/ 56 h 56"/>
                <a:gd name="T38" fmla="*/ 0 w 44"/>
                <a:gd name="T39" fmla="*/ 47 h 56"/>
                <a:gd name="T40" fmla="*/ 11 w 44"/>
                <a:gd name="T41"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11" y="47"/>
                  </a:moveTo>
                  <a:cubicBezTo>
                    <a:pt x="11" y="11"/>
                    <a:pt x="11" y="11"/>
                    <a:pt x="11" y="11"/>
                  </a:cubicBezTo>
                  <a:cubicBezTo>
                    <a:pt x="0" y="11"/>
                    <a:pt x="0" y="11"/>
                    <a:pt x="0" y="11"/>
                  </a:cubicBezTo>
                  <a:cubicBezTo>
                    <a:pt x="0" y="1"/>
                    <a:pt x="0" y="1"/>
                    <a:pt x="0" y="1"/>
                  </a:cubicBezTo>
                  <a:cubicBezTo>
                    <a:pt x="20" y="1"/>
                    <a:pt x="20" y="1"/>
                    <a:pt x="20" y="1"/>
                  </a:cubicBezTo>
                  <a:cubicBezTo>
                    <a:pt x="20" y="14"/>
                    <a:pt x="20" y="14"/>
                    <a:pt x="20" y="14"/>
                  </a:cubicBezTo>
                  <a:cubicBezTo>
                    <a:pt x="21" y="10"/>
                    <a:pt x="23" y="8"/>
                    <a:pt x="25" y="6"/>
                  </a:cubicBezTo>
                  <a:cubicBezTo>
                    <a:pt x="27" y="3"/>
                    <a:pt x="29" y="2"/>
                    <a:pt x="32" y="1"/>
                  </a:cubicBezTo>
                  <a:cubicBezTo>
                    <a:pt x="34" y="1"/>
                    <a:pt x="37" y="0"/>
                    <a:pt x="41" y="0"/>
                  </a:cubicBezTo>
                  <a:cubicBezTo>
                    <a:pt x="44" y="0"/>
                    <a:pt x="44" y="0"/>
                    <a:pt x="44" y="0"/>
                  </a:cubicBezTo>
                  <a:cubicBezTo>
                    <a:pt x="44" y="11"/>
                    <a:pt x="44" y="11"/>
                    <a:pt x="44" y="11"/>
                  </a:cubicBezTo>
                  <a:cubicBezTo>
                    <a:pt x="42" y="11"/>
                    <a:pt x="42" y="11"/>
                    <a:pt x="42" y="11"/>
                  </a:cubicBezTo>
                  <a:cubicBezTo>
                    <a:pt x="37" y="11"/>
                    <a:pt x="32" y="12"/>
                    <a:pt x="30" y="13"/>
                  </a:cubicBezTo>
                  <a:cubicBezTo>
                    <a:pt x="27" y="14"/>
                    <a:pt x="25" y="16"/>
                    <a:pt x="24" y="19"/>
                  </a:cubicBezTo>
                  <a:cubicBezTo>
                    <a:pt x="22" y="22"/>
                    <a:pt x="22" y="27"/>
                    <a:pt x="22" y="34"/>
                  </a:cubicBezTo>
                  <a:cubicBezTo>
                    <a:pt x="22" y="47"/>
                    <a:pt x="22" y="47"/>
                    <a:pt x="22" y="47"/>
                  </a:cubicBezTo>
                  <a:cubicBezTo>
                    <a:pt x="34" y="47"/>
                    <a:pt x="34" y="47"/>
                    <a:pt x="34" y="47"/>
                  </a:cubicBezTo>
                  <a:cubicBezTo>
                    <a:pt x="34" y="56"/>
                    <a:pt x="34" y="56"/>
                    <a:pt x="34" y="56"/>
                  </a:cubicBezTo>
                  <a:cubicBezTo>
                    <a:pt x="0" y="56"/>
                    <a:pt x="0" y="56"/>
                    <a:pt x="0" y="56"/>
                  </a:cubicBezTo>
                  <a:cubicBezTo>
                    <a:pt x="0" y="47"/>
                    <a:pt x="0" y="47"/>
                    <a:pt x="0" y="47"/>
                  </a:cubicBez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5" name="Freeform 139">
              <a:extLst>
                <a:ext uri="{FF2B5EF4-FFF2-40B4-BE49-F238E27FC236}">
                  <a16:creationId xmlns:a16="http://schemas.microsoft.com/office/drawing/2014/main" id="{8011ECBC-E8DC-43D5-8B21-7AEB4F2C8491}"/>
                </a:ext>
              </a:extLst>
            </p:cNvPr>
            <p:cNvSpPr>
              <a:spLocks/>
            </p:cNvSpPr>
            <p:nvPr userDrawn="1"/>
          </p:nvSpPr>
          <p:spPr bwMode="auto">
            <a:xfrm>
              <a:off x="513" y="3953"/>
              <a:ext cx="48" cy="60"/>
            </a:xfrm>
            <a:custGeom>
              <a:avLst/>
              <a:gdLst>
                <a:gd name="T0" fmla="*/ 8 w 48"/>
                <a:gd name="T1" fmla="*/ 53 h 60"/>
                <a:gd name="T2" fmla="*/ 8 w 48"/>
                <a:gd name="T3" fmla="*/ 8 h 60"/>
                <a:gd name="T4" fmla="*/ 0 w 48"/>
                <a:gd name="T5" fmla="*/ 8 h 60"/>
                <a:gd name="T6" fmla="*/ 0 w 48"/>
                <a:gd name="T7" fmla="*/ 0 h 60"/>
                <a:gd name="T8" fmla="*/ 16 w 48"/>
                <a:gd name="T9" fmla="*/ 0 h 60"/>
                <a:gd name="T10" fmla="*/ 16 w 48"/>
                <a:gd name="T11" fmla="*/ 38 h 60"/>
                <a:gd name="T12" fmla="*/ 32 w 48"/>
                <a:gd name="T13" fmla="*/ 25 h 60"/>
                <a:gd name="T14" fmla="*/ 24 w 48"/>
                <a:gd name="T15" fmla="*/ 25 h 60"/>
                <a:gd name="T16" fmla="*/ 24 w 48"/>
                <a:gd name="T17" fmla="*/ 18 h 60"/>
                <a:gd name="T18" fmla="*/ 48 w 48"/>
                <a:gd name="T19" fmla="*/ 18 h 60"/>
                <a:gd name="T20" fmla="*/ 48 w 48"/>
                <a:gd name="T21" fmla="*/ 25 h 60"/>
                <a:gd name="T22" fmla="*/ 41 w 48"/>
                <a:gd name="T23" fmla="*/ 25 h 60"/>
                <a:gd name="T24" fmla="*/ 26 w 48"/>
                <a:gd name="T25" fmla="*/ 38 h 60"/>
                <a:gd name="T26" fmla="*/ 40 w 48"/>
                <a:gd name="T27" fmla="*/ 53 h 60"/>
                <a:gd name="T28" fmla="*/ 48 w 48"/>
                <a:gd name="T29" fmla="*/ 53 h 60"/>
                <a:gd name="T30" fmla="*/ 48 w 48"/>
                <a:gd name="T31" fmla="*/ 60 h 60"/>
                <a:gd name="T32" fmla="*/ 37 w 48"/>
                <a:gd name="T33" fmla="*/ 60 h 60"/>
                <a:gd name="T34" fmla="*/ 16 w 48"/>
                <a:gd name="T35" fmla="*/ 39 h 60"/>
                <a:gd name="T36" fmla="*/ 16 w 48"/>
                <a:gd name="T37" fmla="*/ 53 h 60"/>
                <a:gd name="T38" fmla="*/ 23 w 48"/>
                <a:gd name="T39" fmla="*/ 53 h 60"/>
                <a:gd name="T40" fmla="*/ 23 w 48"/>
                <a:gd name="T41" fmla="*/ 60 h 60"/>
                <a:gd name="T42" fmla="*/ 0 w 48"/>
                <a:gd name="T43" fmla="*/ 60 h 60"/>
                <a:gd name="T44" fmla="*/ 0 w 48"/>
                <a:gd name="T45" fmla="*/ 53 h 60"/>
                <a:gd name="T46" fmla="*/ 8 w 48"/>
                <a:gd name="T47"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60">
                  <a:moveTo>
                    <a:pt x="8" y="53"/>
                  </a:moveTo>
                  <a:lnTo>
                    <a:pt x="8" y="8"/>
                  </a:lnTo>
                  <a:lnTo>
                    <a:pt x="0" y="8"/>
                  </a:lnTo>
                  <a:lnTo>
                    <a:pt x="0" y="0"/>
                  </a:lnTo>
                  <a:lnTo>
                    <a:pt x="16" y="0"/>
                  </a:lnTo>
                  <a:lnTo>
                    <a:pt x="16" y="38"/>
                  </a:lnTo>
                  <a:lnTo>
                    <a:pt x="32" y="25"/>
                  </a:lnTo>
                  <a:lnTo>
                    <a:pt x="24" y="25"/>
                  </a:lnTo>
                  <a:lnTo>
                    <a:pt x="24" y="18"/>
                  </a:lnTo>
                  <a:lnTo>
                    <a:pt x="48" y="18"/>
                  </a:lnTo>
                  <a:lnTo>
                    <a:pt x="48" y="25"/>
                  </a:lnTo>
                  <a:lnTo>
                    <a:pt x="41" y="25"/>
                  </a:lnTo>
                  <a:lnTo>
                    <a:pt x="26" y="38"/>
                  </a:lnTo>
                  <a:lnTo>
                    <a:pt x="40" y="53"/>
                  </a:lnTo>
                  <a:lnTo>
                    <a:pt x="48" y="53"/>
                  </a:lnTo>
                  <a:lnTo>
                    <a:pt x="48" y="60"/>
                  </a:lnTo>
                  <a:lnTo>
                    <a:pt x="37" y="60"/>
                  </a:lnTo>
                  <a:lnTo>
                    <a:pt x="16" y="39"/>
                  </a:lnTo>
                  <a:lnTo>
                    <a:pt x="16" y="53"/>
                  </a:lnTo>
                  <a:lnTo>
                    <a:pt x="23" y="53"/>
                  </a:lnTo>
                  <a:lnTo>
                    <a:pt x="23" y="60"/>
                  </a:lnTo>
                  <a:lnTo>
                    <a:pt x="0" y="60"/>
                  </a:lnTo>
                  <a:lnTo>
                    <a:pt x="0" y="53"/>
                  </a:lnTo>
                  <a:lnTo>
                    <a:pt x="8"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96" name="Freeform 73">
            <a:extLst>
              <a:ext uri="{FF2B5EF4-FFF2-40B4-BE49-F238E27FC236}">
                <a16:creationId xmlns:a16="http://schemas.microsoft.com/office/drawing/2014/main" id="{47072B99-2885-4070-9D78-C45DD5B60F4F}"/>
              </a:ext>
            </a:extLst>
          </p:cNvPr>
          <p:cNvSpPr>
            <a:spLocks/>
          </p:cNvSpPr>
          <p:nvPr userDrawn="1"/>
        </p:nvSpPr>
        <p:spPr bwMode="auto">
          <a:xfrm>
            <a:off x="6793081" y="1250043"/>
            <a:ext cx="1376558" cy="839367"/>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noFill/>
          <a:ln>
            <a:noFill/>
          </a:ln>
        </p:spPr>
        <p:txBody>
          <a:bodyPr vert="horz" wrap="square" lIns="91440" tIns="45720" rIns="91440" bIns="45720" numCol="1" anchor="t" anchorCtr="0" compatLnSpc="1">
            <a:prstTxWarp prst="textNoShape">
              <a:avLst/>
            </a:prstTxWarp>
          </a:bodyPr>
          <a:lstStyle/>
          <a:p>
            <a:endParaRPr lang="nl-NL"/>
          </a:p>
        </p:txBody>
      </p:sp>
      <p:grpSp>
        <p:nvGrpSpPr>
          <p:cNvPr id="32" name="Groep 31">
            <a:extLst>
              <a:ext uri="{FF2B5EF4-FFF2-40B4-BE49-F238E27FC236}">
                <a16:creationId xmlns:a16="http://schemas.microsoft.com/office/drawing/2014/main" id="{F2F050B0-F5EB-3592-CC3D-F98652978797}"/>
              </a:ext>
            </a:extLst>
          </p:cNvPr>
          <p:cNvGrpSpPr/>
          <p:nvPr userDrawn="1"/>
        </p:nvGrpSpPr>
        <p:grpSpPr>
          <a:xfrm>
            <a:off x="9112026" y="-756893"/>
            <a:ext cx="3079975" cy="690457"/>
            <a:chOff x="9112026" y="-756893"/>
            <a:chExt cx="3079975" cy="690457"/>
          </a:xfrm>
        </p:grpSpPr>
        <p:sp>
          <p:nvSpPr>
            <p:cNvPr id="33" name="Freeform 73">
              <a:extLst>
                <a:ext uri="{FF2B5EF4-FFF2-40B4-BE49-F238E27FC236}">
                  <a16:creationId xmlns:a16="http://schemas.microsoft.com/office/drawing/2014/main" id="{2EA8A5F9-0CD7-828A-9374-68333035149F}"/>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11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4" name="Freeform 74">
              <a:extLst>
                <a:ext uri="{FF2B5EF4-FFF2-40B4-BE49-F238E27FC236}">
                  <a16:creationId xmlns:a16="http://schemas.microsoft.com/office/drawing/2014/main" id="{858B50A3-3172-9AC9-291B-5CD497E88A0A}"/>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rgbClr val="161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5" name="Freeform 75">
              <a:extLst>
                <a:ext uri="{FF2B5EF4-FFF2-40B4-BE49-F238E27FC236}">
                  <a16:creationId xmlns:a16="http://schemas.microsoft.com/office/drawing/2014/main" id="{6C47DECD-9654-C861-2D04-71CE7AC7CE99}"/>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rgbClr val="BFD4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6" name="Freeform 76">
              <a:extLst>
                <a:ext uri="{FF2B5EF4-FFF2-40B4-BE49-F238E27FC236}">
                  <a16:creationId xmlns:a16="http://schemas.microsoft.com/office/drawing/2014/main" id="{3239E86A-1CC8-0DA6-D491-B39783B3EB8E}"/>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rgbClr val="54C8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7" name="Freeform 73">
              <a:extLst>
                <a:ext uri="{FF2B5EF4-FFF2-40B4-BE49-F238E27FC236}">
                  <a16:creationId xmlns:a16="http://schemas.microsoft.com/office/drawing/2014/main" id="{6C811121-856A-B2C7-E2D9-70454BC9CDD5}"/>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nvGrpSpPr>
            <p:cNvPr id="38" name="Groep 37">
              <a:extLst>
                <a:ext uri="{FF2B5EF4-FFF2-40B4-BE49-F238E27FC236}">
                  <a16:creationId xmlns:a16="http://schemas.microsoft.com/office/drawing/2014/main" id="{75F1ABEA-025E-5B5A-B3BB-3422CA3F1E50}"/>
                </a:ext>
              </a:extLst>
            </p:cNvPr>
            <p:cNvGrpSpPr/>
            <p:nvPr userDrawn="1"/>
          </p:nvGrpSpPr>
          <p:grpSpPr>
            <a:xfrm>
              <a:off x="9161116" y="-756893"/>
              <a:ext cx="1646226" cy="273133"/>
              <a:chOff x="10018366" y="-756893"/>
              <a:chExt cx="1646226" cy="273133"/>
            </a:xfrm>
          </p:grpSpPr>
          <p:sp>
            <p:nvSpPr>
              <p:cNvPr id="44" name="Rechteraccolade 43">
                <a:extLst>
                  <a:ext uri="{FF2B5EF4-FFF2-40B4-BE49-F238E27FC236}">
                    <a16:creationId xmlns:a16="http://schemas.microsoft.com/office/drawing/2014/main" id="{8A56CF46-3243-91BC-0E63-89F89C66279F}"/>
                  </a:ext>
                </a:extLst>
              </p:cNvPr>
              <p:cNvSpPr/>
              <p:nvPr userDrawn="1"/>
            </p:nvSpPr>
            <p:spPr>
              <a:xfrm rot="16200000">
                <a:off x="10797638" y="-1350713"/>
                <a:ext cx="87681" cy="1646226"/>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5" name="Tekstvak 44">
                <a:extLst>
                  <a:ext uri="{FF2B5EF4-FFF2-40B4-BE49-F238E27FC236}">
                    <a16:creationId xmlns:a16="http://schemas.microsoft.com/office/drawing/2014/main" id="{44134FE6-23D1-B3DC-F3D7-287A1E3BC20A}"/>
                  </a:ext>
                </a:extLst>
              </p:cNvPr>
              <p:cNvSpPr txBox="1"/>
              <p:nvPr userDrawn="1"/>
            </p:nvSpPr>
            <p:spPr>
              <a:xfrm>
                <a:off x="10563137" y="-756893"/>
                <a:ext cx="561372"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Primair</a:t>
                </a:r>
              </a:p>
            </p:txBody>
          </p:sp>
        </p:grpSp>
        <p:grpSp>
          <p:nvGrpSpPr>
            <p:cNvPr id="39" name="Groep 38">
              <a:extLst>
                <a:ext uri="{FF2B5EF4-FFF2-40B4-BE49-F238E27FC236}">
                  <a16:creationId xmlns:a16="http://schemas.microsoft.com/office/drawing/2014/main" id="{CC52274D-4796-1894-BEAF-F481677803EA}"/>
                </a:ext>
              </a:extLst>
            </p:cNvPr>
            <p:cNvGrpSpPr/>
            <p:nvPr userDrawn="1"/>
          </p:nvGrpSpPr>
          <p:grpSpPr>
            <a:xfrm>
              <a:off x="10948210" y="-756893"/>
              <a:ext cx="1243791" cy="273132"/>
              <a:chOff x="10229144" y="-756893"/>
              <a:chExt cx="4100619" cy="273132"/>
            </a:xfrm>
          </p:grpSpPr>
          <p:sp>
            <p:nvSpPr>
              <p:cNvPr id="42" name="Rechteraccolade 41">
                <a:extLst>
                  <a:ext uri="{FF2B5EF4-FFF2-40B4-BE49-F238E27FC236}">
                    <a16:creationId xmlns:a16="http://schemas.microsoft.com/office/drawing/2014/main" id="{BFF766BE-C780-9620-FDD6-0D5E5A5730AC}"/>
                  </a:ext>
                </a:extLst>
              </p:cNvPr>
              <p:cNvSpPr/>
              <p:nvPr userDrawn="1"/>
            </p:nvSpPr>
            <p:spPr>
              <a:xfrm rot="16200000">
                <a:off x="12235613" y="-2577911"/>
                <a:ext cx="87681" cy="4100619"/>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3" name="Tekstvak 42">
                <a:extLst>
                  <a:ext uri="{FF2B5EF4-FFF2-40B4-BE49-F238E27FC236}">
                    <a16:creationId xmlns:a16="http://schemas.microsoft.com/office/drawing/2014/main" id="{29F5AE40-091A-4B2D-46A1-AE6B1207FC80}"/>
                  </a:ext>
                </a:extLst>
              </p:cNvPr>
              <p:cNvSpPr txBox="1"/>
              <p:nvPr userDrawn="1"/>
            </p:nvSpPr>
            <p:spPr>
              <a:xfrm>
                <a:off x="11142074" y="-756893"/>
                <a:ext cx="2299990"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Secundair</a:t>
                </a:r>
              </a:p>
            </p:txBody>
          </p:sp>
        </p:grpSp>
        <p:sp>
          <p:nvSpPr>
            <p:cNvPr id="40" name="Freeform 73">
              <a:extLst>
                <a:ext uri="{FF2B5EF4-FFF2-40B4-BE49-F238E27FC236}">
                  <a16:creationId xmlns:a16="http://schemas.microsoft.com/office/drawing/2014/main" id="{7082632E-39A8-3017-BE87-B8D41B592B3C}"/>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1" name="Freeform 73">
              <a:extLst>
                <a:ext uri="{FF2B5EF4-FFF2-40B4-BE49-F238E27FC236}">
                  <a16:creationId xmlns:a16="http://schemas.microsoft.com/office/drawing/2014/main" id="{4B7110C3-8E61-A476-F910-408AEBC7C63E}"/>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3205988194"/>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8" r:id="rId3"/>
    <p:sldLayoutId id="2147483679" r:id="rId4"/>
    <p:sldLayoutId id="2147483680" r:id="rId5"/>
    <p:sldLayoutId id="2147483681" r:id="rId6"/>
    <p:sldLayoutId id="2147483682"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1"/>
        </a:buClr>
        <a:buSzPct val="100000"/>
        <a:buFontTx/>
        <a:buBlip>
          <a:blip r:embed="rId9"/>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2"/>
        </a:buClr>
        <a:buSzPct val="100000"/>
        <a:buFontTx/>
        <a:buBlip>
          <a:blip r:embed="rId10"/>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Tahoma" panose="020B060403050404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6700" indent="-266700" algn="l" defTabSz="914400" rtl="0" eaLnBrk="1" latinLnBrk="0" hangingPunct="1">
        <a:lnSpc>
          <a:spcPct val="90000"/>
        </a:lnSpc>
        <a:spcBef>
          <a:spcPts val="0"/>
        </a:spcBef>
        <a:spcAft>
          <a:spcPts val="1200"/>
        </a:spcAft>
        <a:buClr>
          <a:schemeClr val="accent1"/>
        </a:buClr>
        <a:buFontTx/>
        <a:buBlip>
          <a:blip r:embed="rId9"/>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www.sociaalwerk-werkt.nl/"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4</a:t>
            </a:r>
            <a:br>
              <a:rPr lang="nl-NL" dirty="0"/>
            </a:br>
            <a:r>
              <a:rPr lang="nl-NL" dirty="0"/>
              <a:t>Afhandeling en nazorg</a:t>
            </a:r>
            <a:endParaRPr lang="nl-NL" dirty="0">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191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371439" cy="4046271"/>
          </a:xfrm>
        </p:spPr>
        <p:txBody>
          <a:bodyPr/>
          <a:lstStyle/>
          <a:p>
            <a:pPr marL="0" indent="0">
              <a:buNone/>
            </a:pPr>
            <a:r>
              <a:rPr lang="nl-NL" sz="1800">
                <a:solidFill>
                  <a:srgbClr val="16145F"/>
                </a:solidFill>
              </a:rPr>
              <a:t>Hoe te handelen na een incident?</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Afhandeling en nazorg</a:t>
            </a:r>
            <a:endParaRPr lang="nl-NL" i="1"/>
          </a:p>
        </p:txBody>
      </p:sp>
      <p:pic>
        <p:nvPicPr>
          <p:cNvPr id="5" name="Afbeelding 4" descr="Afbeelding met Menselijk gezicht, persoon, kleding, lip&#10;&#10;Automatisch gegenereerde beschrijving">
            <a:extLst>
              <a:ext uri="{FF2B5EF4-FFF2-40B4-BE49-F238E27FC236}">
                <a16:creationId xmlns:a16="http://schemas.microsoft.com/office/drawing/2014/main" id="{EFED77B0-7F9C-7D37-D651-48CD39FE3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691" y="1756446"/>
            <a:ext cx="2454234" cy="2138922"/>
          </a:xfrm>
          <a:prstGeom prst="rect">
            <a:avLst/>
          </a:prstGeom>
        </p:spPr>
      </p:pic>
      <p:pic>
        <p:nvPicPr>
          <p:cNvPr id="7" name="Afbeelding 6" descr="Afbeelding met Menselijk gezicht, kleding, persoon, schermopname&#10;&#10;Automatisch gegenereerde beschrijving">
            <a:extLst>
              <a:ext uri="{FF2B5EF4-FFF2-40B4-BE49-F238E27FC236}">
                <a16:creationId xmlns:a16="http://schemas.microsoft.com/office/drawing/2014/main" id="{872E9F48-3FB8-90F0-332A-9AEE33B7C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434" y="3895368"/>
            <a:ext cx="2371440" cy="2066765"/>
          </a:xfrm>
          <a:prstGeom prst="rect">
            <a:avLst/>
          </a:prstGeom>
        </p:spPr>
      </p:pic>
      <p:pic>
        <p:nvPicPr>
          <p:cNvPr id="8" name="Afbeelding 7" descr="Afbeelding met Menselijk gezicht, persoon, kleding, Kin&#10;&#10;Automatisch gegenereerde beschrijving">
            <a:extLst>
              <a:ext uri="{FF2B5EF4-FFF2-40B4-BE49-F238E27FC236}">
                <a16:creationId xmlns:a16="http://schemas.microsoft.com/office/drawing/2014/main" id="{C2D4281A-2D69-01C1-25C4-0D5655D37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585" y="1642181"/>
            <a:ext cx="2589279" cy="2253187"/>
          </a:xfrm>
          <a:prstGeom prst="rect">
            <a:avLst/>
          </a:prstGeom>
        </p:spPr>
      </p:pic>
    </p:spTree>
    <p:extLst>
      <p:ext uri="{BB962C8B-B14F-4D97-AF65-F5344CB8AC3E}">
        <p14:creationId xmlns:p14="http://schemas.microsoft.com/office/powerpoint/2010/main" val="27608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C0235-A15F-84C9-DB1C-BF7878327272}"/>
            </a:ext>
          </a:extLst>
        </p:cNvPr>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A3329AC8-FBE8-971A-02D2-0EC0D444F069}"/>
              </a:ext>
            </a:extLst>
          </p:cNvPr>
          <p:cNvSpPr>
            <a:spLocks noGrp="1"/>
          </p:cNvSpPr>
          <p:nvPr>
            <p:ph type="body" orient="vert" idx="1"/>
          </p:nvPr>
        </p:nvSpPr>
        <p:spPr/>
        <p:txBody>
          <a:bodyPr/>
          <a:lstStyle/>
          <a:p>
            <a:r>
              <a:rPr lang="nl-NL" sz="1600">
                <a:solidFill>
                  <a:srgbClr val="16145F"/>
                </a:solidFill>
              </a:rPr>
              <a:t>Videovoorbeeld</a:t>
            </a:r>
          </a:p>
          <a:p>
            <a:r>
              <a:rPr lang="nl-NL">
                <a:solidFill>
                  <a:srgbClr val="16145F"/>
                </a:solidFill>
              </a:rPr>
              <a:t>Hoe kan je als leidinggevende ondersteunend reageren?</a:t>
            </a:r>
            <a:endParaRPr lang="nl-NL" sz="1600">
              <a:solidFill>
                <a:srgbClr val="16145F"/>
              </a:solidFill>
            </a:endParaRPr>
          </a:p>
        </p:txBody>
      </p:sp>
      <p:sp>
        <p:nvSpPr>
          <p:cNvPr id="4" name="Tijdelijke aanduiding voor dianummer 3">
            <a:extLst>
              <a:ext uri="{FF2B5EF4-FFF2-40B4-BE49-F238E27FC236}">
                <a16:creationId xmlns:a16="http://schemas.microsoft.com/office/drawing/2014/main" id="{1FDBAF41-7B22-2237-5F71-CF281BD570D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medewerker_sw-wm">
            <a:hlinkClick r:id="" action="ppaction://media"/>
            <a:extLst>
              <a:ext uri="{FF2B5EF4-FFF2-40B4-BE49-F238E27FC236}">
                <a16:creationId xmlns:a16="http://schemas.microsoft.com/office/drawing/2014/main" id="{DB1B9401-606E-5038-69BE-E245A83D9EC1}"/>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2D238955-C462-91C7-FDA6-C2D3E4BB7AF2}"/>
              </a:ext>
            </a:extLst>
          </p:cNvPr>
          <p:cNvSpPr>
            <a:spLocks noGrp="1"/>
          </p:cNvSpPr>
          <p:nvPr>
            <p:ph type="title"/>
          </p:nvPr>
        </p:nvSpPr>
        <p:spPr/>
        <p:txBody>
          <a:bodyPr/>
          <a:lstStyle/>
          <a:p>
            <a:r>
              <a:rPr lang="nl-NL"/>
              <a:t>Hoe kan je leidinggevende ondersteunend reageren?</a:t>
            </a:r>
          </a:p>
        </p:txBody>
      </p:sp>
    </p:spTree>
    <p:extLst>
      <p:ext uri="{BB962C8B-B14F-4D97-AF65-F5344CB8AC3E}">
        <p14:creationId xmlns:p14="http://schemas.microsoft.com/office/powerpoint/2010/main" val="182500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pPr lvl="0">
              <a:tabLst>
                <a:tab pos="1620520" algn="l"/>
                <a:tab pos="5130800" algn="r"/>
              </a:tabLst>
            </a:pPr>
            <a:r>
              <a:rPr lang="nl-NL">
                <a:solidFill>
                  <a:srgbClr val="16145F"/>
                </a:solidFill>
              </a:rPr>
              <a:t>Hoe kan je ondersteunend reageren?</a:t>
            </a:r>
          </a:p>
          <a:p>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incident-wm">
            <a:hlinkClick r:id="" action="ppaction://media"/>
            <a:extLst>
              <a:ext uri="{FF2B5EF4-FFF2-40B4-BE49-F238E27FC236}">
                <a16:creationId xmlns:a16="http://schemas.microsoft.com/office/drawing/2014/main" id="{F729E08B-30EE-F109-5AC6-A769EC5D38DB}"/>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handelen na een incident?</a:t>
            </a:r>
          </a:p>
        </p:txBody>
      </p:sp>
    </p:spTree>
    <p:extLst>
      <p:ext uri="{BB962C8B-B14F-4D97-AF65-F5344CB8AC3E}">
        <p14:creationId xmlns:p14="http://schemas.microsoft.com/office/powerpoint/2010/main" val="16509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lvl="0">
              <a:tabLst>
                <a:tab pos="1620520" algn="l"/>
                <a:tab pos="5130800" algn="r"/>
              </a:tabLst>
            </a:pPr>
            <a:r>
              <a:rPr lang="nl-NL" sz="1600">
                <a:solidFill>
                  <a:srgbClr val="16145F"/>
                </a:solidFill>
              </a:rPr>
              <a:t>Tips en suggesties</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gesprek_agressor-wm">
            <a:hlinkClick r:id="" action="ppaction://media"/>
            <a:extLst>
              <a:ext uri="{FF2B5EF4-FFF2-40B4-BE49-F238E27FC236}">
                <a16:creationId xmlns:a16="http://schemas.microsoft.com/office/drawing/2014/main" id="{CB0C32F3-C142-5070-B207-D975921B27EA}"/>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In gesprek met de agressor</a:t>
            </a:r>
          </a:p>
        </p:txBody>
      </p:sp>
    </p:spTree>
    <p:extLst>
      <p:ext uri="{BB962C8B-B14F-4D97-AF65-F5344CB8AC3E}">
        <p14:creationId xmlns:p14="http://schemas.microsoft.com/office/powerpoint/2010/main" val="261991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5"/>
            <a:ext cx="3774955" cy="214988"/>
          </a:xfrm>
        </p:spPr>
        <p:txBody>
          <a:bodyPr/>
          <a:lstStyle/>
          <a:p>
            <a:r>
              <a:rPr lang="nl-NL"/>
              <a:t>Afhandelen en nazorg</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457596" cy="3604739"/>
          </a:xfrm>
        </p:spPr>
        <p:txBody>
          <a:bodyPr vert="horz" lIns="0" tIns="0" rIns="0" bIns="0" numCol="1" spcCol="360000" rtlCol="0" anchor="t">
            <a:noAutofit/>
          </a:bodyPr>
          <a:lstStyle/>
          <a:p>
            <a:r>
              <a:rPr lang="nl-NL" sz="1800" dirty="0"/>
              <a:t>Verbeterpunten</a:t>
            </a:r>
          </a:p>
          <a:p>
            <a:r>
              <a:rPr lang="nl-NL" sz="1800" dirty="0"/>
              <a:t>Evalueren en leren</a:t>
            </a:r>
          </a:p>
          <a:p>
            <a:r>
              <a:rPr lang="nl-NL" sz="1800" dirty="0"/>
              <a:t>Behoeften</a:t>
            </a:r>
          </a:p>
        </p:txBody>
      </p:sp>
    </p:spTree>
    <p:extLst>
      <p:ext uri="{BB962C8B-B14F-4D97-AF65-F5344CB8AC3E}">
        <p14:creationId xmlns:p14="http://schemas.microsoft.com/office/powerpoint/2010/main" val="24517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module in</a:t>
            </a:r>
          </a:p>
          <a:p>
            <a:endParaRPr lang="nl-NL" sz="2400" dirty="0"/>
          </a:p>
          <a:p>
            <a:pPr marL="0" indent="0">
              <a:buNone/>
            </a:pPr>
            <a:endParaRPr lang="nl-NL" sz="2400" dirty="0"/>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Welke verbeterpunten zijn er rondom de afhandeling van incidenten?</a:t>
            </a:r>
          </a:p>
        </p:txBody>
      </p:sp>
    </p:spTree>
    <p:extLst>
      <p:ext uri="{BB962C8B-B14F-4D97-AF65-F5344CB8AC3E}">
        <p14:creationId xmlns:p14="http://schemas.microsoft.com/office/powerpoint/2010/main" val="40428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vragenlijst in</a:t>
            </a:r>
          </a:p>
          <a:p>
            <a:endParaRPr lang="nl-NL" sz="2400" dirty="0"/>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Hoe kunnen we agressie-incidenten evalueren en hoe zorgen we dat we ervan leren?</a:t>
            </a:r>
          </a:p>
        </p:txBody>
      </p:sp>
    </p:spTree>
    <p:extLst>
      <p:ext uri="{BB962C8B-B14F-4D97-AF65-F5344CB8AC3E}">
        <p14:creationId xmlns:p14="http://schemas.microsoft.com/office/powerpoint/2010/main" val="38251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vragenlijst in</a:t>
            </a:r>
          </a:p>
          <a:p>
            <a:endParaRPr lang="nl-NL" sz="2400" dirty="0"/>
          </a:p>
          <a:p>
            <a:pPr marL="0" indent="0">
              <a:buNone/>
            </a:pPr>
            <a:endParaRPr lang="nl-NL" sz="2400" dirty="0">
              <a:solidFill>
                <a:srgbClr val="666666"/>
              </a:solidFill>
              <a:latin typeface="Tahoma" panose="020B0604030504040204" pitchFamily="34" charset="0"/>
              <a:ea typeface="Calibri" panose="020F0502020204030204" pitchFamily="34" charset="0"/>
              <a:cs typeface="Tahoma" panose="020B0604030504040204" pitchFamily="34" charset="0"/>
            </a:endParaRPr>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Waar heb je vanuit jouw rol behoefte aan bij het zorgvuldig afhandelen van incidenten en nazorg?</a:t>
            </a:r>
          </a:p>
        </p:txBody>
      </p:sp>
    </p:spTree>
    <p:extLst>
      <p:ext uri="{BB962C8B-B14F-4D97-AF65-F5344CB8AC3E}">
        <p14:creationId xmlns:p14="http://schemas.microsoft.com/office/powerpoint/2010/main" val="17654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5191643" cy="220641"/>
          </a:xfrm>
        </p:spPr>
        <p:txBody>
          <a:bodyPr/>
          <a:lstStyle/>
          <a:p>
            <a:r>
              <a:rPr lang="nl-NL"/>
              <a:t>Dialoogsessie 4 Afhandeling en nazorg </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Verwerken uitkomsten in template werkafspraken</a:t>
            </a:r>
          </a:p>
          <a:p>
            <a:r>
              <a:rPr lang="nl-NL" sz="1800" dirty="0"/>
              <a:t>Bespreken in projectgroep</a:t>
            </a:r>
          </a:p>
          <a:p>
            <a:r>
              <a:rPr lang="nl-NL" sz="1800" dirty="0"/>
              <a:t>Concept protocol en beleid </a:t>
            </a:r>
          </a:p>
          <a:p>
            <a:r>
              <a:rPr lang="nl-NL" sz="1800" dirty="0"/>
              <a:t>Actieplan borging en implementatie</a:t>
            </a:r>
          </a:p>
          <a:p>
            <a:r>
              <a:rPr lang="nl-NL" sz="1800" dirty="0"/>
              <a:t>Training, leren en ontwikkelen</a:t>
            </a:r>
          </a:p>
          <a:p>
            <a:pPr marL="0" indent="0">
              <a:buNone/>
            </a:pPr>
            <a:endParaRPr lang="nl-NL" sz="2400" dirty="0"/>
          </a:p>
          <a:p>
            <a:endParaRPr lang="nl-NL" sz="2400" dirty="0"/>
          </a:p>
          <a:p>
            <a:endParaRPr lang="nl-NL" sz="2400" dirty="0"/>
          </a:p>
        </p:txBody>
      </p:sp>
    </p:spTree>
    <p:extLst>
      <p:ext uri="{BB962C8B-B14F-4D97-AF65-F5344CB8AC3E}">
        <p14:creationId xmlns:p14="http://schemas.microsoft.com/office/powerpoint/2010/main" val="32666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endParaRPr lang="nl-NL" sz="1800"/>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552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43336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dirty="0">
                <a:solidFill>
                  <a:srgbClr val="16145F"/>
                </a:solidFill>
              </a:rPr>
              <a:t>Publicatiedatum: juni 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Sociaal Werk werkt! in samenwerking met Bureau Dinsdag </a:t>
            </a:r>
          </a:p>
          <a:p>
            <a:pPr marL="0" indent="0">
              <a:buNone/>
            </a:pPr>
            <a:r>
              <a:rPr lang="nl-NL" sz="1800" dirty="0">
                <a:solidFill>
                  <a:srgbClr val="16145F"/>
                </a:solidFill>
              </a:rPr>
              <a:t>en professionals uit het werkveld.</a:t>
            </a:r>
            <a:br>
              <a:rPr lang="nl-NL" sz="1800" dirty="0">
                <a:solidFill>
                  <a:srgbClr val="16145F"/>
                </a:solidFill>
              </a:rPr>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rPr>
              <a:t>www.sociaal</a:t>
            </a:r>
            <a:r>
              <a:rPr lang="nl-NL" sz="1800" dirty="0">
                <a:solidFill>
                  <a:schemeClr val="accent1"/>
                </a:solidFill>
                <a:latin typeface="Tahoma"/>
                <a:ea typeface="+mj-ea"/>
                <a:cs typeface="+mj-cs"/>
                <a:hlinkClick r:id="rId2"/>
              </a:rPr>
              <a:t>werk-werkt</a:t>
            </a: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rPr>
              <a:t>.nl</a:t>
            </a:r>
            <a:endParaRPr kumimoji="0" lang="nl-NL" sz="1800" b="0" i="0" u="none" strike="noStrike" kern="1200" cap="none" spc="0" normalizeH="0" baseline="0" noProof="0" dirty="0">
              <a:ln>
                <a:noFill/>
              </a:ln>
              <a:solidFill>
                <a:schemeClr val="accent1"/>
              </a:solidFill>
              <a:effectLst/>
              <a:uLnTx/>
              <a:uFillTx/>
              <a:latin typeface="Tahoma"/>
              <a:ea typeface="+mj-ea"/>
              <a:cs typeface="+mj-cs"/>
            </a:endParaRPr>
          </a:p>
          <a:p>
            <a:pPr marL="0" indent="0">
              <a:buNone/>
            </a:pPr>
            <a:endParaRPr lang="nl-NL" sz="1800" dirty="0">
              <a:solidFill>
                <a:schemeClr val="accent1"/>
              </a:solidFill>
              <a:latin typeface="Tahoma"/>
              <a:ea typeface="+mj-ea"/>
              <a:cs typeface="+mj-cs"/>
            </a:endParaRPr>
          </a:p>
          <a:p>
            <a:pPr marL="0" indent="0">
              <a:buNone/>
            </a:pP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35704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Dialoogsessie 4 Afhandeling en nazorg</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Introductie – Doelen </a:t>
            </a:r>
          </a:p>
          <a:p>
            <a:r>
              <a:rPr lang="nl-NL" sz="1800" dirty="0"/>
              <a:t>Terugblik vragenlijst</a:t>
            </a:r>
          </a:p>
          <a:p>
            <a:r>
              <a:rPr lang="nl-NL" sz="1800" dirty="0"/>
              <a:t>De stellingen</a:t>
            </a:r>
          </a:p>
          <a:p>
            <a:r>
              <a:rPr lang="nl-NL" sz="1800" dirty="0"/>
              <a:t>Videofragmenten</a:t>
            </a:r>
          </a:p>
          <a:p>
            <a:r>
              <a:rPr lang="nl-NL" sz="1800" dirty="0"/>
              <a:t>Open vragen</a:t>
            </a:r>
          </a:p>
          <a:p>
            <a:r>
              <a:rPr lang="nl-NL" sz="1800" dirty="0"/>
              <a:t>Vervolgacties</a:t>
            </a:r>
          </a:p>
        </p:txBody>
      </p:sp>
    </p:spTree>
    <p:extLst>
      <p:ext uri="{BB962C8B-B14F-4D97-AF65-F5344CB8AC3E}">
        <p14:creationId xmlns:p14="http://schemas.microsoft.com/office/powerpoint/2010/main" val="29958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45344"/>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nvPr>
        </p:nvGraphicFramePr>
        <p:xfrm>
          <a:off x="502065" y="1512199"/>
          <a:ext cx="10480340" cy="4283338"/>
        </p:xfrm>
        <a:graphic>
          <a:graphicData uri="http://schemas.openxmlformats.org/drawingml/2006/table">
            <a:tbl>
              <a:tblPr firstRow="1" bandRow="1">
                <a:tableStyleId>{5C22544A-7EE6-4342-B048-85BDC9FD1C3A}</a:tableStyleId>
              </a:tblPr>
              <a:tblGrid>
                <a:gridCol w="2620085">
                  <a:extLst>
                    <a:ext uri="{9D8B030D-6E8A-4147-A177-3AD203B41FA5}">
                      <a16:colId xmlns:a16="http://schemas.microsoft.com/office/drawing/2014/main" val="20001"/>
                    </a:ext>
                  </a:extLst>
                </a:gridCol>
                <a:gridCol w="2620085">
                  <a:extLst>
                    <a:ext uri="{9D8B030D-6E8A-4147-A177-3AD203B41FA5}">
                      <a16:colId xmlns:a16="http://schemas.microsoft.com/office/drawing/2014/main" val="20002"/>
                    </a:ext>
                  </a:extLst>
                </a:gridCol>
                <a:gridCol w="2620085">
                  <a:extLst>
                    <a:ext uri="{9D8B030D-6E8A-4147-A177-3AD203B41FA5}">
                      <a16:colId xmlns:a16="http://schemas.microsoft.com/office/drawing/2014/main" val="2216015623"/>
                    </a:ext>
                  </a:extLst>
                </a:gridCol>
                <a:gridCol w="2620085">
                  <a:extLst>
                    <a:ext uri="{9D8B030D-6E8A-4147-A177-3AD203B41FA5}">
                      <a16:colId xmlns:a16="http://schemas.microsoft.com/office/drawing/2014/main" val="2429757077"/>
                    </a:ext>
                  </a:extLst>
                </a:gridCol>
              </a:tblGrid>
              <a:tr h="643281">
                <a:tc>
                  <a:txBody>
                    <a:bodyPr/>
                    <a:lstStyle/>
                    <a:p>
                      <a:pPr algn="ctr"/>
                      <a:r>
                        <a:rPr lang="nl-NL" sz="1500" b="0">
                          <a:solidFill>
                            <a:schemeClr val="bg1"/>
                          </a:solidFill>
                          <a:latin typeface="+mj-lt"/>
                        </a:rPr>
                        <a:t>Dienstverlening en </a:t>
                      </a:r>
                    </a:p>
                    <a:p>
                      <a:pPr algn="ctr"/>
                      <a:r>
                        <a:rPr lang="nl-NL" sz="1500" b="0">
                          <a:solidFill>
                            <a:schemeClr val="bg1"/>
                          </a:solidFill>
                          <a:latin typeface="+mj-lt"/>
                        </a:rPr>
                        <a:t>veilig werken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Risico’s en preventie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De-escaleren </a:t>
                      </a:r>
                    </a:p>
                    <a:p>
                      <a:pPr algn="ctr"/>
                      <a:r>
                        <a:rPr lang="nl-NL" sz="1500" b="0">
                          <a:solidFill>
                            <a:schemeClr val="bg1"/>
                          </a:solidFill>
                          <a:latin typeface="+mj-lt"/>
                        </a:rPr>
                        <a:t>en veilig handelen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Afhandeling </a:t>
                      </a:r>
                    </a:p>
                    <a:p>
                      <a:pPr algn="ctr"/>
                      <a:r>
                        <a:rPr lang="nl-NL" sz="1500" b="0">
                          <a:solidFill>
                            <a:schemeClr val="bg1"/>
                          </a:solidFill>
                          <a:latin typeface="+mj-lt"/>
                        </a:rPr>
                        <a:t>en nazorg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936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6145F"/>
                          </a:solidFill>
                          <a:effectLst/>
                          <a:uLnTx/>
                          <a:uFillTx/>
                          <a:latin typeface="+mj-lt"/>
                          <a:ea typeface="+mn-ea"/>
                          <a:cs typeface="+mn-cs"/>
                        </a:rPr>
                        <a:t>Duidelijkheid over wat we samen willen bereiken en hoe we dat doen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 bekend</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vormen van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Samen verder</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(H)Erkennen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9891">
                <a:tc>
                  <a:txBody>
                    <a:bodyPr/>
                    <a:lstStyle/>
                    <a:p>
                      <a:pPr algn="ctr"/>
                      <a:r>
                        <a:rPr lang="nl-NL" sz="1400">
                          <a:solidFill>
                            <a:srgbClr val="16145F"/>
                          </a:solidFill>
                          <a:latin typeface="+mj-lt"/>
                        </a:rPr>
                        <a:t>Eenduidige normen en waarden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Risicobewustzijn </a:t>
                      </a:r>
                    </a:p>
                    <a:p>
                      <a:pPr algn="ctr"/>
                      <a:r>
                        <a:rPr lang="nl-NL" sz="1400">
                          <a:solidFill>
                            <a:srgbClr val="16145F"/>
                          </a:solidFill>
                          <a:latin typeface="+mj-lt"/>
                        </a:rPr>
                        <a:t>vergroten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Norm hanteren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Melden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Nazorg</a:t>
                      </a:r>
                    </a:p>
                    <a:p>
                      <a:pPr algn="ctr"/>
                      <a:endParaRPr lang="nl-NL" sz="140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4885">
                <a:tc>
                  <a:txBody>
                    <a:bodyPr/>
                    <a:lstStyle/>
                    <a:p>
                      <a:pPr algn="ctr"/>
                      <a:r>
                        <a:rPr lang="nl-NL" sz="1400">
                          <a:solidFill>
                            <a:srgbClr val="16145F"/>
                          </a:solidFill>
                          <a:latin typeface="+mj-lt"/>
                        </a:rPr>
                        <a:t>Concrete gewenste manier van samenwerken stimuleren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verminderen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Stoppen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Registratie</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4885">
                <a:tc>
                  <a:txBody>
                    <a:bodyPr/>
                    <a:lstStyle/>
                    <a:p>
                      <a:pPr algn="ctr"/>
                      <a:r>
                        <a:rPr lang="nl-NL" sz="1400">
                          <a:solidFill>
                            <a:srgbClr val="16145F"/>
                          </a:solidFill>
                          <a:latin typeface="+mj-lt"/>
                        </a:rPr>
                        <a:t>Veilige procedures en werkwijzen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van risicogedrag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Hulp inschakelen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Eenduidige reactie agressor</a:t>
                      </a:r>
                    </a:p>
                    <a:p>
                      <a:pPr algn="ctr"/>
                      <a:endParaRPr lang="nl-NL" sz="140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3697">
                <a:tc>
                  <a:txBody>
                    <a:bodyPr/>
                    <a:lstStyle/>
                    <a:p>
                      <a:pPr algn="ctr"/>
                      <a:r>
                        <a:rPr lang="nl-NL" sz="1400">
                          <a:solidFill>
                            <a:srgbClr val="16145F"/>
                          </a:solidFill>
                          <a:latin typeface="+mj-lt"/>
                        </a:rPr>
                        <a:t>Continu leren en ontwikkelen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Ombuigen risicogedrag</a:t>
                      </a:r>
                    </a:p>
                    <a:p>
                      <a:pPr algn="ctr"/>
                      <a:endParaRPr lang="nl-NL" sz="1400">
                        <a:solidFill>
                          <a:srgbClr val="16145F"/>
                        </a:solidFill>
                        <a:latin typeface="+mj-lt"/>
                      </a:endParaRPr>
                    </a:p>
                    <a:p>
                      <a:pPr algn="ctr"/>
                      <a:r>
                        <a:rPr lang="nl-NL" sz="1400">
                          <a:solidFill>
                            <a:srgbClr val="16145F"/>
                          </a:solidFill>
                          <a:latin typeface="+mj-lt"/>
                        </a:rPr>
                        <a:t>Weerbaarheid en veerkracht</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Veilig handelen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Evalueren, reflecteren en 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4" name="Afbeelding 3" descr="Afbeelding met logo, hart, Graphics, symbool&#10;&#10;Automatisch gegenereerde beschrijving">
            <a:extLst>
              <a:ext uri="{FF2B5EF4-FFF2-40B4-BE49-F238E27FC236}">
                <a16:creationId xmlns:a16="http://schemas.microsoft.com/office/drawing/2014/main" id="{378DBD56-343A-58EF-5315-44A46B9A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287" y="848291"/>
            <a:ext cx="697364" cy="697364"/>
          </a:xfrm>
          <a:prstGeom prst="rect">
            <a:avLst/>
          </a:prstGeom>
        </p:spPr>
      </p:pic>
      <p:pic>
        <p:nvPicPr>
          <p:cNvPr id="7" name="Afbeelding 6" descr="Afbeelding met symbool, logo, Graphics, Elektrisch blauw&#10;&#10;Automatisch gegenereerde beschrijving">
            <a:extLst>
              <a:ext uri="{FF2B5EF4-FFF2-40B4-BE49-F238E27FC236}">
                <a16:creationId xmlns:a16="http://schemas.microsoft.com/office/drawing/2014/main" id="{D46EBC01-26EE-4404-E7E1-5665762F7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912" y="947357"/>
            <a:ext cx="498177" cy="649795"/>
          </a:xfrm>
          <a:prstGeom prst="rect">
            <a:avLst/>
          </a:prstGeom>
        </p:spPr>
      </p:pic>
      <p:pic>
        <p:nvPicPr>
          <p:cNvPr id="9" name="Afbeelding 8" descr="Afbeelding met schermopname, lijn, blauw, Elektrisch blauw&#10;&#10;Automatisch gegenereerde beschrijving">
            <a:extLst>
              <a:ext uri="{FF2B5EF4-FFF2-40B4-BE49-F238E27FC236}">
                <a16:creationId xmlns:a16="http://schemas.microsoft.com/office/drawing/2014/main" id="{1BD0FA9A-0027-A646-7645-E11E0554D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922" y="880578"/>
            <a:ext cx="990500" cy="674943"/>
          </a:xfrm>
          <a:prstGeom prst="rect">
            <a:avLst/>
          </a:prstGeom>
        </p:spPr>
      </p:pic>
      <p:pic>
        <p:nvPicPr>
          <p:cNvPr id="12" name="Afbeelding 11" descr="Afbeelding met Graphics, cirkel, symbool, Lettertype&#10;&#10;Automatisch gegenereerde beschrijving">
            <a:extLst>
              <a:ext uri="{FF2B5EF4-FFF2-40B4-BE49-F238E27FC236}">
                <a16:creationId xmlns:a16="http://schemas.microsoft.com/office/drawing/2014/main" id="{6075D58B-FD8C-0A2F-F2C8-65332BAA1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398" y="977123"/>
            <a:ext cx="987558" cy="651788"/>
          </a:xfrm>
          <a:prstGeom prst="rect">
            <a:avLst/>
          </a:prstGeom>
        </p:spPr>
      </p:pic>
      <p:sp>
        <p:nvSpPr>
          <p:cNvPr id="2" name="Ovaal 1">
            <a:extLst>
              <a:ext uri="{FF2B5EF4-FFF2-40B4-BE49-F238E27FC236}">
                <a16:creationId xmlns:a16="http://schemas.microsoft.com/office/drawing/2014/main" id="{3215A863-2D9E-EF0C-D064-64ABF902EC61}"/>
              </a:ext>
            </a:extLst>
          </p:cNvPr>
          <p:cNvSpPr/>
          <p:nvPr/>
        </p:nvSpPr>
        <p:spPr>
          <a:xfrm>
            <a:off x="8212663" y="1340988"/>
            <a:ext cx="2902715" cy="46878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p>
        </p:txBody>
      </p:sp>
    </p:spTree>
    <p:extLst>
      <p:ext uri="{BB962C8B-B14F-4D97-AF65-F5344CB8AC3E}">
        <p14:creationId xmlns:p14="http://schemas.microsoft.com/office/powerpoint/2010/main" val="164929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aphicFrame>
        <p:nvGraphicFramePr>
          <p:cNvPr id="9" name="Tabel 8">
            <a:extLst>
              <a:ext uri="{FF2B5EF4-FFF2-40B4-BE49-F238E27FC236}">
                <a16:creationId xmlns:a16="http://schemas.microsoft.com/office/drawing/2014/main" id="{F1EE7E8F-7DB3-47BD-9F66-93AE20498B4D}"/>
              </a:ext>
            </a:extLst>
          </p:cNvPr>
          <p:cNvGraphicFramePr>
            <a:graphicFrameLocks noGrp="1"/>
          </p:cNvGraphicFramePr>
          <p:nvPr>
            <p:extLst>
              <p:ext uri="{D42A27DB-BD31-4B8C-83A1-F6EECF244321}">
                <p14:modId xmlns:p14="http://schemas.microsoft.com/office/powerpoint/2010/main" val="3114274880"/>
              </p:ext>
            </p:extLst>
          </p:nvPr>
        </p:nvGraphicFramePr>
        <p:xfrm>
          <a:off x="1012855" y="1584060"/>
          <a:ext cx="8836628" cy="4318795"/>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dirty="0"/>
                        <a:t>Doelgroep</a:t>
                      </a:r>
                    </a:p>
                  </a:txBody>
                  <a:tcPr/>
                </a:tc>
                <a:tc>
                  <a:txBody>
                    <a:bodyPr/>
                    <a:lstStyle/>
                    <a:p>
                      <a:r>
                        <a:rPr lang="nl-NL" dirty="0"/>
                        <a:t>Aantal respondenten</a:t>
                      </a:r>
                    </a:p>
                  </a:txBody>
                  <a:tcPr/>
                </a:tc>
                <a:extLst>
                  <a:ext uri="{0D108BD9-81ED-4DB2-BD59-A6C34878D82A}">
                    <a16:rowId xmlns:a16="http://schemas.microsoft.com/office/drawing/2014/main" val="343847315"/>
                  </a:ext>
                </a:extLst>
              </a:tr>
              <a:tr h="552863">
                <a:tc>
                  <a:txBody>
                    <a:bodyPr/>
                    <a:lstStyle/>
                    <a:p>
                      <a:r>
                        <a:rPr lang="nl-NL" dirty="0"/>
                        <a:t>Sociaal werkers, vrijwilligers</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dirty="0"/>
                        <a:t>Secretariaat/backoffice</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dirty="0"/>
                        <a:t>HR-adviseur, Arbo-adviseur, kwaliteitsmedewerker, beleidsmedewerker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dirty="0"/>
                        <a:t>Direct leidinggevende, teamleider, coördinator</a:t>
                      </a:r>
                    </a:p>
                  </a:txBody>
                  <a:tcPr/>
                </a:tc>
                <a:tc>
                  <a:txBody>
                    <a:bodyPr/>
                    <a:lstStyle/>
                    <a:p>
                      <a:endParaRPr lang="nl-NL"/>
                    </a:p>
                  </a:txBody>
                  <a:tcPr/>
                </a:tc>
                <a:extLst>
                  <a:ext uri="{0D108BD9-81ED-4DB2-BD59-A6C34878D82A}">
                    <a16:rowId xmlns:a16="http://schemas.microsoft.com/office/drawing/2014/main" val="4212662574"/>
                  </a:ext>
                </a:extLst>
              </a:tr>
              <a:tr h="552863">
                <a:tc>
                  <a:txBody>
                    <a:bodyPr/>
                    <a:lstStyle/>
                    <a:p>
                      <a:r>
                        <a:rPr lang="nl-NL" dirty="0"/>
                        <a:t>Directie, bestuur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dirty="0"/>
                        <a:t>Overige </a:t>
                      </a:r>
                    </a:p>
                  </a:txBody>
                  <a:tcPr/>
                </a:tc>
                <a:tc>
                  <a:txBody>
                    <a:bodyPr/>
                    <a:lstStyle/>
                    <a:p>
                      <a:endParaRPr lang="nl-NL"/>
                    </a:p>
                  </a:txBody>
                  <a:tcPr/>
                </a:tc>
                <a:extLst>
                  <a:ext uri="{0D108BD9-81ED-4DB2-BD59-A6C34878D82A}">
                    <a16:rowId xmlns:a16="http://schemas.microsoft.com/office/drawing/2014/main" val="4089549253"/>
                  </a:ext>
                </a:extLst>
              </a:tr>
            </a:tbl>
          </a:graphicData>
        </a:graphic>
      </p:graphicFrame>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4 Afhandeling en nazorg</a:t>
            </a:r>
          </a:p>
          <a:p>
            <a:r>
              <a:rPr lang="nl-NL" sz="2000" b="0">
                <a:solidFill>
                  <a:srgbClr val="16145F"/>
                </a:solidFill>
              </a:rPr>
              <a:t>Respons doorlopen Startscan</a:t>
            </a:r>
          </a:p>
          <a:p>
            <a:r>
              <a:rPr lang="nl-NL" b="1"/>
              <a:t> </a:t>
            </a:r>
            <a:br>
              <a:rPr lang="nl-NL" b="1"/>
            </a:br>
            <a:endParaRPr lang="nl-NL" sz="2000">
              <a:solidFill>
                <a:schemeClr val="accent2"/>
              </a:solidFill>
            </a:endParaRPr>
          </a:p>
        </p:txBody>
      </p:sp>
      <p:pic>
        <p:nvPicPr>
          <p:cNvPr id="3" name="Afbeelding 2" descr="Afbeelding met logo, hart, Graphics, symbool&#10;&#10;Automatisch gegenereerde beschrijving">
            <a:extLst>
              <a:ext uri="{FF2B5EF4-FFF2-40B4-BE49-F238E27FC236}">
                <a16:creationId xmlns:a16="http://schemas.microsoft.com/office/drawing/2014/main" id="{849E4D93-932D-BA4A-768E-18EA92509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971" y="671156"/>
            <a:ext cx="697364" cy="697364"/>
          </a:xfrm>
          <a:prstGeom prst="rect">
            <a:avLst/>
          </a:prstGeom>
        </p:spPr>
      </p:pic>
    </p:spTree>
    <p:extLst>
      <p:ext uri="{BB962C8B-B14F-4D97-AF65-F5344CB8AC3E}">
        <p14:creationId xmlns:p14="http://schemas.microsoft.com/office/powerpoint/2010/main" val="5847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Afhandeling en nazorg</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Op de volgende slides komen de verschillende stellingen langs die zijn beantwoord</a:t>
            </a:r>
          </a:p>
          <a:p>
            <a:r>
              <a:rPr lang="nl-NL" sz="1800" dirty="0"/>
              <a:t>Per doelgroep zijn er antwoorden gegeven</a:t>
            </a:r>
          </a:p>
        </p:txBody>
      </p:sp>
    </p:spTree>
    <p:extLst>
      <p:ext uri="{BB962C8B-B14F-4D97-AF65-F5344CB8AC3E}">
        <p14:creationId xmlns:p14="http://schemas.microsoft.com/office/powerpoint/2010/main" val="289443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996771005"/>
              </p:ext>
            </p:extLst>
          </p:nvPr>
        </p:nvGraphicFramePr>
        <p:xfrm>
          <a:off x="1284201" y="1375219"/>
          <a:ext cx="10367868" cy="4447734"/>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In ons team/onze organisatie worden alle ervaringen met vormen van agressie gemeld en geregistreerd </a:t>
                      </a:r>
                      <a:endParaRPr lang="nl-NL" sz="1800" kern="1200">
                        <a:solidFill>
                          <a:schemeClr val="dk1"/>
                        </a:solidFill>
                        <a:effectLst/>
                        <a:latin typeface="+mn-lt"/>
                        <a:ea typeface="+mn-ea"/>
                        <a:cs typeface="+mn-cs"/>
                      </a:endParaRPr>
                    </a:p>
                  </a:txBody>
                  <a:tcPr/>
                </a:tc>
                <a:tc>
                  <a:txBody>
                    <a:bodyPr/>
                    <a:lstStyle/>
                    <a:p>
                      <a:r>
                        <a:rPr lang="nl-NL" dirty="0"/>
                        <a:t>Aantal:</a:t>
                      </a:r>
                    </a:p>
                    <a:p>
                      <a:r>
                        <a:rPr lang="nl-NL" dirty="0"/>
                        <a:t>Eens:</a:t>
                      </a:r>
                    </a:p>
                    <a:p>
                      <a:r>
                        <a:rPr lang="nl-NL" dirty="0"/>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Ik meld alle agressie-incidenten zoals verbale agressie, bedreiging en fysiek geweld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Na een agressie-incident worden medewerkers in onze organisatie altijd opgevangen door collega’s van een opvangteam</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945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In onze organisatie vindt ook na langere tijd nazorg aan medewerkers plaats na incidenten</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3044369172"/>
                  </a:ext>
                </a:extLst>
              </a:tr>
            </a:tbl>
          </a:graphicData>
        </a:graphic>
      </p:graphicFrame>
    </p:spTree>
    <p:extLst>
      <p:ext uri="{BB962C8B-B14F-4D97-AF65-F5344CB8AC3E}">
        <p14:creationId xmlns:p14="http://schemas.microsoft.com/office/powerpoint/2010/main" val="277377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3338187619"/>
              </p:ext>
            </p:extLst>
          </p:nvPr>
        </p:nvGraphicFramePr>
        <p:xfrm>
          <a:off x="1284201" y="1375219"/>
          <a:ext cx="10367868" cy="4447734"/>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Na incidenten volgt er in onze organisatie altijd een reactie naar de agressor</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Wij doen als organisatie altijd aangifte bij de politie in geval van bedreiging en fysiek geweld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We evalueren in ons team agressie-ervaringen en agressie-incidenten om van te leren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945453">
                <a:tc>
                  <a:txBody>
                    <a:bodyPr/>
                    <a:lstStyle/>
                    <a:p>
                      <a:pPr lvl="0"/>
                      <a:r>
                        <a:rPr lang="nl-NL" sz="1800" kern="1200" dirty="0">
                          <a:solidFill>
                            <a:schemeClr val="dk1"/>
                          </a:solidFill>
                          <a:effectLst/>
                          <a:latin typeface="+mn-lt"/>
                          <a:ea typeface="+mn-ea"/>
                          <a:cs typeface="+mn-cs"/>
                        </a:rPr>
                        <a:t>Ik voel me gesteund door mijn leidinggevende / directie bij de afhandeling van agressie-incidenten</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3044369172"/>
                  </a:ext>
                </a:extLst>
              </a:tr>
            </a:tbl>
          </a:graphicData>
        </a:graphic>
      </p:graphicFrame>
    </p:spTree>
    <p:extLst>
      <p:ext uri="{BB962C8B-B14F-4D97-AF65-F5344CB8AC3E}">
        <p14:creationId xmlns:p14="http://schemas.microsoft.com/office/powerpoint/2010/main" val="34845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927546785"/>
              </p:ext>
            </p:extLst>
          </p:nvPr>
        </p:nvGraphicFramePr>
        <p:xfrm>
          <a:off x="1296727" y="1678547"/>
          <a:ext cx="10367868" cy="1642428"/>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Ik heb voldoende kennis en vaardigheden om agressie-incidenten af te handelen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bl>
          </a:graphicData>
        </a:graphic>
      </p:graphicFrame>
    </p:spTree>
    <p:extLst>
      <p:ext uri="{BB962C8B-B14F-4D97-AF65-F5344CB8AC3E}">
        <p14:creationId xmlns:p14="http://schemas.microsoft.com/office/powerpoint/2010/main" val="12518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CB Sociaal werk werkt - template 2021">
  <a:themeElements>
    <a:clrScheme name="Aangepast 210">
      <a:dk1>
        <a:sysClr val="windowText" lastClr="000000"/>
      </a:dk1>
      <a:lt1>
        <a:sysClr val="window" lastClr="FFFFFF"/>
      </a:lt1>
      <a:dk2>
        <a:srgbClr val="262626"/>
      </a:dk2>
      <a:lt2>
        <a:srgbClr val="F2F2F2"/>
      </a:lt2>
      <a:accent1>
        <a:srgbClr val="E11E27"/>
      </a:accent1>
      <a:accent2>
        <a:srgbClr val="16145F"/>
      </a:accent2>
      <a:accent3>
        <a:srgbClr val="BFD430"/>
      </a:accent3>
      <a:accent4>
        <a:srgbClr val="464749"/>
      </a:accent4>
      <a:accent5>
        <a:srgbClr val="5AD1EC"/>
      </a:accent5>
      <a:accent6>
        <a:srgbClr val="A1A2A5"/>
      </a:accent6>
      <a:hlink>
        <a:srgbClr val="E11E27"/>
      </a:hlink>
      <a:folHlink>
        <a:srgbClr val="16145F"/>
      </a:folHlink>
    </a:clrScheme>
    <a:fontScheme name="Aangepast 8">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CCE40-FD91-42F2-B500-1138207F4469}">
  <ds:schemaRefs>
    <ds:schemaRef ds:uri="http://schemas.microsoft.com/sharepoint/v3/contenttype/forms"/>
  </ds:schemaRefs>
</ds:datastoreItem>
</file>

<file path=customXml/itemProps2.xml><?xml version="1.0" encoding="utf-8"?>
<ds:datastoreItem xmlns:ds="http://schemas.openxmlformats.org/officeDocument/2006/customXml" ds:itemID="{FA58EACF-266F-4610-89F7-660B91448ECD}">
  <ds:schemaRefs>
    <ds:schemaRef ds:uri="http://schemas.microsoft.com/office/2006/documentManagement/types"/>
    <ds:schemaRef ds:uri="http://schemas.openxmlformats.org/package/2006/metadata/core-properties"/>
    <ds:schemaRef ds:uri="http://schemas.microsoft.com/office/infopath/2007/PartnerControls"/>
    <ds:schemaRef ds:uri="173d13ba-921c-45cf-87ec-9e59d715bcca"/>
    <ds:schemaRef ds:uri="http://purl.org/dc/terms/"/>
    <ds:schemaRef ds:uri="http://purl.org/dc/elements/1.1/"/>
    <ds:schemaRef ds:uri="28162168-dd6b-4c27-9f66-2f7137b48f4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6F0AAAD-5B7F-4AC8-BCB8-44043DD31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13ba-921c-45cf-87ec-9e59d715bcca"/>
    <ds:schemaRef ds:uri="28162168-dd6b-4c27-9f66-2f7137b48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1797</Words>
  <Application>Microsoft Office PowerPoint</Application>
  <PresentationFormat>Breedbeeld</PresentationFormat>
  <Paragraphs>425</Paragraphs>
  <Slides>20</Slides>
  <Notes>17</Notes>
  <HiddenSlides>0</HiddenSlides>
  <MMClips>3</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20</vt:i4>
      </vt:variant>
    </vt:vector>
  </HeadingPairs>
  <TitlesOfParts>
    <vt:vector size="27" baseType="lpstr">
      <vt:lpstr>Arial</vt:lpstr>
      <vt:lpstr>Calibri</vt:lpstr>
      <vt:lpstr>Myriad Pro</vt:lpstr>
      <vt:lpstr>Segoe UI Light</vt:lpstr>
      <vt:lpstr>Tahoma</vt:lpstr>
      <vt:lpstr>FCB Jeugdzorg werkt - template 2021</vt:lpstr>
      <vt:lpstr>FCB Sociaal werk werkt - template 2021</vt:lpstr>
      <vt:lpstr>Dialoogsessie 4 Afhandeling en nazorg</vt:lpstr>
      <vt:lpstr>De stappen van de Complete agressie-aanpak </vt:lpstr>
      <vt:lpstr>Dialoogsessie 4 Afhandeling en nazorg</vt:lpstr>
      <vt:lpstr>Doelen van de aanpak </vt:lpstr>
      <vt:lpstr>PowerPoint-presentatie</vt:lpstr>
      <vt:lpstr>Afhandeling en nazorg</vt:lpstr>
      <vt:lpstr>Uitkomsten: Afhandeling en nazorg</vt:lpstr>
      <vt:lpstr>Uitkomsten: Afhandeling en nazorg</vt:lpstr>
      <vt:lpstr>Uitkomsten: Afhandeling en nazorg</vt:lpstr>
      <vt:lpstr>Videovoorbeelden – Afhandeling en nazorg</vt:lpstr>
      <vt:lpstr>Hoe kan je leidinggevende ondersteunend reageren?</vt:lpstr>
      <vt:lpstr>Hoe te handelen na een incident?</vt:lpstr>
      <vt:lpstr>In gesprek met de agressor</vt:lpstr>
      <vt:lpstr>Open vragen uit vragenlijst</vt:lpstr>
      <vt:lpstr>Welke verbeterpunten zijn er rondom de afhandeling van incidenten?</vt:lpstr>
      <vt:lpstr>Hoe kunnen we agressie-incidenten evalueren en hoe zorgen we dat we ervan leren?</vt:lpstr>
      <vt:lpstr>Waar heb je vanuit jouw rol behoefte aan bij het zorgvuldig afhandelen van incidenten en nazorg?</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42</cp:revision>
  <dcterms:created xsi:type="dcterms:W3CDTF">2023-09-18T11:43:37Z</dcterms:created>
  <dcterms:modified xsi:type="dcterms:W3CDTF">2024-07-16T08:12:26Z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0x0101009DC05B26A248EF42AF8BA20F6A38F1A5</vt:lpwstr>
  </property>
</Properties>
</file>