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8"/>
  </p:notesMasterIdLst>
  <p:sldIdLst>
    <p:sldId id="456" r:id="rId5"/>
    <p:sldId id="277" r:id="rId6"/>
    <p:sldId id="489" r:id="rId7"/>
    <p:sldId id="515" r:id="rId8"/>
    <p:sldId id="520" r:id="rId9"/>
    <p:sldId id="577" r:id="rId10"/>
    <p:sldId id="592" r:id="rId11"/>
    <p:sldId id="589" r:id="rId12"/>
    <p:sldId id="582" r:id="rId13"/>
    <p:sldId id="583" r:id="rId14"/>
    <p:sldId id="584" r:id="rId15"/>
    <p:sldId id="585" r:id="rId16"/>
    <p:sldId id="587" r:id="rId17"/>
    <p:sldId id="604" r:id="rId18"/>
    <p:sldId id="702" r:id="rId19"/>
    <p:sldId id="610" r:id="rId20"/>
    <p:sldId id="611" r:id="rId21"/>
    <p:sldId id="612" r:id="rId22"/>
    <p:sldId id="704" r:id="rId23"/>
    <p:sldId id="615" r:id="rId24"/>
    <p:sldId id="616" r:id="rId25"/>
    <p:sldId id="705" r:id="rId26"/>
    <p:sldId id="706" r:id="rId27"/>
    <p:sldId id="618" r:id="rId28"/>
    <p:sldId id="637" r:id="rId29"/>
    <p:sldId id="619" r:id="rId30"/>
    <p:sldId id="639" r:id="rId31"/>
    <p:sldId id="707" r:id="rId32"/>
    <p:sldId id="640" r:id="rId33"/>
    <p:sldId id="641" r:id="rId34"/>
    <p:sldId id="642" r:id="rId35"/>
    <p:sldId id="643" r:id="rId36"/>
    <p:sldId id="644" r:id="rId37"/>
    <p:sldId id="708" r:id="rId38"/>
    <p:sldId id="646" r:id="rId39"/>
    <p:sldId id="647" r:id="rId40"/>
    <p:sldId id="648" r:id="rId41"/>
    <p:sldId id="645" r:id="rId42"/>
    <p:sldId id="649" r:id="rId43"/>
    <p:sldId id="650" r:id="rId44"/>
    <p:sldId id="709" r:id="rId45"/>
    <p:sldId id="651" r:id="rId46"/>
    <p:sldId id="652" r:id="rId47"/>
    <p:sldId id="653" r:id="rId48"/>
    <p:sldId id="654" r:id="rId49"/>
    <p:sldId id="655" r:id="rId50"/>
    <p:sldId id="656" r:id="rId51"/>
    <p:sldId id="579" r:id="rId52"/>
    <p:sldId id="666" r:id="rId53"/>
    <p:sldId id="673" r:id="rId54"/>
    <p:sldId id="670" r:id="rId55"/>
    <p:sldId id="694" r:id="rId56"/>
    <p:sldId id="657" r:id="rId57"/>
    <p:sldId id="695" r:id="rId58"/>
    <p:sldId id="696" r:id="rId59"/>
    <p:sldId id="697" r:id="rId60"/>
    <p:sldId id="698" r:id="rId61"/>
    <p:sldId id="699" r:id="rId62"/>
    <p:sldId id="703" r:id="rId63"/>
    <p:sldId id="674" r:id="rId64"/>
    <p:sldId id="676" r:id="rId65"/>
    <p:sldId id="677" r:id="rId66"/>
    <p:sldId id="488" r:id="rId67"/>
  </p:sldIdLst>
  <p:sldSz cx="12192000" cy="6858000"/>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7A7195-0290-FEC8-F659-8F78D3B7D370}" name="Moon Stroes" initials="MS" userId="S::moon@a-advies.nl::02bc23d7-8f96-43ec-a91b-ebb27a3842b1" providerId="AD"/>
  <p188:author id="{39C607A4-DC6A-002D-D52C-7C65B3812C84}" name="Chantal Nijhuis" initials="CN" userId="S::chantal@a-advies.nl::6b7815cd-b171-4a7e-b736-be0d7bc694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aeffer, J." initials="SJ" lastIdx="36" clrIdx="0">
    <p:extLst>
      <p:ext uri="{19B8F6BF-5375-455C-9EA6-DF929625EA0E}">
        <p15:presenceInfo xmlns:p15="http://schemas.microsoft.com/office/powerpoint/2012/main" userId="S::schaeffer@awvn.nl::5c82ae0f-d1bf-4f51-859e-5ef86e7b3eff" providerId="AD"/>
      </p:ext>
    </p:extLst>
  </p:cmAuthor>
  <p:cmAuthor id="2" name="Chantal Nijhuis" initials="CN" lastIdx="1" clrIdx="1">
    <p:extLst>
      <p:ext uri="{19B8F6BF-5375-455C-9EA6-DF929625EA0E}">
        <p15:presenceInfo xmlns:p15="http://schemas.microsoft.com/office/powerpoint/2012/main" userId="S::chantal@a-advies.nl::6b7815cd-b171-4a7e-b736-be0d7bc694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FC6F28"/>
    <a:srgbClr val="75B44A"/>
    <a:srgbClr val="58C6A1"/>
    <a:srgbClr val="FC4B04"/>
    <a:srgbClr val="1F4E79"/>
    <a:srgbClr val="003C82"/>
    <a:srgbClr val="2DD7FF"/>
    <a:srgbClr val="44546A"/>
    <a:srgbClr val="9954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eke Hagens" userId="94ecc5e5-b79e-4c39-b3bc-d118f80e868b" providerId="ADAL" clId="{4DBB22C9-59B1-41CF-83F3-E1A46EC59E5A}"/>
    <pc:docChg chg="undo custSel modSld">
      <pc:chgData name="Janneke Hagens" userId="94ecc5e5-b79e-4c39-b3bc-d118f80e868b" providerId="ADAL" clId="{4DBB22C9-59B1-41CF-83F3-E1A46EC59E5A}" dt="2025-03-20T13:11:20.436" v="1" actId="1076"/>
      <pc:docMkLst>
        <pc:docMk/>
      </pc:docMkLst>
      <pc:sldChg chg="modSp mod">
        <pc:chgData name="Janneke Hagens" userId="94ecc5e5-b79e-4c39-b3bc-d118f80e868b" providerId="ADAL" clId="{4DBB22C9-59B1-41CF-83F3-E1A46EC59E5A}" dt="2025-03-20T13:11:20.436" v="1" actId="1076"/>
        <pc:sldMkLst>
          <pc:docMk/>
          <pc:sldMk cId="433103802" sldId="709"/>
        </pc:sldMkLst>
        <pc:spChg chg="mod">
          <ac:chgData name="Janneke Hagens" userId="94ecc5e5-b79e-4c39-b3bc-d118f80e868b" providerId="ADAL" clId="{4DBB22C9-59B1-41CF-83F3-E1A46EC59E5A}" dt="2025-03-20T13:11:20.436" v="1" actId="1076"/>
          <ac:spMkLst>
            <pc:docMk/>
            <pc:sldMk cId="433103802" sldId="709"/>
            <ac:spMk id="9" creationId="{5C810C29-A5CB-3FE2-F44B-B86D7ADF274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250_E6348D7B.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2C0_E0AE5F40.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Organisatie van het werk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Willen</c:v>
                </c:pt>
                <c:pt idx="1">
                  <c:v>Durven</c:v>
                </c:pt>
                <c:pt idx="2">
                  <c:v>Kunnen</c:v>
                </c:pt>
                <c:pt idx="3">
                  <c:v>Mogen</c:v>
                </c:pt>
                <c:pt idx="4">
                  <c:v>Weten</c:v>
                </c:pt>
              </c:strCache>
            </c:strRef>
          </c:cat>
          <c:val>
            <c:numRef>
              <c:f>Blad1!$B$2:$B$6</c:f>
              <c:numCache>
                <c:formatCode>0.00</c:formatCode>
                <c:ptCount val="5"/>
                <c:pt idx="0">
                  <c:v>4.5999999999999996</c:v>
                </c:pt>
                <c:pt idx="1">
                  <c:v>4.3</c:v>
                </c:pt>
                <c:pt idx="2">
                  <c:v>4</c:v>
                </c:pt>
                <c:pt idx="3">
                  <c:v>4</c:v>
                </c:pt>
                <c:pt idx="4">
                  <c:v>3.3</c:v>
                </c:pt>
              </c:numCache>
            </c:numRef>
          </c:val>
          <c:extLst>
            <c:ext xmlns:c16="http://schemas.microsoft.com/office/drawing/2014/chart" uri="{C3380CC4-5D6E-409C-BE32-E72D297353CC}">
              <c16:uniqueId val="{00000000-2AD3-4C64-A54C-C4587C025421}"/>
            </c:ext>
          </c:extLst>
        </c:ser>
        <c:ser>
          <c:idx val="1"/>
          <c:order val="1"/>
          <c:tx>
            <c:strRef>
              <c:f>Blad1!$C$1</c:f>
              <c:strCache>
                <c:ptCount val="1"/>
                <c:pt idx="0">
                  <c:v>Mijn ontwikkeling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Willen</c:v>
                </c:pt>
                <c:pt idx="1">
                  <c:v>Durven</c:v>
                </c:pt>
                <c:pt idx="2">
                  <c:v>Kunnen</c:v>
                </c:pt>
                <c:pt idx="3">
                  <c:v>Mogen</c:v>
                </c:pt>
                <c:pt idx="4">
                  <c:v>Weten</c:v>
                </c:pt>
              </c:strCache>
            </c:strRef>
          </c:cat>
          <c:val>
            <c:numRef>
              <c:f>Blad1!$C$2:$C$6</c:f>
              <c:numCache>
                <c:formatCode>0.00</c:formatCode>
                <c:ptCount val="5"/>
                <c:pt idx="0">
                  <c:v>4</c:v>
                </c:pt>
                <c:pt idx="1">
                  <c:v>4.0999999999999996</c:v>
                </c:pt>
                <c:pt idx="2">
                  <c:v>3.5</c:v>
                </c:pt>
                <c:pt idx="3">
                  <c:v>3.5</c:v>
                </c:pt>
                <c:pt idx="4">
                  <c:v>3.5</c:v>
                </c:pt>
              </c:numCache>
            </c:numRef>
          </c:val>
          <c:extLst>
            <c:ext xmlns:c16="http://schemas.microsoft.com/office/drawing/2014/chart" uri="{C3380CC4-5D6E-409C-BE32-E72D297353CC}">
              <c16:uniqueId val="{00000001-2AD3-4C64-A54C-C4587C025421}"/>
            </c:ext>
          </c:extLst>
        </c:ser>
        <c:ser>
          <c:idx val="2"/>
          <c:order val="2"/>
          <c:tx>
            <c:strRef>
              <c:f>Blad1!$D$1</c:f>
              <c:strCache>
                <c:ptCount val="1"/>
                <c:pt idx="0">
                  <c:v>Mijn werktijden en verlof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Willen</c:v>
                </c:pt>
                <c:pt idx="1">
                  <c:v>Durven</c:v>
                </c:pt>
                <c:pt idx="2">
                  <c:v>Kunnen</c:v>
                </c:pt>
                <c:pt idx="3">
                  <c:v>Mogen</c:v>
                </c:pt>
                <c:pt idx="4">
                  <c:v>Weten</c:v>
                </c:pt>
              </c:strCache>
            </c:strRef>
          </c:cat>
          <c:val>
            <c:numRef>
              <c:f>Blad1!$D$2:$D$6</c:f>
              <c:numCache>
                <c:formatCode>0.00</c:formatCode>
                <c:ptCount val="5"/>
                <c:pt idx="0">
                  <c:v>4.3</c:v>
                </c:pt>
                <c:pt idx="1">
                  <c:v>3.8</c:v>
                </c:pt>
                <c:pt idx="2">
                  <c:v>3.9</c:v>
                </c:pt>
                <c:pt idx="3">
                  <c:v>3.8</c:v>
                </c:pt>
                <c:pt idx="4">
                  <c:v>4.0999999999999996</c:v>
                </c:pt>
              </c:numCache>
            </c:numRef>
          </c:val>
          <c:extLst>
            <c:ext xmlns:c16="http://schemas.microsoft.com/office/drawing/2014/chart" uri="{C3380CC4-5D6E-409C-BE32-E72D297353CC}">
              <c16:uniqueId val="{00000002-2AD3-4C64-A54C-C4587C025421}"/>
            </c:ext>
          </c:extLst>
        </c:ser>
        <c:ser>
          <c:idx val="3"/>
          <c:order val="3"/>
          <c:tx>
            <c:strRef>
              <c:f>Blad1!$E$1</c:f>
              <c:strCache>
                <c:ptCount val="1"/>
                <c:pt idx="0">
                  <c:v>Totaal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Willen</c:v>
                </c:pt>
                <c:pt idx="1">
                  <c:v>Durven</c:v>
                </c:pt>
                <c:pt idx="2">
                  <c:v>Kunnen</c:v>
                </c:pt>
                <c:pt idx="3">
                  <c:v>Mogen</c:v>
                </c:pt>
                <c:pt idx="4">
                  <c:v>Weten</c:v>
                </c:pt>
              </c:strCache>
            </c:strRef>
          </c:cat>
          <c:val>
            <c:numRef>
              <c:f>Blad1!$E$2:$E$6</c:f>
              <c:numCache>
                <c:formatCode>0.00</c:formatCode>
                <c:ptCount val="5"/>
                <c:pt idx="0">
                  <c:v>4.3</c:v>
                </c:pt>
                <c:pt idx="1">
                  <c:v>4.0666666666666664</c:v>
                </c:pt>
                <c:pt idx="2">
                  <c:v>3.8000000000000003</c:v>
                </c:pt>
                <c:pt idx="3">
                  <c:v>3.7666666666666671</c:v>
                </c:pt>
                <c:pt idx="4">
                  <c:v>3.6333333333333329</c:v>
                </c:pt>
              </c:numCache>
            </c:numRef>
          </c:val>
          <c:extLst>
            <c:ext xmlns:c16="http://schemas.microsoft.com/office/drawing/2014/chart" uri="{C3380CC4-5D6E-409C-BE32-E72D297353CC}">
              <c16:uniqueId val="{00000003-2AD3-4C64-A54C-C4587C025421}"/>
            </c:ext>
          </c:extLst>
        </c:ser>
        <c:dLbls>
          <c:dLblPos val="outEnd"/>
          <c:showLegendKey val="0"/>
          <c:showVal val="1"/>
          <c:showCatName val="0"/>
          <c:showSerName val="0"/>
          <c:showPercent val="0"/>
          <c:showBubbleSize val="0"/>
        </c:dLbls>
        <c:gapWidth val="219"/>
        <c:overlap val="-27"/>
        <c:axId val="56314240"/>
        <c:axId val="54415712"/>
      </c:barChart>
      <c:catAx>
        <c:axId val="5631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NL"/>
          </a:p>
        </c:txPr>
        <c:crossAx val="54415712"/>
        <c:crosses val="autoZero"/>
        <c:auto val="1"/>
        <c:lblAlgn val="ctr"/>
        <c:lblOffset val="100"/>
        <c:noMultiLvlLbl val="0"/>
      </c:catAx>
      <c:valAx>
        <c:axId val="5441571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631424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Rapportcijfer</a:t>
            </a:r>
            <a:r>
              <a:rPr lang="nl-NL" baseline="0"/>
              <a:t> werknemers (gemiddeld 7,5)</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Blad1!$I$9</c:f>
              <c:strCache>
                <c:ptCount val="1"/>
                <c:pt idx="0">
                  <c:v>Aantal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Blad1!$J$8:$S$8</c:f>
              <c:numCache>
                <c:formatCode>General</c:formatCode>
                <c:ptCount val="10"/>
                <c:pt idx="0">
                  <c:v>10</c:v>
                </c:pt>
                <c:pt idx="1">
                  <c:v>9</c:v>
                </c:pt>
                <c:pt idx="2">
                  <c:v>8</c:v>
                </c:pt>
                <c:pt idx="3">
                  <c:v>7</c:v>
                </c:pt>
                <c:pt idx="4">
                  <c:v>6</c:v>
                </c:pt>
                <c:pt idx="5">
                  <c:v>5</c:v>
                </c:pt>
                <c:pt idx="6">
                  <c:v>4</c:v>
                </c:pt>
                <c:pt idx="7">
                  <c:v>3</c:v>
                </c:pt>
                <c:pt idx="8">
                  <c:v>2</c:v>
                </c:pt>
                <c:pt idx="9">
                  <c:v>1</c:v>
                </c:pt>
              </c:numCache>
            </c:numRef>
          </c:cat>
          <c:val>
            <c:numRef>
              <c:f>Blad1!$J$9:$S$9</c:f>
              <c:numCache>
                <c:formatCode>General</c:formatCode>
                <c:ptCount val="10"/>
                <c:pt idx="0">
                  <c:v>21</c:v>
                </c:pt>
                <c:pt idx="1">
                  <c:v>45</c:v>
                </c:pt>
                <c:pt idx="2">
                  <c:v>132</c:v>
                </c:pt>
                <c:pt idx="3">
                  <c:v>77</c:v>
                </c:pt>
                <c:pt idx="4">
                  <c:v>30</c:v>
                </c:pt>
                <c:pt idx="5">
                  <c:v>13</c:v>
                </c:pt>
                <c:pt idx="6">
                  <c:v>8</c:v>
                </c:pt>
                <c:pt idx="7">
                  <c:v>5</c:v>
                </c:pt>
                <c:pt idx="8">
                  <c:v>3</c:v>
                </c:pt>
                <c:pt idx="9">
                  <c:v>1</c:v>
                </c:pt>
              </c:numCache>
            </c:numRef>
          </c:val>
          <c:extLst>
            <c:ext xmlns:c16="http://schemas.microsoft.com/office/drawing/2014/chart" uri="{C3380CC4-5D6E-409C-BE32-E72D297353CC}">
              <c16:uniqueId val="{00000000-6041-451C-A705-B792F0593035}"/>
            </c:ext>
          </c:extLst>
        </c:ser>
        <c:dLbls>
          <c:dLblPos val="outEnd"/>
          <c:showLegendKey val="0"/>
          <c:showVal val="1"/>
          <c:showCatName val="0"/>
          <c:showSerName val="0"/>
          <c:showPercent val="0"/>
          <c:showBubbleSize val="0"/>
        </c:dLbls>
        <c:gapWidth val="219"/>
        <c:overlap val="-27"/>
        <c:axId val="751376591"/>
        <c:axId val="751377071"/>
      </c:barChart>
      <c:catAx>
        <c:axId val="75137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51377071"/>
        <c:crosses val="autoZero"/>
        <c:auto val="1"/>
        <c:lblAlgn val="ctr"/>
        <c:lblOffset val="100"/>
        <c:noMultiLvlLbl val="0"/>
      </c:catAx>
      <c:valAx>
        <c:axId val="751377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51376591"/>
        <c:crosses val="autoZero"/>
        <c:crossBetween val="between"/>
      </c:valAx>
      <c:spPr>
        <a:noFill/>
        <a:ln>
          <a:noFill/>
        </a:ln>
        <a:effectLst/>
      </c:spPr>
    </c:plotArea>
    <c:plotVisOnly val="1"/>
    <c:dispBlanksAs val="gap"/>
    <c:showDLblsOverMax val="0"/>
  </c:chart>
  <c:spPr>
    <a:solidFill>
      <a:schemeClr val="accent1">
        <a:lumMod val="20000"/>
        <a:lumOff val="80000"/>
      </a:schemeClr>
    </a:solidFill>
    <a:ln>
      <a:solidFill>
        <a:schemeClr val="accent1"/>
      </a:solid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Rapportcijfer</a:t>
            </a:r>
            <a:r>
              <a:rPr lang="nl-NL" baseline="0"/>
              <a:t> werkgevers (gemiddeld 7,6)</a:t>
            </a:r>
            <a:endParaRPr lang="nl-NL"/>
          </a:p>
        </c:rich>
      </c:tx>
      <c:layout>
        <c:manualLayout>
          <c:xMode val="edge"/>
          <c:yMode val="edge"/>
          <c:x val="0.2154093077774055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Blad1!$I$23</c:f>
              <c:strCache>
                <c:ptCount val="1"/>
                <c:pt idx="0">
                  <c:v>Aantal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Blad1!$J$22:$S$22</c:f>
              <c:numCache>
                <c:formatCode>General</c:formatCode>
                <c:ptCount val="10"/>
                <c:pt idx="0">
                  <c:v>10</c:v>
                </c:pt>
                <c:pt idx="1">
                  <c:v>9</c:v>
                </c:pt>
                <c:pt idx="2">
                  <c:v>8</c:v>
                </c:pt>
                <c:pt idx="3">
                  <c:v>7</c:v>
                </c:pt>
                <c:pt idx="4">
                  <c:v>6</c:v>
                </c:pt>
                <c:pt idx="5">
                  <c:v>5</c:v>
                </c:pt>
                <c:pt idx="6">
                  <c:v>4</c:v>
                </c:pt>
                <c:pt idx="7">
                  <c:v>3</c:v>
                </c:pt>
                <c:pt idx="8">
                  <c:v>2</c:v>
                </c:pt>
                <c:pt idx="9">
                  <c:v>1</c:v>
                </c:pt>
              </c:numCache>
            </c:numRef>
          </c:cat>
          <c:val>
            <c:numRef>
              <c:f>Blad1!$J$23:$S$23</c:f>
              <c:numCache>
                <c:formatCode>General</c:formatCode>
                <c:ptCount val="10"/>
                <c:pt idx="0">
                  <c:v>1</c:v>
                </c:pt>
                <c:pt idx="1">
                  <c:v>4</c:v>
                </c:pt>
                <c:pt idx="2">
                  <c:v>37</c:v>
                </c:pt>
                <c:pt idx="3">
                  <c:v>14</c:v>
                </c:pt>
                <c:pt idx="4">
                  <c:v>1</c:v>
                </c:pt>
                <c:pt idx="5">
                  <c:v>1</c:v>
                </c:pt>
                <c:pt idx="8">
                  <c:v>1</c:v>
                </c:pt>
              </c:numCache>
            </c:numRef>
          </c:val>
          <c:extLst>
            <c:ext xmlns:c16="http://schemas.microsoft.com/office/drawing/2014/chart" uri="{C3380CC4-5D6E-409C-BE32-E72D297353CC}">
              <c16:uniqueId val="{00000000-12FC-46C5-9A2C-B615E1C31E6B}"/>
            </c:ext>
          </c:extLst>
        </c:ser>
        <c:dLbls>
          <c:dLblPos val="outEnd"/>
          <c:showLegendKey val="0"/>
          <c:showVal val="1"/>
          <c:showCatName val="0"/>
          <c:showSerName val="0"/>
          <c:showPercent val="0"/>
          <c:showBubbleSize val="0"/>
        </c:dLbls>
        <c:gapWidth val="219"/>
        <c:overlap val="-27"/>
        <c:axId val="435356367"/>
        <c:axId val="435359247"/>
      </c:barChart>
      <c:catAx>
        <c:axId val="435356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35359247"/>
        <c:crosses val="autoZero"/>
        <c:auto val="1"/>
        <c:lblAlgn val="ctr"/>
        <c:lblOffset val="100"/>
        <c:noMultiLvlLbl val="0"/>
      </c:catAx>
      <c:valAx>
        <c:axId val="435359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35356367"/>
        <c:crosses val="autoZero"/>
        <c:crossBetween val="between"/>
      </c:valAx>
      <c:spPr>
        <a:noFill/>
        <a:ln>
          <a:noFill/>
        </a:ln>
        <a:effectLst/>
      </c:spPr>
    </c:plotArea>
    <c:plotVisOnly val="1"/>
    <c:dispBlanksAs val="gap"/>
    <c:showDLblsOverMax val="0"/>
  </c:chart>
  <c:spPr>
    <a:solidFill>
      <a:schemeClr val="accent1">
        <a:lumMod val="20000"/>
        <a:lumOff val="80000"/>
      </a:schemeClr>
    </a:solidFill>
    <a:ln>
      <a:solidFill>
        <a:schemeClr val="tx1"/>
      </a:solid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DE25BD35-488F-400D-8A98-8BF738198278}" type="datetimeFigureOut">
              <a:rPr lang="nl-NL" smtClean="0"/>
              <a:t>20-3-2025</a:t>
            </a:fld>
            <a:endParaRPr lang="nl-NL"/>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30E8AA17-9335-4E15-A32F-5FF0F231E4C5}" type="slidenum">
              <a:rPr lang="nl-NL" smtClean="0"/>
              <a:t>‹#›</a:t>
            </a:fld>
            <a:endParaRPr lang="nl-NL"/>
          </a:p>
        </p:txBody>
      </p:sp>
    </p:spTree>
    <p:extLst>
      <p:ext uri="{BB962C8B-B14F-4D97-AF65-F5344CB8AC3E}">
        <p14:creationId xmlns:p14="http://schemas.microsoft.com/office/powerpoint/2010/main" val="137423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3BEB967-1ED7-4E40-94EF-0ABB27D98722}" type="slidenum">
              <a:rPr lang="en-GB" smtClean="0"/>
              <a:t>2</a:t>
            </a:fld>
            <a:endParaRPr lang="en-GB"/>
          </a:p>
        </p:txBody>
      </p:sp>
    </p:spTree>
    <p:extLst>
      <p:ext uri="{BB962C8B-B14F-4D97-AF65-F5344CB8AC3E}">
        <p14:creationId xmlns:p14="http://schemas.microsoft.com/office/powerpoint/2010/main" val="100852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12</a:t>
            </a:fld>
            <a:endParaRPr lang="nl-NL"/>
          </a:p>
        </p:txBody>
      </p:sp>
    </p:spTree>
    <p:extLst>
      <p:ext uri="{BB962C8B-B14F-4D97-AF65-F5344CB8AC3E}">
        <p14:creationId xmlns:p14="http://schemas.microsoft.com/office/powerpoint/2010/main" val="1410263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3BEB967-1ED7-4E40-94EF-0ABB27D98722}" type="slidenum">
              <a:rPr lang="en-GB" smtClean="0"/>
              <a:t>14</a:t>
            </a:fld>
            <a:endParaRPr lang="en-GB"/>
          </a:p>
        </p:txBody>
      </p:sp>
    </p:spTree>
    <p:extLst>
      <p:ext uri="{BB962C8B-B14F-4D97-AF65-F5344CB8AC3E}">
        <p14:creationId xmlns:p14="http://schemas.microsoft.com/office/powerpoint/2010/main" val="3088729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CB41F-2A1D-F460-C73B-74E84CD6605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2F381E-F643-1D90-287F-E98E57D1A98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B5564C-2C35-D530-7DF3-2903A193642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53E660B-6A2C-ED04-F2FC-DB17EF9F7B0E}"/>
              </a:ext>
            </a:extLst>
          </p:cNvPr>
          <p:cNvSpPr>
            <a:spLocks noGrp="1"/>
          </p:cNvSpPr>
          <p:nvPr>
            <p:ph type="sldNum" sz="quarter" idx="5"/>
          </p:nvPr>
        </p:nvSpPr>
        <p:spPr/>
        <p:txBody>
          <a:bodyPr/>
          <a:lstStyle/>
          <a:p>
            <a:fld id="{83BEB967-1ED7-4E40-94EF-0ABB27D98722}" type="slidenum">
              <a:rPr lang="en-GB" smtClean="0"/>
              <a:t>15</a:t>
            </a:fld>
            <a:endParaRPr lang="en-GB"/>
          </a:p>
        </p:txBody>
      </p:sp>
    </p:spTree>
    <p:extLst>
      <p:ext uri="{BB962C8B-B14F-4D97-AF65-F5344CB8AC3E}">
        <p14:creationId xmlns:p14="http://schemas.microsoft.com/office/powerpoint/2010/main" val="310096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16</a:t>
            </a:fld>
            <a:endParaRPr lang="nl-NL"/>
          </a:p>
        </p:txBody>
      </p:sp>
    </p:spTree>
    <p:extLst>
      <p:ext uri="{BB962C8B-B14F-4D97-AF65-F5344CB8AC3E}">
        <p14:creationId xmlns:p14="http://schemas.microsoft.com/office/powerpoint/2010/main" val="2761971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17</a:t>
            </a:fld>
            <a:endParaRPr lang="nl-NL"/>
          </a:p>
        </p:txBody>
      </p:sp>
    </p:spTree>
    <p:extLst>
      <p:ext uri="{BB962C8B-B14F-4D97-AF65-F5344CB8AC3E}">
        <p14:creationId xmlns:p14="http://schemas.microsoft.com/office/powerpoint/2010/main" val="390336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3BEB967-1ED7-4E40-94EF-0ABB27D98722}" type="slidenum">
              <a:rPr lang="en-GB" smtClean="0"/>
              <a:t>18</a:t>
            </a:fld>
            <a:endParaRPr lang="en-GB"/>
          </a:p>
        </p:txBody>
      </p:sp>
    </p:spTree>
    <p:extLst>
      <p:ext uri="{BB962C8B-B14F-4D97-AF65-F5344CB8AC3E}">
        <p14:creationId xmlns:p14="http://schemas.microsoft.com/office/powerpoint/2010/main" val="242659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19</a:t>
            </a:fld>
            <a:endParaRPr lang="nl-NL"/>
          </a:p>
        </p:txBody>
      </p:sp>
    </p:spTree>
    <p:extLst>
      <p:ext uri="{BB962C8B-B14F-4D97-AF65-F5344CB8AC3E}">
        <p14:creationId xmlns:p14="http://schemas.microsoft.com/office/powerpoint/2010/main" val="157112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C2AC9-7FBB-C850-03A8-211BEBE8889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EFC494-05F6-C9A6-6921-D5D961D8685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C891A5F-DB35-E01C-6849-0FFC7EE2730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2791F16-AE53-7109-4B01-29A4A34B887C}"/>
              </a:ext>
            </a:extLst>
          </p:cNvPr>
          <p:cNvSpPr>
            <a:spLocks noGrp="1"/>
          </p:cNvSpPr>
          <p:nvPr>
            <p:ph type="sldNum" sz="quarter" idx="5"/>
          </p:nvPr>
        </p:nvSpPr>
        <p:spPr/>
        <p:txBody>
          <a:bodyPr/>
          <a:lstStyle/>
          <a:p>
            <a:fld id="{30E8AA17-9335-4E15-A32F-5FF0F231E4C5}" type="slidenum">
              <a:rPr lang="nl-NL" smtClean="0"/>
              <a:t>20</a:t>
            </a:fld>
            <a:endParaRPr lang="nl-NL"/>
          </a:p>
        </p:txBody>
      </p:sp>
    </p:spTree>
    <p:extLst>
      <p:ext uri="{BB962C8B-B14F-4D97-AF65-F5344CB8AC3E}">
        <p14:creationId xmlns:p14="http://schemas.microsoft.com/office/powerpoint/2010/main" val="2636978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5E4F8-3FA2-32F2-8BEA-BAFF07700CC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758A3C-3428-9FB8-EF5F-38AB6E0B4D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1AA7999-8012-FE86-103A-CD6014F8818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DA3FB99-C1D0-3608-C15D-B8113B48B54F}"/>
              </a:ext>
            </a:extLst>
          </p:cNvPr>
          <p:cNvSpPr>
            <a:spLocks noGrp="1"/>
          </p:cNvSpPr>
          <p:nvPr>
            <p:ph type="sldNum" sz="quarter" idx="5"/>
          </p:nvPr>
        </p:nvSpPr>
        <p:spPr/>
        <p:txBody>
          <a:bodyPr/>
          <a:lstStyle/>
          <a:p>
            <a:fld id="{30E8AA17-9335-4E15-A32F-5FF0F231E4C5}" type="slidenum">
              <a:rPr lang="nl-NL" smtClean="0"/>
              <a:t>21</a:t>
            </a:fld>
            <a:endParaRPr lang="nl-NL"/>
          </a:p>
        </p:txBody>
      </p:sp>
    </p:spTree>
    <p:extLst>
      <p:ext uri="{BB962C8B-B14F-4D97-AF65-F5344CB8AC3E}">
        <p14:creationId xmlns:p14="http://schemas.microsoft.com/office/powerpoint/2010/main" val="293317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24</a:t>
            </a:fld>
            <a:endParaRPr lang="nl-NL"/>
          </a:p>
        </p:txBody>
      </p:sp>
    </p:spTree>
    <p:extLst>
      <p:ext uri="{BB962C8B-B14F-4D97-AF65-F5344CB8AC3E}">
        <p14:creationId xmlns:p14="http://schemas.microsoft.com/office/powerpoint/2010/main" val="28257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3BEB967-1ED7-4E40-94EF-0ABB27D98722}" type="slidenum">
              <a:rPr lang="en-GB" smtClean="0"/>
              <a:t>3</a:t>
            </a:fld>
            <a:endParaRPr lang="en-GB"/>
          </a:p>
        </p:txBody>
      </p:sp>
    </p:spTree>
    <p:extLst>
      <p:ext uri="{BB962C8B-B14F-4D97-AF65-F5344CB8AC3E}">
        <p14:creationId xmlns:p14="http://schemas.microsoft.com/office/powerpoint/2010/main" val="1661854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41</a:t>
            </a:fld>
            <a:endParaRPr lang="nl-NL"/>
          </a:p>
        </p:txBody>
      </p:sp>
    </p:spTree>
    <p:extLst>
      <p:ext uri="{BB962C8B-B14F-4D97-AF65-F5344CB8AC3E}">
        <p14:creationId xmlns:p14="http://schemas.microsoft.com/office/powerpoint/2010/main" val="4045831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3BEB967-1ED7-4E40-94EF-0ABB27D98722}" type="slidenum">
              <a:rPr lang="en-GB" smtClean="0"/>
              <a:t>48</a:t>
            </a:fld>
            <a:endParaRPr lang="en-GB"/>
          </a:p>
        </p:txBody>
      </p:sp>
    </p:spTree>
    <p:extLst>
      <p:ext uri="{BB962C8B-B14F-4D97-AF65-F5344CB8AC3E}">
        <p14:creationId xmlns:p14="http://schemas.microsoft.com/office/powerpoint/2010/main" val="358292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3BEB967-1ED7-4E40-94EF-0ABB27D98722}" type="slidenum">
              <a:rPr lang="en-GB" smtClean="0"/>
              <a:t>52</a:t>
            </a:fld>
            <a:endParaRPr lang="en-GB"/>
          </a:p>
        </p:txBody>
      </p:sp>
    </p:spTree>
    <p:extLst>
      <p:ext uri="{BB962C8B-B14F-4D97-AF65-F5344CB8AC3E}">
        <p14:creationId xmlns:p14="http://schemas.microsoft.com/office/powerpoint/2010/main" val="3025878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54</a:t>
            </a:fld>
            <a:endParaRPr lang="nl-NL"/>
          </a:p>
        </p:txBody>
      </p:sp>
    </p:spTree>
    <p:extLst>
      <p:ext uri="{BB962C8B-B14F-4D97-AF65-F5344CB8AC3E}">
        <p14:creationId xmlns:p14="http://schemas.microsoft.com/office/powerpoint/2010/main" val="4001645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55</a:t>
            </a:fld>
            <a:endParaRPr lang="nl-NL"/>
          </a:p>
        </p:txBody>
      </p:sp>
    </p:spTree>
    <p:extLst>
      <p:ext uri="{BB962C8B-B14F-4D97-AF65-F5344CB8AC3E}">
        <p14:creationId xmlns:p14="http://schemas.microsoft.com/office/powerpoint/2010/main" val="159891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FDA27-A5E7-DCD6-D1E0-ABC8616CE11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82BC2AE-25F5-8B7F-AD30-BA287C5EA5B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DBD1638-C0C9-48EE-0B1C-6D973C73505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A2E4F55-006F-7401-6451-F19111590113}"/>
              </a:ext>
            </a:extLst>
          </p:cNvPr>
          <p:cNvSpPr>
            <a:spLocks noGrp="1"/>
          </p:cNvSpPr>
          <p:nvPr>
            <p:ph type="sldNum" sz="quarter" idx="5"/>
          </p:nvPr>
        </p:nvSpPr>
        <p:spPr/>
        <p:txBody>
          <a:bodyPr/>
          <a:lstStyle/>
          <a:p>
            <a:fld id="{83BEB967-1ED7-4E40-94EF-0ABB27D98722}" type="slidenum">
              <a:rPr lang="en-GB" smtClean="0"/>
              <a:t>59</a:t>
            </a:fld>
            <a:endParaRPr lang="en-GB"/>
          </a:p>
        </p:txBody>
      </p:sp>
    </p:spTree>
    <p:extLst>
      <p:ext uri="{BB962C8B-B14F-4D97-AF65-F5344CB8AC3E}">
        <p14:creationId xmlns:p14="http://schemas.microsoft.com/office/powerpoint/2010/main" val="3303549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259E6-27D7-0F67-0D13-DDDDED24F1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C2911C-4F6D-41EB-9EBF-D39552CD0A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09B1FA-7962-CAE7-34C7-4E9E0C9B54C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F68B669-F7DF-9D6F-08CE-40EE2C371B13}"/>
              </a:ext>
            </a:extLst>
          </p:cNvPr>
          <p:cNvSpPr>
            <a:spLocks noGrp="1"/>
          </p:cNvSpPr>
          <p:nvPr>
            <p:ph type="sldNum" sz="quarter" idx="5"/>
          </p:nvPr>
        </p:nvSpPr>
        <p:spPr/>
        <p:txBody>
          <a:bodyPr/>
          <a:lstStyle/>
          <a:p>
            <a:fld id="{83BEB967-1ED7-4E40-94EF-0ABB27D98722}" type="slidenum">
              <a:rPr lang="en-GB" smtClean="0"/>
              <a:t>60</a:t>
            </a:fld>
            <a:endParaRPr lang="en-GB"/>
          </a:p>
        </p:txBody>
      </p:sp>
    </p:spTree>
    <p:extLst>
      <p:ext uri="{BB962C8B-B14F-4D97-AF65-F5344CB8AC3E}">
        <p14:creationId xmlns:p14="http://schemas.microsoft.com/office/powerpoint/2010/main" val="210148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075E3-B9FC-FB56-ADF4-7DCD7ED034D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EE1AE81-AE7B-63A7-BA4A-0DC5F92BBB9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C703447-84A0-C52E-A344-BAA3DFC59EE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7CE30D2-8F2E-4A3A-4CD2-BD23585B4495}"/>
              </a:ext>
            </a:extLst>
          </p:cNvPr>
          <p:cNvSpPr>
            <a:spLocks noGrp="1"/>
          </p:cNvSpPr>
          <p:nvPr>
            <p:ph type="sldNum" sz="quarter" idx="5"/>
          </p:nvPr>
        </p:nvSpPr>
        <p:spPr/>
        <p:txBody>
          <a:bodyPr/>
          <a:lstStyle/>
          <a:p>
            <a:fld id="{83BEB967-1ED7-4E40-94EF-0ABB27D98722}" type="slidenum">
              <a:rPr lang="en-GB" smtClean="0"/>
              <a:t>61</a:t>
            </a:fld>
            <a:endParaRPr lang="en-GB"/>
          </a:p>
        </p:txBody>
      </p:sp>
    </p:spTree>
    <p:extLst>
      <p:ext uri="{BB962C8B-B14F-4D97-AF65-F5344CB8AC3E}">
        <p14:creationId xmlns:p14="http://schemas.microsoft.com/office/powerpoint/2010/main" val="1540288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C3BEE-487B-5262-0D7F-0B51219DD3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DAD88F8-F11A-A6B3-98CE-A5B606764D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BD814A-FF73-9E76-5976-3671F24F9A0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03B1369-951E-3C84-A9F3-076FC7A7077F}"/>
              </a:ext>
            </a:extLst>
          </p:cNvPr>
          <p:cNvSpPr>
            <a:spLocks noGrp="1"/>
          </p:cNvSpPr>
          <p:nvPr>
            <p:ph type="sldNum" sz="quarter" idx="5"/>
          </p:nvPr>
        </p:nvSpPr>
        <p:spPr/>
        <p:txBody>
          <a:bodyPr/>
          <a:lstStyle/>
          <a:p>
            <a:fld id="{83BEB967-1ED7-4E40-94EF-0ABB27D98722}" type="slidenum">
              <a:rPr lang="en-GB" smtClean="0"/>
              <a:t>62</a:t>
            </a:fld>
            <a:endParaRPr lang="en-GB"/>
          </a:p>
        </p:txBody>
      </p:sp>
    </p:spTree>
    <p:extLst>
      <p:ext uri="{BB962C8B-B14F-4D97-AF65-F5344CB8AC3E}">
        <p14:creationId xmlns:p14="http://schemas.microsoft.com/office/powerpoint/2010/main" val="3690074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3BEB967-1ED7-4E40-94EF-0ABB27D98722}" type="slidenum">
              <a:rPr lang="en-GB" smtClean="0"/>
              <a:t>63</a:t>
            </a:fld>
            <a:endParaRPr lang="en-GB"/>
          </a:p>
        </p:txBody>
      </p:sp>
    </p:spTree>
    <p:extLst>
      <p:ext uri="{BB962C8B-B14F-4D97-AF65-F5344CB8AC3E}">
        <p14:creationId xmlns:p14="http://schemas.microsoft.com/office/powerpoint/2010/main" val="340619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3BEB967-1ED7-4E40-94EF-0ABB27D98722}" type="slidenum">
              <a:rPr lang="en-GB" smtClean="0"/>
              <a:t>4</a:t>
            </a:fld>
            <a:endParaRPr lang="en-GB"/>
          </a:p>
        </p:txBody>
      </p:sp>
    </p:spTree>
    <p:extLst>
      <p:ext uri="{BB962C8B-B14F-4D97-AF65-F5344CB8AC3E}">
        <p14:creationId xmlns:p14="http://schemas.microsoft.com/office/powerpoint/2010/main" val="373196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5</a:t>
            </a:fld>
            <a:endParaRPr lang="nl-NL"/>
          </a:p>
        </p:txBody>
      </p:sp>
    </p:spTree>
    <p:extLst>
      <p:ext uri="{BB962C8B-B14F-4D97-AF65-F5344CB8AC3E}">
        <p14:creationId xmlns:p14="http://schemas.microsoft.com/office/powerpoint/2010/main" val="389224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3BEB967-1ED7-4E40-94EF-0ABB27D98722}" type="slidenum">
              <a:rPr lang="en-GB" smtClean="0"/>
              <a:t>6</a:t>
            </a:fld>
            <a:endParaRPr lang="en-GB"/>
          </a:p>
        </p:txBody>
      </p:sp>
    </p:spTree>
    <p:extLst>
      <p:ext uri="{BB962C8B-B14F-4D97-AF65-F5344CB8AC3E}">
        <p14:creationId xmlns:p14="http://schemas.microsoft.com/office/powerpoint/2010/main" val="92679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8</a:t>
            </a:fld>
            <a:endParaRPr lang="nl-NL"/>
          </a:p>
        </p:txBody>
      </p:sp>
    </p:spTree>
    <p:extLst>
      <p:ext uri="{BB962C8B-B14F-4D97-AF65-F5344CB8AC3E}">
        <p14:creationId xmlns:p14="http://schemas.microsoft.com/office/powerpoint/2010/main" val="133468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9</a:t>
            </a:fld>
            <a:endParaRPr lang="nl-NL"/>
          </a:p>
        </p:txBody>
      </p:sp>
    </p:spTree>
    <p:extLst>
      <p:ext uri="{BB962C8B-B14F-4D97-AF65-F5344CB8AC3E}">
        <p14:creationId xmlns:p14="http://schemas.microsoft.com/office/powerpoint/2010/main" val="249882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10</a:t>
            </a:fld>
            <a:endParaRPr lang="nl-NL"/>
          </a:p>
        </p:txBody>
      </p:sp>
    </p:spTree>
    <p:extLst>
      <p:ext uri="{BB962C8B-B14F-4D97-AF65-F5344CB8AC3E}">
        <p14:creationId xmlns:p14="http://schemas.microsoft.com/office/powerpoint/2010/main" val="269071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E8AA17-9335-4E15-A32F-5FF0F231E4C5}" type="slidenum">
              <a:rPr lang="nl-NL" smtClean="0"/>
              <a:t>11</a:t>
            </a:fld>
            <a:endParaRPr lang="nl-NL"/>
          </a:p>
        </p:txBody>
      </p:sp>
    </p:spTree>
    <p:extLst>
      <p:ext uri="{BB962C8B-B14F-4D97-AF65-F5344CB8AC3E}">
        <p14:creationId xmlns:p14="http://schemas.microsoft.com/office/powerpoint/2010/main" val="403373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8B9D5-657A-4BC4-B4D3-D1B9653916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7553221-85D3-47C0-9BDF-AD634307F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1B6443A-50B9-4C50-A81A-C129F26A73C0}"/>
              </a:ext>
            </a:extLst>
          </p:cNvPr>
          <p:cNvSpPr>
            <a:spLocks noGrp="1"/>
          </p:cNvSpPr>
          <p:nvPr>
            <p:ph type="dt" sz="half" idx="10"/>
          </p:nvPr>
        </p:nvSpPr>
        <p:spPr/>
        <p:txBody>
          <a:bodyPr/>
          <a:lstStyle/>
          <a:p>
            <a:fld id="{BB0D01D2-4258-4FB7-B168-8C1FCC5A0D17}" type="datetime1">
              <a:rPr lang="nl-NL" smtClean="0"/>
              <a:t>20-3-2025</a:t>
            </a:fld>
            <a:endParaRPr lang="nl-NL"/>
          </a:p>
        </p:txBody>
      </p:sp>
      <p:sp>
        <p:nvSpPr>
          <p:cNvPr id="5" name="Tijdelijke aanduiding voor voettekst 4">
            <a:extLst>
              <a:ext uri="{FF2B5EF4-FFF2-40B4-BE49-F238E27FC236}">
                <a16:creationId xmlns:a16="http://schemas.microsoft.com/office/drawing/2014/main" id="{67301520-E7ED-4F5C-A549-316DD5B0A0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9A4B00-79C0-49B5-9BFF-8B03984B6BF6}"/>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272952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6095C-E33B-40DC-B884-94EB53589C3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904FD44-BDEE-46BC-8BFD-E982A4FBB46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1302702-6AF9-4752-9D66-B99AD07D07A4}"/>
              </a:ext>
            </a:extLst>
          </p:cNvPr>
          <p:cNvSpPr>
            <a:spLocks noGrp="1"/>
          </p:cNvSpPr>
          <p:nvPr>
            <p:ph type="dt" sz="half" idx="10"/>
          </p:nvPr>
        </p:nvSpPr>
        <p:spPr/>
        <p:txBody>
          <a:bodyPr/>
          <a:lstStyle/>
          <a:p>
            <a:fld id="{26D0C0B1-BE59-49DE-A405-ACE718F29799}" type="datetime1">
              <a:rPr lang="nl-NL" smtClean="0"/>
              <a:t>20-3-2025</a:t>
            </a:fld>
            <a:endParaRPr lang="nl-NL"/>
          </a:p>
        </p:txBody>
      </p:sp>
      <p:sp>
        <p:nvSpPr>
          <p:cNvPr id="5" name="Tijdelijke aanduiding voor voettekst 4">
            <a:extLst>
              <a:ext uri="{FF2B5EF4-FFF2-40B4-BE49-F238E27FC236}">
                <a16:creationId xmlns:a16="http://schemas.microsoft.com/office/drawing/2014/main" id="{581618E2-EBD6-448E-A5B1-BF662E4B89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60996D6-41BB-4A39-9BBB-4A0FF845EF36}"/>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54154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42F80FC-0C92-40B2-A37D-00F910C35D2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F2870C3-8BD2-456D-8BC1-3A4C720B42E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BB8F35-3FE7-4955-93DD-948A46E6B3CD}"/>
              </a:ext>
            </a:extLst>
          </p:cNvPr>
          <p:cNvSpPr>
            <a:spLocks noGrp="1"/>
          </p:cNvSpPr>
          <p:nvPr>
            <p:ph type="dt" sz="half" idx="10"/>
          </p:nvPr>
        </p:nvSpPr>
        <p:spPr/>
        <p:txBody>
          <a:bodyPr/>
          <a:lstStyle/>
          <a:p>
            <a:fld id="{86C8EE32-A0E5-44B7-B96C-E7E6F4B1AFF1}" type="datetime1">
              <a:rPr lang="nl-NL" smtClean="0"/>
              <a:t>20-3-2025</a:t>
            </a:fld>
            <a:endParaRPr lang="nl-NL"/>
          </a:p>
        </p:txBody>
      </p:sp>
      <p:sp>
        <p:nvSpPr>
          <p:cNvPr id="5" name="Tijdelijke aanduiding voor voettekst 4">
            <a:extLst>
              <a:ext uri="{FF2B5EF4-FFF2-40B4-BE49-F238E27FC236}">
                <a16:creationId xmlns:a16="http://schemas.microsoft.com/office/drawing/2014/main" id="{7C2987E0-7F6F-4BF4-B005-E4E357A644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741B4E-5EC5-4653-AC1C-6D0331CF8088}"/>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4012820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5DB05FBF-768B-CD46-9B5E-E1873E38BF6D}"/>
              </a:ext>
            </a:extLst>
          </p:cNvPr>
          <p:cNvSpPr>
            <a:spLocks noGrp="1"/>
          </p:cNvSpPr>
          <p:nvPr>
            <p:ph type="pic" sz="quarter" idx="19" hasCustomPrompt="1"/>
          </p:nvPr>
        </p:nvSpPr>
        <p:spPr>
          <a:xfrm>
            <a:off x="3139200" y="-1"/>
            <a:ext cx="9072000" cy="5866785"/>
          </a:xfrm>
          <a:solidFill>
            <a:schemeClr val="bg1"/>
          </a:solidFill>
        </p:spPr>
        <p:txBody>
          <a:bodyPr/>
          <a:lstStyle>
            <a:lvl1pPr>
              <a:defRPr sz="1467" b="0" i="1">
                <a:latin typeface="Trebuchet MS" panose="020B0703020202090204" pitchFamily="34" charset="0"/>
              </a:defRPr>
            </a:lvl1pPr>
          </a:lstStyle>
          <a:p>
            <a:r>
              <a:rPr lang="en-US" err="1"/>
              <a:t>Klik</a:t>
            </a:r>
            <a:r>
              <a:rPr lang="en-US"/>
              <a:t> op het symbol om </a:t>
            </a:r>
            <a:r>
              <a:rPr lang="en-US" err="1"/>
              <a:t>een</a:t>
            </a:r>
            <a:r>
              <a:rPr lang="en-US"/>
              <a:t> </a:t>
            </a:r>
            <a:r>
              <a:rPr lang="en-US" err="1"/>
              <a:t>afbeelding</a:t>
            </a:r>
            <a:r>
              <a:rPr lang="en-US"/>
              <a:t> toe </a:t>
            </a:r>
            <a:r>
              <a:rPr lang="en-US" err="1"/>
              <a:t>te</a:t>
            </a:r>
            <a:r>
              <a:rPr lang="en-US"/>
              <a:t> </a:t>
            </a:r>
            <a:r>
              <a:rPr lang="en-US" err="1"/>
              <a:t>voegen</a:t>
            </a:r>
            <a:endParaRPr lang="en-US"/>
          </a:p>
        </p:txBody>
      </p:sp>
      <p:sp>
        <p:nvSpPr>
          <p:cNvPr id="13" name="Rectangle 18">
            <a:extLst>
              <a:ext uri="{FF2B5EF4-FFF2-40B4-BE49-F238E27FC236}">
                <a16:creationId xmlns:a16="http://schemas.microsoft.com/office/drawing/2014/main" id="{3DA89847-A07B-234C-9AE8-7D1882F441BD}"/>
              </a:ext>
            </a:extLst>
          </p:cNvPr>
          <p:cNvSpPr/>
          <p:nvPr userDrawn="1"/>
        </p:nvSpPr>
        <p:spPr>
          <a:xfrm flipH="1">
            <a:off x="3139200" y="5866784"/>
            <a:ext cx="9050867" cy="991216"/>
          </a:xfrm>
          <a:prstGeom prst="rect">
            <a:avLst/>
          </a:prstGeom>
          <a:solidFill>
            <a:srgbClr val="78A082">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lIns="81637" tIns="40819" rIns="81637" bIns="40819" spcCol="0" rtlCol="0" anchor="ctr"/>
          <a:lstStyle/>
          <a:p>
            <a:pPr algn="ctr"/>
            <a:endParaRPr lang="en-US" sz="2400"/>
          </a:p>
        </p:txBody>
      </p:sp>
      <p:sp>
        <p:nvSpPr>
          <p:cNvPr id="3" name="Text Placeholder 2"/>
          <p:cNvSpPr>
            <a:spLocks noGrp="1"/>
          </p:cNvSpPr>
          <p:nvPr>
            <p:ph type="body" sz="quarter" idx="18"/>
          </p:nvPr>
        </p:nvSpPr>
        <p:spPr>
          <a:xfrm>
            <a:off x="3310467" y="5918200"/>
            <a:ext cx="8424333" cy="584200"/>
          </a:xfrm>
        </p:spPr>
        <p:txBody>
          <a:bodyPr/>
          <a:lstStyle>
            <a:lvl1pPr>
              <a:defRPr sz="1600" b="0" i="1">
                <a:solidFill>
                  <a:srgbClr val="003C82"/>
                </a:solidFill>
                <a:latin typeface="Trebuchet MS" panose="020B0703020202090204" pitchFamily="34" charset="0"/>
              </a:defRPr>
            </a:lvl1pPr>
          </a:lstStyle>
          <a:p>
            <a:pPr lvl="0"/>
            <a:r>
              <a:rPr lang="nl-NL"/>
              <a:t>Klikken om de tekststijl van het model te bewerken</a:t>
            </a:r>
          </a:p>
        </p:txBody>
      </p:sp>
      <p:sp>
        <p:nvSpPr>
          <p:cNvPr id="8" name="Text Placeholder 3"/>
          <p:cNvSpPr>
            <a:spLocks noGrp="1"/>
          </p:cNvSpPr>
          <p:nvPr>
            <p:ph type="body" sz="quarter" idx="16" hasCustomPrompt="1"/>
          </p:nvPr>
        </p:nvSpPr>
        <p:spPr>
          <a:xfrm>
            <a:off x="2400" y="1380067"/>
            <a:ext cx="12211200" cy="2451704"/>
          </a:xfrm>
          <a:solidFill>
            <a:srgbClr val="003C82"/>
          </a:solidFill>
        </p:spPr>
        <p:txBody>
          <a:bodyPr lIns="216000" tIns="216000" rIns="360000" bIns="216000"/>
          <a:lstStyle>
            <a:lvl1pPr algn="ctr">
              <a:lnSpc>
                <a:spcPts val="5524"/>
              </a:lnSpc>
              <a:defRPr sz="4800" b="0" i="0">
                <a:solidFill>
                  <a:schemeClr val="bg1"/>
                </a:solidFill>
                <a:latin typeface="Trebuchet MS" panose="020B0703020202090204" pitchFamily="34" charset="0"/>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en-US"/>
          </a:p>
        </p:txBody>
      </p:sp>
      <p:sp>
        <p:nvSpPr>
          <p:cNvPr id="11" name="Subtitle"/>
          <p:cNvSpPr>
            <a:spLocks noGrp="1"/>
          </p:cNvSpPr>
          <p:nvPr>
            <p:ph type="body" sz="quarter" idx="14" hasCustomPrompt="1"/>
          </p:nvPr>
        </p:nvSpPr>
        <p:spPr bwMode="gray">
          <a:xfrm>
            <a:off x="582800" y="3221427"/>
            <a:ext cx="11050400" cy="846000"/>
          </a:xfrm>
          <a:prstGeom prst="rect">
            <a:avLst/>
          </a:prstGeom>
          <a:noFill/>
        </p:spPr>
        <p:txBody>
          <a:bodyPr vert="horz" wrap="square" lIns="216913" tIns="0" rIns="120509" bIns="120509" rtlCol="0" anchor="t" anchorCtr="0">
            <a:noAutofit/>
          </a:bodyPr>
          <a:lstStyle>
            <a:lvl1pPr marL="0" indent="0" algn="ctr">
              <a:lnSpc>
                <a:spcPts val="3096"/>
              </a:lnSpc>
              <a:buNone/>
              <a:defRPr lang="nl-NL" sz="2800" smtClean="0">
                <a:solidFill>
                  <a:srgbClr val="78A082"/>
                </a:solidFill>
                <a:latin typeface="Trebuchet MS" panose="020B0703020202090204" pitchFamily="34" charset="0"/>
              </a:defRPr>
            </a:lvl1pPr>
            <a:lvl2pPr>
              <a:defRPr lang="nl-NL" sz="1733" smtClean="0"/>
            </a:lvl2pPr>
            <a:lvl3pPr>
              <a:defRPr lang="nl-NL" smtClean="0"/>
            </a:lvl3pPr>
            <a:lvl4pPr>
              <a:defRPr lang="nl-NL" sz="1467" smtClean="0"/>
            </a:lvl4pPr>
            <a:lvl5pPr>
              <a:defRPr lang="nl-NL" sz="1467"/>
            </a:lvl5pPr>
          </a:lstStyle>
          <a:p>
            <a:r>
              <a:rPr lang="nl-NL" noProof="0"/>
              <a:t>Click </a:t>
            </a:r>
            <a:r>
              <a:rPr lang="nl-NL" noProof="0" err="1"/>
              <a:t>to</a:t>
            </a:r>
            <a:r>
              <a:rPr lang="nl-NL" noProof="0"/>
              <a:t> </a:t>
            </a:r>
            <a:r>
              <a:rPr lang="nl-NL" noProof="0" err="1"/>
              <a:t>edit</a:t>
            </a:r>
            <a:r>
              <a:rPr lang="nl-NL" noProof="0"/>
              <a:t> </a:t>
            </a:r>
            <a:r>
              <a:rPr lang="nl-NL" noProof="0" err="1"/>
              <a:t>subtitle</a:t>
            </a:r>
            <a:r>
              <a:rPr lang="nl-NL" noProof="0"/>
              <a:t> </a:t>
            </a:r>
            <a:r>
              <a:rPr lang="nl-NL" noProof="0" err="1"/>
              <a:t>style</a:t>
            </a:r>
            <a:endParaRPr lang="nl-NL" noProof="0"/>
          </a:p>
        </p:txBody>
      </p:sp>
      <p:pic>
        <p:nvPicPr>
          <p:cNvPr id="10" name="Picture 4">
            <a:extLst>
              <a:ext uri="{FF2B5EF4-FFF2-40B4-BE49-F238E27FC236}">
                <a16:creationId xmlns:a16="http://schemas.microsoft.com/office/drawing/2014/main" id="{F2A1F290-CC1E-4C43-A8E5-D4426EB1AAF2}"/>
              </a:ext>
            </a:extLst>
          </p:cNvPr>
          <p:cNvPicPr>
            <a:picLocks noChangeAspect="1"/>
          </p:cNvPicPr>
          <p:nvPr userDrawn="1"/>
        </p:nvPicPr>
        <p:blipFill>
          <a:blip r:embed="rId2"/>
          <a:srcRect/>
          <a:stretch/>
        </p:blipFill>
        <p:spPr>
          <a:xfrm>
            <a:off x="677335" y="6030285"/>
            <a:ext cx="1693331" cy="623311"/>
          </a:xfrm>
          <a:prstGeom prst="rect">
            <a:avLst/>
          </a:prstGeom>
        </p:spPr>
      </p:pic>
    </p:spTree>
    <p:extLst>
      <p:ext uri="{BB962C8B-B14F-4D97-AF65-F5344CB8AC3E}">
        <p14:creationId xmlns:p14="http://schemas.microsoft.com/office/powerpoint/2010/main" val="999953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gemeen A">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3pPr>
              <a:buClr>
                <a:srgbClr val="007CA3"/>
              </a:buClr>
              <a:defRPr/>
            </a:lvl3pPr>
          </a:lstStyle>
          <a:p>
            <a:pPr lvl="0"/>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
        <p:nvSpPr>
          <p:cNvPr id="2" name="Title 1"/>
          <p:cNvSpPr>
            <a:spLocks noGrp="1"/>
          </p:cNvSpPr>
          <p:nvPr>
            <p:ph type="title"/>
          </p:nvPr>
        </p:nvSpPr>
        <p:spPr>
          <a:xfrm>
            <a:off x="807067" y="514296"/>
            <a:ext cx="7862800" cy="720000"/>
          </a:xfrm>
        </p:spPr>
        <p:txBody>
          <a:bodyPr/>
          <a:lstStyle>
            <a:lvl1pPr>
              <a:defRPr>
                <a:solidFill>
                  <a:srgbClr val="22B573"/>
                </a:solidFill>
              </a:defRPr>
            </a:lvl1pPr>
          </a:lstStyle>
          <a:p>
            <a:r>
              <a:rPr lang="en-US"/>
              <a:t>Click to edit Master title style</a:t>
            </a:r>
            <a:endParaRPr lang="en-GB"/>
          </a:p>
        </p:txBody>
      </p:sp>
      <p:sp>
        <p:nvSpPr>
          <p:cNvPr id="5" name="Date Placeholder 3"/>
          <p:cNvSpPr>
            <a:spLocks noGrp="1"/>
          </p:cNvSpPr>
          <p:nvPr>
            <p:ph type="dt" sz="half" idx="2"/>
          </p:nvPr>
        </p:nvSpPr>
        <p:spPr>
          <a:xfrm>
            <a:off x="812800" y="6460068"/>
            <a:ext cx="2844800" cy="254000"/>
          </a:xfrm>
          <a:prstGeom prst="rect">
            <a:avLst/>
          </a:prstGeom>
        </p:spPr>
        <p:txBody>
          <a:bodyPr vert="horz" lIns="91440" tIns="45720" rIns="91440" bIns="45720" rtlCol="0" anchor="ctr"/>
          <a:lstStyle>
            <a:lvl1pPr algn="l">
              <a:defRPr sz="1067">
                <a:solidFill>
                  <a:schemeClr val="bg1"/>
                </a:solidFill>
              </a:defRPr>
            </a:lvl1pPr>
          </a:lstStyle>
          <a:p>
            <a:fld id="{A80ADC58-5EEB-4E6B-A6AC-83D21EE015BB}" type="datetime1">
              <a:rPr lang="nl-NL" smtClean="0"/>
              <a:t>20-3-2025</a:t>
            </a:fld>
            <a:endParaRPr lang="en-US"/>
          </a:p>
        </p:txBody>
      </p:sp>
      <p:sp>
        <p:nvSpPr>
          <p:cNvPr id="6" name="Footer Placeholder 4"/>
          <p:cNvSpPr>
            <a:spLocks noGrp="1"/>
          </p:cNvSpPr>
          <p:nvPr>
            <p:ph type="ftr" sz="quarter" idx="3"/>
          </p:nvPr>
        </p:nvSpPr>
        <p:spPr>
          <a:xfrm>
            <a:off x="4368800" y="6460068"/>
            <a:ext cx="3860800" cy="254000"/>
          </a:xfrm>
          <a:prstGeom prst="rect">
            <a:avLst/>
          </a:prstGeom>
        </p:spPr>
        <p:txBody>
          <a:bodyPr vert="horz" lIns="91440" tIns="45720" rIns="91440" bIns="45720" rtlCol="0" anchor="ctr"/>
          <a:lstStyle>
            <a:lvl1pPr algn="ctr">
              <a:defRPr sz="1067">
                <a:solidFill>
                  <a:srgbClr val="FFFFFF"/>
                </a:solidFill>
              </a:defRPr>
            </a:lvl1pPr>
          </a:lstStyle>
          <a:p>
            <a:endParaRPr lang="en-US"/>
          </a:p>
        </p:txBody>
      </p:sp>
    </p:spTree>
    <p:extLst>
      <p:ext uri="{BB962C8B-B14F-4D97-AF65-F5344CB8AC3E}">
        <p14:creationId xmlns:p14="http://schemas.microsoft.com/office/powerpoint/2010/main" val="378282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D9BD3-5DC0-4375-8E4A-620FBD1C2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2774145-595E-4F30-9BFD-4F82EE1269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1B9BAA-14EC-4B31-8D00-819D211E4F2D}"/>
              </a:ext>
            </a:extLst>
          </p:cNvPr>
          <p:cNvSpPr>
            <a:spLocks noGrp="1"/>
          </p:cNvSpPr>
          <p:nvPr>
            <p:ph type="dt" sz="half" idx="10"/>
          </p:nvPr>
        </p:nvSpPr>
        <p:spPr/>
        <p:txBody>
          <a:bodyPr/>
          <a:lstStyle/>
          <a:p>
            <a:fld id="{79488692-BE17-421C-8E26-1AEE299084DF}" type="datetime1">
              <a:rPr lang="nl-NL" smtClean="0"/>
              <a:t>20-3-2025</a:t>
            </a:fld>
            <a:endParaRPr lang="nl-NL"/>
          </a:p>
        </p:txBody>
      </p:sp>
      <p:sp>
        <p:nvSpPr>
          <p:cNvPr id="5" name="Tijdelijke aanduiding voor voettekst 4">
            <a:extLst>
              <a:ext uri="{FF2B5EF4-FFF2-40B4-BE49-F238E27FC236}">
                <a16:creationId xmlns:a16="http://schemas.microsoft.com/office/drawing/2014/main" id="{4693F542-2497-4B0E-AC9B-65C42A27F7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CE723A-F980-4084-8AB5-00D83D24ED6B}"/>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31205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E202B-4FCC-4095-9D35-6083BF7BF08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7E3DD31-9FDB-41F4-A82E-D5C80DAAD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3BF2375-9A47-448B-8D20-F230B5F15C23}"/>
              </a:ext>
            </a:extLst>
          </p:cNvPr>
          <p:cNvSpPr>
            <a:spLocks noGrp="1"/>
          </p:cNvSpPr>
          <p:nvPr>
            <p:ph type="dt" sz="half" idx="10"/>
          </p:nvPr>
        </p:nvSpPr>
        <p:spPr/>
        <p:txBody>
          <a:bodyPr/>
          <a:lstStyle/>
          <a:p>
            <a:fld id="{5CD5C18B-FF99-4A6A-B5D0-DE011A5B844E}" type="datetime1">
              <a:rPr lang="nl-NL" smtClean="0"/>
              <a:t>20-3-2025</a:t>
            </a:fld>
            <a:endParaRPr lang="nl-NL"/>
          </a:p>
        </p:txBody>
      </p:sp>
      <p:sp>
        <p:nvSpPr>
          <p:cNvPr id="5" name="Tijdelijke aanduiding voor voettekst 4">
            <a:extLst>
              <a:ext uri="{FF2B5EF4-FFF2-40B4-BE49-F238E27FC236}">
                <a16:creationId xmlns:a16="http://schemas.microsoft.com/office/drawing/2014/main" id="{1D0A742B-E5F3-4701-BAA3-6937F736AB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A30213-356A-44F5-8811-045BBA914799}"/>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113138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EA689-A02C-480E-A1E9-028F33DB28C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68518B-1FCD-47CE-ABEB-E8197E1B9C3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30F520-82FC-4927-AAB5-4DBCC80E467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915C7FF-AF2B-414B-B082-BA1CF6A43F64}"/>
              </a:ext>
            </a:extLst>
          </p:cNvPr>
          <p:cNvSpPr>
            <a:spLocks noGrp="1"/>
          </p:cNvSpPr>
          <p:nvPr>
            <p:ph type="dt" sz="half" idx="10"/>
          </p:nvPr>
        </p:nvSpPr>
        <p:spPr/>
        <p:txBody>
          <a:bodyPr/>
          <a:lstStyle/>
          <a:p>
            <a:fld id="{18C9C44A-23FC-465B-A9AF-05F8C331B7D9}" type="datetime1">
              <a:rPr lang="nl-NL" smtClean="0"/>
              <a:t>20-3-2025</a:t>
            </a:fld>
            <a:endParaRPr lang="nl-NL"/>
          </a:p>
        </p:txBody>
      </p:sp>
      <p:sp>
        <p:nvSpPr>
          <p:cNvPr id="6" name="Tijdelijke aanduiding voor voettekst 5">
            <a:extLst>
              <a:ext uri="{FF2B5EF4-FFF2-40B4-BE49-F238E27FC236}">
                <a16:creationId xmlns:a16="http://schemas.microsoft.com/office/drawing/2014/main" id="{6EE92AEE-FE4D-4FD7-B402-031F7E7DC8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9558597-77AB-4730-B62F-5EA63415FF0A}"/>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19068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35DD5-F24D-49FA-AB2A-10FB1F59795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83F34D-3EB3-45F9-840C-ABC4D41CE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0D016D9-1901-4E90-A268-A2D82F64DD8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C80351E-1792-4EB2-BF24-A11FC358E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5F5A523-0F54-4FFC-9134-20D074041C6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867A18D-5C95-4F86-85DA-C7A3DCD5B031}"/>
              </a:ext>
            </a:extLst>
          </p:cNvPr>
          <p:cNvSpPr>
            <a:spLocks noGrp="1"/>
          </p:cNvSpPr>
          <p:nvPr>
            <p:ph type="dt" sz="half" idx="10"/>
          </p:nvPr>
        </p:nvSpPr>
        <p:spPr/>
        <p:txBody>
          <a:bodyPr/>
          <a:lstStyle/>
          <a:p>
            <a:fld id="{4E17A490-9962-43C9-931C-A6D09E5A5992}" type="datetime1">
              <a:rPr lang="nl-NL" smtClean="0"/>
              <a:t>20-3-2025</a:t>
            </a:fld>
            <a:endParaRPr lang="nl-NL"/>
          </a:p>
        </p:txBody>
      </p:sp>
      <p:sp>
        <p:nvSpPr>
          <p:cNvPr id="8" name="Tijdelijke aanduiding voor voettekst 7">
            <a:extLst>
              <a:ext uri="{FF2B5EF4-FFF2-40B4-BE49-F238E27FC236}">
                <a16:creationId xmlns:a16="http://schemas.microsoft.com/office/drawing/2014/main" id="{236D03C1-0D42-4E77-B9DE-A682C8D9919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B75346D-6218-4DAE-84C7-F906AC59E24A}"/>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113279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6E610-EFEB-467A-8D3C-5A08BDF172F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222B9E5-7AED-4F27-904B-DD33DE735E29}"/>
              </a:ext>
            </a:extLst>
          </p:cNvPr>
          <p:cNvSpPr>
            <a:spLocks noGrp="1"/>
          </p:cNvSpPr>
          <p:nvPr>
            <p:ph type="dt" sz="half" idx="10"/>
          </p:nvPr>
        </p:nvSpPr>
        <p:spPr/>
        <p:txBody>
          <a:bodyPr/>
          <a:lstStyle/>
          <a:p>
            <a:fld id="{024526DB-507E-4A29-A975-7C7ECBF13374}" type="datetime1">
              <a:rPr lang="nl-NL" smtClean="0"/>
              <a:t>20-3-2025</a:t>
            </a:fld>
            <a:endParaRPr lang="nl-NL"/>
          </a:p>
        </p:txBody>
      </p:sp>
      <p:sp>
        <p:nvSpPr>
          <p:cNvPr id="4" name="Tijdelijke aanduiding voor voettekst 3">
            <a:extLst>
              <a:ext uri="{FF2B5EF4-FFF2-40B4-BE49-F238E27FC236}">
                <a16:creationId xmlns:a16="http://schemas.microsoft.com/office/drawing/2014/main" id="{97D3D998-463B-4D69-AB68-FA9686998F8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7742310-71D8-4283-8A47-2EE2313F847E}"/>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419840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CB86D5-7B8D-4837-A428-2A968E4A5256}"/>
              </a:ext>
            </a:extLst>
          </p:cNvPr>
          <p:cNvSpPr>
            <a:spLocks noGrp="1"/>
          </p:cNvSpPr>
          <p:nvPr>
            <p:ph type="dt" sz="half" idx="10"/>
          </p:nvPr>
        </p:nvSpPr>
        <p:spPr/>
        <p:txBody>
          <a:bodyPr/>
          <a:lstStyle/>
          <a:p>
            <a:fld id="{6BEC554D-2D91-41EC-989E-D75940271A0B}" type="datetime1">
              <a:rPr lang="nl-NL" smtClean="0"/>
              <a:t>20-3-2025</a:t>
            </a:fld>
            <a:endParaRPr lang="nl-NL"/>
          </a:p>
        </p:txBody>
      </p:sp>
      <p:sp>
        <p:nvSpPr>
          <p:cNvPr id="3" name="Tijdelijke aanduiding voor voettekst 2">
            <a:extLst>
              <a:ext uri="{FF2B5EF4-FFF2-40B4-BE49-F238E27FC236}">
                <a16:creationId xmlns:a16="http://schemas.microsoft.com/office/drawing/2014/main" id="{923BA85C-516C-45AE-B0B7-2B9D8BA0801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B3FB57E-B5E4-403E-9D25-A05E253EF1D7}"/>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112601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38A30-0BA9-463B-BDBC-4034DFEC63B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A3977E0-560D-430B-9202-7BA022BE6A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5E00BB1-8E14-4DF4-B999-23FE55619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15F5DB-82BD-4CEF-B47F-F52C273539EE}"/>
              </a:ext>
            </a:extLst>
          </p:cNvPr>
          <p:cNvSpPr>
            <a:spLocks noGrp="1"/>
          </p:cNvSpPr>
          <p:nvPr>
            <p:ph type="dt" sz="half" idx="10"/>
          </p:nvPr>
        </p:nvSpPr>
        <p:spPr/>
        <p:txBody>
          <a:bodyPr/>
          <a:lstStyle/>
          <a:p>
            <a:fld id="{BEF70248-6CB6-4CF4-B1F6-A3F4AF18B392}" type="datetime1">
              <a:rPr lang="nl-NL" smtClean="0"/>
              <a:t>20-3-2025</a:t>
            </a:fld>
            <a:endParaRPr lang="nl-NL"/>
          </a:p>
        </p:txBody>
      </p:sp>
      <p:sp>
        <p:nvSpPr>
          <p:cNvPr id="6" name="Tijdelijke aanduiding voor voettekst 5">
            <a:extLst>
              <a:ext uri="{FF2B5EF4-FFF2-40B4-BE49-F238E27FC236}">
                <a16:creationId xmlns:a16="http://schemas.microsoft.com/office/drawing/2014/main" id="{1E89A8EE-8631-40CA-B5EB-62BC0FC71B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27766A8-C9CC-40E1-A3C7-016D944FE9C7}"/>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126072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BB172-588A-4727-9AB1-0339C1E512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E4CD7C6-E03C-46E0-9787-177C8A1FE5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4EB229E-4797-49F3-8494-A3CC35F0F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A7A44C1-15BB-4E70-944B-13E45C225B18}"/>
              </a:ext>
            </a:extLst>
          </p:cNvPr>
          <p:cNvSpPr>
            <a:spLocks noGrp="1"/>
          </p:cNvSpPr>
          <p:nvPr>
            <p:ph type="dt" sz="half" idx="10"/>
          </p:nvPr>
        </p:nvSpPr>
        <p:spPr/>
        <p:txBody>
          <a:bodyPr/>
          <a:lstStyle/>
          <a:p>
            <a:fld id="{3E933D31-1306-4533-83FF-F0519CFE3443}" type="datetime1">
              <a:rPr lang="nl-NL" smtClean="0"/>
              <a:t>20-3-2025</a:t>
            </a:fld>
            <a:endParaRPr lang="nl-NL"/>
          </a:p>
        </p:txBody>
      </p:sp>
      <p:sp>
        <p:nvSpPr>
          <p:cNvPr id="6" name="Tijdelijke aanduiding voor voettekst 5">
            <a:extLst>
              <a:ext uri="{FF2B5EF4-FFF2-40B4-BE49-F238E27FC236}">
                <a16:creationId xmlns:a16="http://schemas.microsoft.com/office/drawing/2014/main" id="{1CD03579-E9CB-4F94-9620-8CD1934449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8F64BA9-D171-4F9B-86A1-2275A2FE8FA8}"/>
              </a:ext>
            </a:extLst>
          </p:cNvPr>
          <p:cNvSpPr>
            <a:spLocks noGrp="1"/>
          </p:cNvSpPr>
          <p:nvPr>
            <p:ph type="sldNum" sz="quarter" idx="12"/>
          </p:nvPr>
        </p:nvSpPr>
        <p:spPr/>
        <p:txBody>
          <a:bodyPr/>
          <a:lstStyle/>
          <a:p>
            <a:fld id="{2117655D-1EEA-426F-87EE-1C00A87D509E}" type="slidenum">
              <a:rPr lang="nl-NL" smtClean="0"/>
              <a:t>‹#›</a:t>
            </a:fld>
            <a:endParaRPr lang="nl-NL"/>
          </a:p>
        </p:txBody>
      </p:sp>
    </p:spTree>
    <p:extLst>
      <p:ext uri="{BB962C8B-B14F-4D97-AF65-F5344CB8AC3E}">
        <p14:creationId xmlns:p14="http://schemas.microsoft.com/office/powerpoint/2010/main" val="70290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08DC60C-6D83-4240-8F9E-5AA8D7439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3E4A01A-880D-43EB-A524-D68F1C0E1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9FD29B-034F-446A-A2D9-F41AE11DC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52B96-D34E-4DF6-A661-97A851380603}" type="datetime1">
              <a:rPr lang="nl-NL" smtClean="0"/>
              <a:t>20-3-2025</a:t>
            </a:fld>
            <a:endParaRPr lang="nl-NL"/>
          </a:p>
        </p:txBody>
      </p:sp>
      <p:sp>
        <p:nvSpPr>
          <p:cNvPr id="5" name="Tijdelijke aanduiding voor voettekst 4">
            <a:extLst>
              <a:ext uri="{FF2B5EF4-FFF2-40B4-BE49-F238E27FC236}">
                <a16:creationId xmlns:a16="http://schemas.microsoft.com/office/drawing/2014/main" id="{3DB4BAFE-6667-4746-BE83-3DC82F76D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7777AF2-0762-45AF-91FD-0A5791398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7655D-1EEA-426F-87EE-1C00A87D509E}" type="slidenum">
              <a:rPr lang="nl-NL" smtClean="0"/>
              <a:t>‹#›</a:t>
            </a:fld>
            <a:endParaRPr lang="nl-NL"/>
          </a:p>
        </p:txBody>
      </p:sp>
    </p:spTree>
    <p:extLst>
      <p:ext uri="{BB962C8B-B14F-4D97-AF65-F5344CB8AC3E}">
        <p14:creationId xmlns:p14="http://schemas.microsoft.com/office/powerpoint/2010/main" val="4197492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E7A7-5AF1-184F-85E9-8C008559E1EA}"/>
              </a:ext>
            </a:extLst>
          </p:cNvPr>
          <p:cNvSpPr>
            <a:spLocks noGrp="1"/>
          </p:cNvSpPr>
          <p:nvPr>
            <p:ph type="body" sz="quarter" idx="16"/>
          </p:nvPr>
        </p:nvSpPr>
        <p:spPr>
          <a:xfrm>
            <a:off x="3890" y="3694545"/>
            <a:ext cx="12188110" cy="2164434"/>
          </a:xfrm>
          <a:solidFill>
            <a:srgbClr val="002060"/>
          </a:solidFill>
          <a:ln>
            <a:solidFill>
              <a:srgbClr val="002060"/>
            </a:solidFill>
          </a:ln>
        </p:spPr>
        <p:txBody>
          <a:bodyPr vert="horz" lIns="216000" tIns="216000" rIns="360000" bIns="216000" rtlCol="0" anchor="t">
            <a:normAutofit/>
          </a:bodyPr>
          <a:lstStyle/>
          <a:p>
            <a:pPr marL="0" indent="0">
              <a:buNone/>
            </a:pPr>
            <a:r>
              <a:rPr lang="nl-NL" sz="2400" err="1">
                <a:latin typeface="+mn-lt"/>
              </a:rPr>
              <a:t>Onderzoeksrapportage</a:t>
            </a:r>
            <a:endParaRPr lang="nl-NL" sz="3200">
              <a:latin typeface="+mn-lt"/>
              <a:cs typeface="Calibri"/>
            </a:endParaRPr>
          </a:p>
          <a:p>
            <a:pPr marL="0" indent="0">
              <a:buNone/>
            </a:pPr>
            <a:r>
              <a:rPr lang="nl-NL" sz="3600">
                <a:latin typeface="+mn-lt"/>
                <a:cs typeface="Calibri"/>
              </a:rPr>
              <a:t>Eigen regie en Cao Sociaal Werk</a:t>
            </a:r>
          </a:p>
        </p:txBody>
      </p:sp>
      <p:sp>
        <p:nvSpPr>
          <p:cNvPr id="11" name="Tekstvak 10">
            <a:extLst>
              <a:ext uri="{FF2B5EF4-FFF2-40B4-BE49-F238E27FC236}">
                <a16:creationId xmlns:a16="http://schemas.microsoft.com/office/drawing/2014/main" id="{BEB23DA6-2B40-D0C0-1C32-380C7BBE4EFA}"/>
              </a:ext>
            </a:extLst>
          </p:cNvPr>
          <p:cNvSpPr txBox="1"/>
          <p:nvPr/>
        </p:nvSpPr>
        <p:spPr>
          <a:xfrm>
            <a:off x="9575515" y="6276975"/>
            <a:ext cx="2311685" cy="307777"/>
          </a:xfrm>
          <a:prstGeom prst="rect">
            <a:avLst/>
          </a:prstGeom>
          <a:noFill/>
        </p:spPr>
        <p:txBody>
          <a:bodyPr wrap="square" lIns="91440" tIns="45720" rIns="91440" bIns="45720" rtlCol="0" anchor="t">
            <a:spAutoFit/>
          </a:bodyPr>
          <a:lstStyle/>
          <a:p>
            <a:pPr algn="r"/>
            <a:r>
              <a:rPr lang="nl-NL" sz="1400">
                <a:solidFill>
                  <a:srgbClr val="002060"/>
                </a:solidFill>
              </a:rPr>
              <a:t>11 november 2024</a:t>
            </a:r>
            <a:endParaRPr lang="nl-NL" sz="1400">
              <a:solidFill>
                <a:srgbClr val="002060"/>
              </a:solidFill>
              <a:cs typeface="Calibri"/>
            </a:endParaRPr>
          </a:p>
        </p:txBody>
      </p:sp>
      <p:pic>
        <p:nvPicPr>
          <p:cNvPr id="5" name="Afbeelding 4">
            <a:extLst>
              <a:ext uri="{FF2B5EF4-FFF2-40B4-BE49-F238E27FC236}">
                <a16:creationId xmlns:a16="http://schemas.microsoft.com/office/drawing/2014/main" id="{E197F03D-D160-6501-B32C-FEE50C0C41B0}"/>
              </a:ext>
            </a:extLst>
          </p:cNvPr>
          <p:cNvPicPr>
            <a:picLocks noChangeAspect="1"/>
          </p:cNvPicPr>
          <p:nvPr/>
        </p:nvPicPr>
        <p:blipFill>
          <a:blip r:embed="rId2"/>
          <a:stretch>
            <a:fillRect/>
          </a:stretch>
        </p:blipFill>
        <p:spPr>
          <a:xfrm>
            <a:off x="7600730" y="202428"/>
            <a:ext cx="4286470" cy="3283119"/>
          </a:xfrm>
          <a:prstGeom prst="rect">
            <a:avLst/>
          </a:prstGeom>
        </p:spPr>
      </p:pic>
    </p:spTree>
    <p:extLst>
      <p:ext uri="{BB962C8B-B14F-4D97-AF65-F5344CB8AC3E}">
        <p14:creationId xmlns:p14="http://schemas.microsoft.com/office/powerpoint/2010/main" val="264145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71ACF34-362E-4DB9-B83A-A9F1AA394FAE}"/>
              </a:ext>
            </a:extLst>
          </p:cNvPr>
          <p:cNvSpPr>
            <a:spLocks noGrp="1"/>
          </p:cNvSpPr>
          <p:nvPr>
            <p:ph type="sldNum" sz="quarter" idx="12"/>
          </p:nvPr>
        </p:nvSpPr>
        <p:spPr/>
        <p:txBody>
          <a:bodyPr/>
          <a:lstStyle/>
          <a:p>
            <a:fld id="{2117655D-1EEA-426F-87EE-1C00A87D509E}" type="slidenum">
              <a:rPr lang="nl-NL" smtClean="0"/>
              <a:t>10</a:t>
            </a:fld>
            <a:endParaRPr lang="nl-NL"/>
          </a:p>
        </p:txBody>
      </p:sp>
      <p:sp>
        <p:nvSpPr>
          <p:cNvPr id="12" name="Tekstvak 11">
            <a:extLst>
              <a:ext uri="{FF2B5EF4-FFF2-40B4-BE49-F238E27FC236}">
                <a16:creationId xmlns:a16="http://schemas.microsoft.com/office/drawing/2014/main" id="{4F0EC6D4-0FE2-4FE4-986C-329748FA059A}"/>
              </a:ext>
            </a:extLst>
          </p:cNvPr>
          <p:cNvSpPr txBox="1"/>
          <p:nvPr/>
        </p:nvSpPr>
        <p:spPr>
          <a:xfrm>
            <a:off x="637724" y="438490"/>
            <a:ext cx="5458276" cy="6571030"/>
          </a:xfrm>
          <a:prstGeom prst="rect">
            <a:avLst/>
          </a:prstGeom>
          <a:noFill/>
        </p:spPr>
        <p:txBody>
          <a:bodyPr wrap="square" lIns="91440" tIns="45720" rIns="91440" bIns="45720" numCol="1" anchor="t">
            <a:spAutoFit/>
          </a:bodyPr>
          <a:lstStyle/>
          <a:p>
            <a:r>
              <a:rPr lang="nl-NL" sz="1200" b="1"/>
              <a:t>Ondersteunende maatregelen en afspraken op brancheniveau en in de cao</a:t>
            </a:r>
            <a:endParaRPr lang="en-US" sz="1200"/>
          </a:p>
          <a:p>
            <a:endParaRPr lang="nl-NL" sz="1200"/>
          </a:p>
          <a:p>
            <a:r>
              <a:rPr lang="nl-NL" sz="1200"/>
              <a:t>Op de derde plaats kunnen ontwikkelingen op de arbeidsmarkt, ontwikkelingen in de branche en ondersteunende maatregelen en afspraken op brancheniveau en in de cao het nemen van eigen regie beïnvloeden. Deze kunnen het nemen van eigen regie versterken of juist remmend werken op het nemen van eigen regie. </a:t>
            </a:r>
            <a:endParaRPr lang="nl-NL" sz="1200">
              <a:cs typeface="Calibri"/>
            </a:endParaRPr>
          </a:p>
          <a:p>
            <a:r>
              <a:rPr lang="nl-NL" sz="1200"/>
              <a:t>Cao-partijen hebben in dit kader de volgende (cao)thema's benoemd die hierbij mogelijk relevant kunnen zijn:</a:t>
            </a:r>
          </a:p>
          <a:p>
            <a:endParaRPr lang="nl-NL" sz="1200"/>
          </a:p>
          <a:p>
            <a:pPr marL="171450" indent="-171450">
              <a:spcBef>
                <a:spcPts val="600"/>
              </a:spcBef>
              <a:spcAft>
                <a:spcPts val="600"/>
              </a:spcAft>
              <a:buFont typeface="Wingdings" panose="05000000000000000000" pitchFamily="2" charset="2"/>
              <a:buChar char="v"/>
            </a:pPr>
            <a:r>
              <a:rPr lang="nl-NL" sz="1200" b="1"/>
              <a:t>Duurzame inzetbaarheid (gezond en fit) </a:t>
            </a:r>
            <a:endParaRPr lang="nl-NL" sz="1200" b="1">
              <a:cs typeface="Calibri"/>
            </a:endParaRPr>
          </a:p>
          <a:p>
            <a:pPr algn="l"/>
            <a:r>
              <a:rPr lang="nl-NL" sz="1200">
                <a:solidFill>
                  <a:srgbClr val="111111"/>
                </a:solidFill>
                <a:latin typeface="-apple-system"/>
              </a:rPr>
              <a:t>Wanneer je fysiek en mentaal in goede conditie bent, heb je meer energie en veerkracht om je werk effectief uit te voeren en uitdagingen aan te gaan. Dit verhoogd de productiviteit en het werkplezier en verminderd de kans op stressklachten. Gezonde en fitte werknemers zijn vaak beter in staat om zelf beslissingen te nemen en verantwoordelijkheid te dragen voor hun taken. Ze kunnen zich beter concentreren, sneller problemen oplossen en creatiever zijn in het werk. </a:t>
            </a:r>
          </a:p>
          <a:p>
            <a:pPr algn="l"/>
            <a:endParaRPr lang="nl-NL" sz="1200">
              <a:solidFill>
                <a:srgbClr val="111111"/>
              </a:solidFill>
              <a:latin typeface="-apple-system"/>
            </a:endParaRPr>
          </a:p>
          <a:p>
            <a:pPr algn="l"/>
            <a:r>
              <a:rPr lang="nl-NL" sz="1200">
                <a:solidFill>
                  <a:srgbClr val="111111"/>
                </a:solidFill>
                <a:latin typeface="-apple-system"/>
              </a:rPr>
              <a:t>De meeste werknemers in de branche sociaal werk geven aan te kunnen voldoen aan de fysieke en psychische eisen van het werk. Ongeveer 10% geeft aan niet aan de psychische eisen te kunnen voldoen en 5% niet aan de fysieke eisen. Voor deze groep kan het (kunnen) nemen van eigen regie lastiger zijn. Een derde van de werknemers geeft aan weinig energie voor het werk te hebben. Ook dit kan het kunnen nemen van eigen regie in de weg staan. Voor deze groep kan het bieden van ruimte in combinatie met ruggensteun mogelijk verlichting brengen.</a:t>
            </a:r>
          </a:p>
          <a:p>
            <a:pPr algn="l"/>
            <a:endParaRPr lang="nl-NL" sz="1200">
              <a:solidFill>
                <a:srgbClr val="111111"/>
              </a:solidFill>
              <a:latin typeface="-apple-system"/>
            </a:endParaRPr>
          </a:p>
          <a:p>
            <a:r>
              <a:rPr lang="nl-NL" sz="1200" i="1"/>
              <a:t>azwstatline.cbs.nl: branche Sociaal werk werknemers, 2023:</a:t>
            </a:r>
          </a:p>
          <a:p>
            <a:endParaRPr lang="nl-NL" sz="1200" i="1"/>
          </a:p>
          <a:p>
            <a:pPr marL="227965" indent="-227965" defTabSz="1219170" eaLnBrk="0" fontAlgn="base" hangingPunct="0">
              <a:spcBef>
                <a:spcPct val="0"/>
              </a:spcBef>
              <a:spcAft>
                <a:spcPct val="0"/>
              </a:spcAft>
              <a:buFont typeface="Arial" panose="020B0604020202020204" pitchFamily="34" charset="0"/>
              <a:buChar char="•"/>
            </a:pPr>
            <a:r>
              <a:rPr lang="nl-NL" altLang="nl-NL" sz="1200" i="1">
                <a:ea typeface="Aptos" panose="020B0004020202020204" pitchFamily="34" charset="0"/>
                <a:cs typeface="Times New Roman" panose="02020603050405020304" pitchFamily="18" charset="0"/>
              </a:rPr>
              <a:t>95% kan voldoen aan fysieke eisen van het werk en 89% aan de psychische eisen van het werk</a:t>
            </a:r>
            <a:endParaRPr lang="nl-NL" altLang="nl-NL" sz="1200" i="1">
              <a:cs typeface="Calibri" panose="020F0502020204030204"/>
            </a:endParaRPr>
          </a:p>
          <a:p>
            <a:pPr marL="227965" indent="-227965" defTabSz="1219170" eaLnBrk="0" fontAlgn="base" hangingPunct="0">
              <a:spcBef>
                <a:spcPct val="0"/>
              </a:spcBef>
              <a:spcAft>
                <a:spcPct val="0"/>
              </a:spcAft>
              <a:buFont typeface="Arial" panose="020B0604020202020204" pitchFamily="34" charset="0"/>
              <a:buChar char="•"/>
            </a:pPr>
            <a:r>
              <a:rPr lang="nl-NL" altLang="nl-NL" sz="1200" i="1">
                <a:ea typeface="Aptos" panose="020B0004020202020204" pitchFamily="34" charset="0"/>
                <a:cs typeface="Times New Roman" panose="02020603050405020304" pitchFamily="18" charset="0"/>
              </a:rPr>
              <a:t>Respondenten denken door te kunnen werken tot 63 jaar en willen doorwerken tot 65 jaar</a:t>
            </a:r>
          </a:p>
          <a:p>
            <a:pPr>
              <a:spcBef>
                <a:spcPts val="600"/>
              </a:spcBef>
              <a:spcAft>
                <a:spcPts val="600"/>
              </a:spcAft>
            </a:pPr>
            <a:endParaRPr lang="nl-NL" sz="1200"/>
          </a:p>
          <a:p>
            <a:pPr>
              <a:spcBef>
                <a:spcPts val="600"/>
              </a:spcBef>
              <a:spcAft>
                <a:spcPts val="600"/>
              </a:spcAft>
            </a:pPr>
            <a:endParaRPr lang="nl-NL" sz="1200" b="1"/>
          </a:p>
        </p:txBody>
      </p:sp>
      <p:sp>
        <p:nvSpPr>
          <p:cNvPr id="2" name="Tekstvak 1">
            <a:extLst>
              <a:ext uri="{FF2B5EF4-FFF2-40B4-BE49-F238E27FC236}">
                <a16:creationId xmlns:a16="http://schemas.microsoft.com/office/drawing/2014/main" id="{EFAF35D7-4174-CAB1-234F-C12052B5C13D}"/>
              </a:ext>
            </a:extLst>
          </p:cNvPr>
          <p:cNvSpPr txBox="1"/>
          <p:nvPr/>
        </p:nvSpPr>
        <p:spPr>
          <a:xfrm>
            <a:off x="6410895" y="542399"/>
            <a:ext cx="5582449" cy="271869"/>
          </a:xfrm>
          <a:prstGeom prst="rect">
            <a:avLst/>
          </a:prstGeom>
          <a:noFill/>
        </p:spPr>
        <p:txBody>
          <a:bodyPr wrap="square" numCol="1">
            <a:spAutoFit/>
          </a:bodyPr>
          <a:lstStyle/>
          <a:p>
            <a:pPr>
              <a:lnSpc>
                <a:spcPts val="1400"/>
              </a:lnSpc>
            </a:pPr>
            <a:r>
              <a:rPr lang="nl-NL" sz="1200"/>
              <a:t> </a:t>
            </a:r>
          </a:p>
        </p:txBody>
      </p:sp>
      <p:sp>
        <p:nvSpPr>
          <p:cNvPr id="4" name="Tekstvak 3">
            <a:extLst>
              <a:ext uri="{FF2B5EF4-FFF2-40B4-BE49-F238E27FC236}">
                <a16:creationId xmlns:a16="http://schemas.microsoft.com/office/drawing/2014/main" id="{870B4A26-F426-5A30-758A-8A16FF7299E7}"/>
              </a:ext>
            </a:extLst>
          </p:cNvPr>
          <p:cNvSpPr txBox="1"/>
          <p:nvPr/>
        </p:nvSpPr>
        <p:spPr>
          <a:xfrm>
            <a:off x="6406016" y="438490"/>
            <a:ext cx="5307354" cy="6078587"/>
          </a:xfrm>
          <a:prstGeom prst="rect">
            <a:avLst/>
          </a:prstGeom>
          <a:noFill/>
        </p:spPr>
        <p:txBody>
          <a:bodyPr wrap="square" lIns="91440" tIns="45720" rIns="91440" bIns="45720" numCol="1" anchor="t">
            <a:spAutoFit/>
          </a:bodyPr>
          <a:lstStyle/>
          <a:p>
            <a:pPr marL="227965" indent="-227965" defTabSz="1219170" eaLnBrk="0" fontAlgn="base" hangingPunct="0">
              <a:spcBef>
                <a:spcPct val="0"/>
              </a:spcBef>
              <a:spcAft>
                <a:spcPct val="0"/>
              </a:spcAft>
              <a:buFont typeface="Arial" panose="020B0604020202020204" pitchFamily="34" charset="0"/>
              <a:buChar char="•"/>
            </a:pPr>
            <a:r>
              <a:rPr lang="nl-NL" altLang="nl-NL" sz="1200" i="1">
                <a:solidFill>
                  <a:srgbClr val="111111"/>
                </a:solidFill>
                <a:latin typeface="-apple-system"/>
              </a:rPr>
              <a:t>61% bruist van </a:t>
            </a:r>
            <a:r>
              <a:rPr lang="nl-NL" altLang="nl-NL" sz="1200" i="1">
                <a:cs typeface="Times New Roman" panose="02020603050405020304" pitchFamily="18" charset="0"/>
              </a:rPr>
              <a:t>energie op het werk</a:t>
            </a:r>
          </a:p>
          <a:p>
            <a:pPr marL="227965" indent="-227965" defTabSz="1219170" eaLnBrk="0" fontAlgn="base" hangingPunct="0">
              <a:spcBef>
                <a:spcPct val="0"/>
              </a:spcBef>
              <a:spcAft>
                <a:spcPct val="0"/>
              </a:spcAft>
              <a:buFont typeface="Arial" panose="020B0604020202020204" pitchFamily="34" charset="0"/>
              <a:buChar char="•"/>
            </a:pPr>
            <a:r>
              <a:rPr lang="nl-NL" altLang="nl-NL" sz="1200" i="1">
                <a:cs typeface="Times New Roman" panose="02020603050405020304" pitchFamily="18" charset="0"/>
              </a:rPr>
              <a:t>68% heeft ‘s ochtends zin om te werken</a:t>
            </a:r>
          </a:p>
          <a:p>
            <a:pPr marL="227965" indent="-227965" defTabSz="1219170" eaLnBrk="0" fontAlgn="base" hangingPunct="0">
              <a:spcBef>
                <a:spcPct val="0"/>
              </a:spcBef>
              <a:spcAft>
                <a:spcPct val="0"/>
              </a:spcAft>
              <a:buFont typeface="Arial" panose="020B0604020202020204" pitchFamily="34" charset="0"/>
              <a:buChar char="•"/>
            </a:pPr>
            <a:endParaRPr lang="nl-NL" altLang="nl-NL" sz="1200">
              <a:cs typeface="Calibri" panose="020F0502020204030204"/>
            </a:endParaRPr>
          </a:p>
          <a:p>
            <a:pPr marL="171450" indent="-171450">
              <a:spcBef>
                <a:spcPts val="600"/>
              </a:spcBef>
              <a:spcAft>
                <a:spcPts val="600"/>
              </a:spcAft>
              <a:buFont typeface="Wingdings" panose="05000000000000000000" pitchFamily="2" charset="2"/>
              <a:buChar char="v"/>
            </a:pPr>
            <a:r>
              <a:rPr lang="nl-NL" sz="1200" b="1"/>
              <a:t>Werkplezier, motivatie en betrokkenheid</a:t>
            </a:r>
          </a:p>
          <a:p>
            <a:pPr>
              <a:spcBef>
                <a:spcPts val="600"/>
              </a:spcBef>
              <a:spcAft>
                <a:spcPts val="600"/>
              </a:spcAft>
            </a:pPr>
            <a:r>
              <a:rPr lang="nl-NL" sz="1200"/>
              <a:t>Werkplezier heeft invloed op het nemen van eigen regie op het werk. Wanneer je plezier hebt in je werk, voel je je meer betrokken en gemotiveerd, wat je in staat stelt om pro-actiever en zelfstandiger te handelen. Dit verhoogt je gevoel van controle en autonomie, wat essentieel is voor het nemen van eigen regie. </a:t>
            </a:r>
            <a:endParaRPr lang="nl-NL" sz="1200">
              <a:cs typeface="Calibri"/>
            </a:endParaRPr>
          </a:p>
          <a:p>
            <a:pPr>
              <a:spcBef>
                <a:spcPts val="600"/>
              </a:spcBef>
              <a:spcAft>
                <a:spcPts val="600"/>
              </a:spcAft>
            </a:pPr>
            <a:r>
              <a:rPr lang="nl-NL" sz="1200"/>
              <a:t>Werknemers in sociaal werk ervaren over het algemeen een hoge mate van werkplezier, wat een positief effect heeft op het nemen van eigen regie. Het heeft een gunstig effect op het durven nemen van eigen regie en het voelen van ruimte om eigen regie te nemen. </a:t>
            </a:r>
            <a:endParaRPr lang="nl-NL" sz="1200">
              <a:cs typeface="Calibri"/>
            </a:endParaRPr>
          </a:p>
          <a:p>
            <a:pPr>
              <a:spcBef>
                <a:spcPts val="600"/>
              </a:spcBef>
              <a:spcAft>
                <a:spcPts val="600"/>
              </a:spcAft>
            </a:pPr>
            <a:r>
              <a:rPr lang="nl-NL" sz="1200"/>
              <a:t>Het vragenlijstonderzoek uit 2023 laat zien dat driekwart (76%) van de werknemers met (veel) plezier naar het werk te gaan.</a:t>
            </a:r>
            <a:endParaRPr lang="nl-NL" sz="1200">
              <a:cs typeface="Calibri"/>
            </a:endParaRPr>
          </a:p>
          <a:p>
            <a:pPr>
              <a:spcBef>
                <a:spcPts val="600"/>
              </a:spcBef>
              <a:spcAft>
                <a:spcPts val="600"/>
              </a:spcAft>
            </a:pPr>
            <a:r>
              <a:rPr lang="nl-NL" sz="1200" i="1"/>
              <a:t>azwstatline.cbs.nl: branche Sociaal werk werknemers, 2023, 4e kwartaal :</a:t>
            </a:r>
          </a:p>
          <a:p>
            <a:pPr marL="227965" indent="-227965" defTabSz="1219170" eaLnBrk="0" fontAlgn="base" hangingPunct="0">
              <a:spcBef>
                <a:spcPct val="0"/>
              </a:spcBef>
              <a:spcAft>
                <a:spcPct val="0"/>
              </a:spcAft>
              <a:buFont typeface="Arial" panose="020B0604020202020204" pitchFamily="34" charset="0"/>
              <a:buChar char="•"/>
            </a:pPr>
            <a:r>
              <a:rPr lang="nl-NL" altLang="nl-NL" sz="1200" i="1"/>
              <a:t>84% is enthousiast over baan</a:t>
            </a:r>
          </a:p>
          <a:p>
            <a:pPr marL="227965" indent="-227965" defTabSz="1219170" eaLnBrk="0" fontAlgn="base" hangingPunct="0">
              <a:spcBef>
                <a:spcPct val="0"/>
              </a:spcBef>
              <a:spcAft>
                <a:spcPct val="0"/>
              </a:spcAft>
              <a:buFont typeface="Arial" panose="020B0604020202020204" pitchFamily="34" charset="0"/>
              <a:buChar char="•"/>
            </a:pPr>
            <a:r>
              <a:rPr lang="nl-NL" altLang="nl-NL" sz="1200" i="1">
                <a:ea typeface="Aptos" panose="020B0004020202020204" pitchFamily="34" charset="0"/>
                <a:cs typeface="Times New Roman"/>
              </a:rPr>
              <a:t>82% is (zeer) tevreden met het werk.</a:t>
            </a:r>
            <a:endParaRPr lang="nl-NL" altLang="nl-NL" sz="1200" i="1">
              <a:cs typeface="Times New Roman"/>
            </a:endParaRPr>
          </a:p>
          <a:p>
            <a:pPr marL="227965" indent="-227965" defTabSz="1219170" eaLnBrk="0" fontAlgn="base" hangingPunct="0">
              <a:spcBef>
                <a:spcPct val="0"/>
              </a:spcBef>
              <a:spcAft>
                <a:spcPct val="0"/>
              </a:spcAft>
              <a:buFont typeface="Arial" panose="020B0604020202020204" pitchFamily="34" charset="0"/>
              <a:buChar char="•"/>
            </a:pPr>
            <a:r>
              <a:rPr lang="nl-NL" altLang="nl-NL" sz="1200" i="1">
                <a:ea typeface="Aptos" panose="020B0004020202020204" pitchFamily="34" charset="0"/>
                <a:cs typeface="Times New Roman"/>
              </a:rPr>
              <a:t>75% is trots op de organisatie</a:t>
            </a:r>
          </a:p>
          <a:p>
            <a:pPr marL="227965" indent="-227965" defTabSz="1219170" eaLnBrk="0" fontAlgn="base" hangingPunct="0">
              <a:spcBef>
                <a:spcPct val="0"/>
              </a:spcBef>
              <a:spcAft>
                <a:spcPct val="0"/>
              </a:spcAft>
              <a:buFont typeface="Arial" panose="020B0604020202020204" pitchFamily="34" charset="0"/>
              <a:buChar char="•"/>
            </a:pPr>
            <a:endParaRPr lang="nl-NL" altLang="nl-NL" sz="1200">
              <a:cs typeface="Times New Roman"/>
            </a:endParaRPr>
          </a:p>
          <a:p>
            <a:pPr marL="171450" indent="-171450">
              <a:spcBef>
                <a:spcPts val="600"/>
              </a:spcBef>
              <a:spcAft>
                <a:spcPts val="600"/>
              </a:spcAft>
              <a:buFont typeface="Wingdings" panose="05000000000000000000" pitchFamily="2" charset="2"/>
              <a:buChar char="v"/>
            </a:pPr>
            <a:r>
              <a:rPr lang="nl-NL" sz="1200" b="1"/>
              <a:t>Werkrelaties en dialoog</a:t>
            </a:r>
            <a:endParaRPr lang="nl-NL" sz="1200" b="1">
              <a:cs typeface="Calibri"/>
            </a:endParaRPr>
          </a:p>
          <a:p>
            <a:pPr>
              <a:spcBef>
                <a:spcPts val="600"/>
              </a:spcBef>
              <a:spcAft>
                <a:spcPts val="600"/>
              </a:spcAft>
            </a:pPr>
            <a:r>
              <a:rPr lang="nl-NL" sz="1200"/>
              <a:t>Goede werkrelaties en dialoog kunnen een ondersteunende en stimulerende omgeving creëren, wat essentieel is voor het bevorderen van eigen regie. De werkrelaties die je in je werk hebt zijn belangrijk voor het ervaren van ruggensteun, maar ook voor het bieden van richting en ruimte. De dialoog met je leidinggevende speelt daarin een cruciale rol. Werkrelaties (tussen collega’s onderling en tussen werknemer en leidinggevende) zijn vooral belangrijk voor het bieden van ruggensteun en het creëren van ruimte om eigen regie te nemen.</a:t>
            </a:r>
            <a:endParaRPr lang="nl-NL" sz="1200">
              <a:cs typeface="Calibri"/>
            </a:endParaRPr>
          </a:p>
        </p:txBody>
      </p:sp>
    </p:spTree>
    <p:extLst>
      <p:ext uri="{BB962C8B-B14F-4D97-AF65-F5344CB8AC3E}">
        <p14:creationId xmlns:p14="http://schemas.microsoft.com/office/powerpoint/2010/main" val="50017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71ACF34-362E-4DB9-B83A-A9F1AA394FAE}"/>
              </a:ext>
            </a:extLst>
          </p:cNvPr>
          <p:cNvSpPr>
            <a:spLocks noGrp="1"/>
          </p:cNvSpPr>
          <p:nvPr>
            <p:ph type="sldNum" sz="quarter" idx="12"/>
          </p:nvPr>
        </p:nvSpPr>
        <p:spPr/>
        <p:txBody>
          <a:bodyPr/>
          <a:lstStyle/>
          <a:p>
            <a:fld id="{2117655D-1EEA-426F-87EE-1C00A87D509E}" type="slidenum">
              <a:rPr lang="nl-NL" smtClean="0"/>
              <a:t>11</a:t>
            </a:fld>
            <a:endParaRPr lang="nl-NL"/>
          </a:p>
        </p:txBody>
      </p:sp>
      <p:sp>
        <p:nvSpPr>
          <p:cNvPr id="5" name="Tekstvak 4">
            <a:extLst>
              <a:ext uri="{FF2B5EF4-FFF2-40B4-BE49-F238E27FC236}">
                <a16:creationId xmlns:a16="http://schemas.microsoft.com/office/drawing/2014/main" id="{501B15E0-9B9C-42B9-A7CE-7211E79C1A90}"/>
              </a:ext>
            </a:extLst>
          </p:cNvPr>
          <p:cNvSpPr txBox="1"/>
          <p:nvPr/>
        </p:nvSpPr>
        <p:spPr>
          <a:xfrm>
            <a:off x="430786" y="933216"/>
            <a:ext cx="5138187" cy="5924784"/>
          </a:xfrm>
          <a:prstGeom prst="rect">
            <a:avLst/>
          </a:prstGeom>
        </p:spPr>
        <p:txBody>
          <a:bodyPr vert="horz" wrap="square" lIns="0" tIns="0" rIns="0" bIns="240000" rtlCol="0">
            <a:noAutofit/>
          </a:bodyPr>
          <a:lstStyle/>
          <a:p>
            <a:endParaRPr lang="nl-NL" sz="1200" b="1"/>
          </a:p>
          <a:p>
            <a:endParaRPr lang="nl-NL" sz="1200"/>
          </a:p>
          <a:p>
            <a:pPr>
              <a:spcAft>
                <a:spcPts val="800"/>
              </a:spcAft>
            </a:pPr>
            <a:endParaRPr lang="nl-NL" sz="1400"/>
          </a:p>
        </p:txBody>
      </p:sp>
      <p:sp>
        <p:nvSpPr>
          <p:cNvPr id="2" name="Tekstvak 1">
            <a:extLst>
              <a:ext uri="{FF2B5EF4-FFF2-40B4-BE49-F238E27FC236}">
                <a16:creationId xmlns:a16="http://schemas.microsoft.com/office/drawing/2014/main" id="{EFAF35D7-4174-CAB1-234F-C12052B5C13D}"/>
              </a:ext>
            </a:extLst>
          </p:cNvPr>
          <p:cNvSpPr txBox="1"/>
          <p:nvPr/>
        </p:nvSpPr>
        <p:spPr>
          <a:xfrm>
            <a:off x="6410895" y="542399"/>
            <a:ext cx="5582449" cy="271869"/>
          </a:xfrm>
          <a:prstGeom prst="rect">
            <a:avLst/>
          </a:prstGeom>
          <a:noFill/>
        </p:spPr>
        <p:txBody>
          <a:bodyPr wrap="square" numCol="1">
            <a:spAutoFit/>
          </a:bodyPr>
          <a:lstStyle/>
          <a:p>
            <a:pPr>
              <a:lnSpc>
                <a:spcPts val="1400"/>
              </a:lnSpc>
            </a:pPr>
            <a:r>
              <a:rPr lang="nl-NL" sz="1200"/>
              <a:t> </a:t>
            </a:r>
          </a:p>
        </p:txBody>
      </p:sp>
      <p:sp>
        <p:nvSpPr>
          <p:cNvPr id="4" name="Tekstvak 3">
            <a:extLst>
              <a:ext uri="{FF2B5EF4-FFF2-40B4-BE49-F238E27FC236}">
                <a16:creationId xmlns:a16="http://schemas.microsoft.com/office/drawing/2014/main" id="{870B4A26-F426-5A30-758A-8A16FF7299E7}"/>
              </a:ext>
            </a:extLst>
          </p:cNvPr>
          <p:cNvSpPr txBox="1"/>
          <p:nvPr/>
        </p:nvSpPr>
        <p:spPr>
          <a:xfrm>
            <a:off x="788646" y="572734"/>
            <a:ext cx="5307354" cy="5601533"/>
          </a:xfrm>
          <a:prstGeom prst="rect">
            <a:avLst/>
          </a:prstGeom>
          <a:noFill/>
        </p:spPr>
        <p:txBody>
          <a:bodyPr wrap="square" lIns="91440" tIns="45720" rIns="91440" bIns="45720" numCol="1" anchor="t">
            <a:spAutoFit/>
          </a:bodyPr>
          <a:lstStyle/>
          <a:p>
            <a:pPr>
              <a:spcBef>
                <a:spcPts val="600"/>
              </a:spcBef>
              <a:spcAft>
                <a:spcPts val="600"/>
              </a:spcAft>
            </a:pPr>
            <a:r>
              <a:rPr lang="nl-NL" sz="1200"/>
              <a:t>Het vragenlijstonderzoek uit 2023 laat zien dat werknemers over het algemeen tevreden dan wel zeer tevreden zijn over de samenwerking met collega’s en het team. 83% geeft aan hier tevreden over te zijn. De tevredenheid over de gesprekken die medewerkers voeren met hun leidinggevende ligt lager. 68% zegt hierover tevreden dan wel heel tevreden te zijn. 12% geeft aan hier (zeer) ontevreden over te zijn. </a:t>
            </a:r>
          </a:p>
          <a:p>
            <a:pPr>
              <a:spcBef>
                <a:spcPts val="600"/>
              </a:spcBef>
              <a:spcAft>
                <a:spcPts val="600"/>
              </a:spcAft>
            </a:pPr>
            <a:r>
              <a:rPr lang="nl-NL" sz="1200" i="1"/>
              <a:t>azwstatline.cbs.nl: branche Sociaal werk werknemers, 2023, 4e kwartaal :</a:t>
            </a:r>
          </a:p>
          <a:p>
            <a:pPr marL="227965" indent="-227965" defTabSz="1219170" eaLnBrk="0" fontAlgn="base" hangingPunct="0">
              <a:spcBef>
                <a:spcPct val="0"/>
              </a:spcBef>
              <a:spcAft>
                <a:spcPct val="0"/>
              </a:spcAft>
              <a:buFont typeface="Arial" panose="020B0604020202020204" pitchFamily="34" charset="0"/>
              <a:buChar char="•"/>
            </a:pPr>
            <a:r>
              <a:rPr lang="nl-NL" altLang="nl-NL" sz="1200" i="1">
                <a:cs typeface="Times New Roman"/>
              </a:rPr>
              <a:t>81% ervaart prettige sfeer op afdeling/team</a:t>
            </a:r>
          </a:p>
          <a:p>
            <a:pPr marL="227965" indent="-227965" defTabSz="1219170" eaLnBrk="0" fontAlgn="base" hangingPunct="0">
              <a:spcBef>
                <a:spcPct val="0"/>
              </a:spcBef>
              <a:spcAft>
                <a:spcPct val="0"/>
              </a:spcAft>
              <a:buFont typeface="Arial" panose="020B0604020202020204" pitchFamily="34" charset="0"/>
              <a:buChar char="•"/>
            </a:pPr>
            <a:r>
              <a:rPr lang="nl-NL" altLang="nl-NL" sz="1200" i="1">
                <a:cs typeface="Times New Roman"/>
              </a:rPr>
              <a:t>70% is (zeer) tevreden met de organisatie</a:t>
            </a:r>
          </a:p>
          <a:p>
            <a:pPr marL="227965" indent="-227965" defTabSz="1219170" eaLnBrk="0" fontAlgn="base" hangingPunct="0">
              <a:spcBef>
                <a:spcPct val="0"/>
              </a:spcBef>
              <a:spcAft>
                <a:spcPct val="0"/>
              </a:spcAft>
              <a:buFont typeface="Arial" panose="020B0604020202020204" pitchFamily="34" charset="0"/>
              <a:buChar char="•"/>
            </a:pPr>
            <a:r>
              <a:rPr lang="nl-NL" sz="1200" i="1">
                <a:cs typeface="Times New Roman"/>
              </a:rPr>
              <a:t>60% ervaart voldoende ondersteuning van zijn/haar leidinggevende</a:t>
            </a:r>
          </a:p>
          <a:p>
            <a:pPr marL="227965" indent="-227965" defTabSz="1219170" eaLnBrk="0" fontAlgn="base" hangingPunct="0">
              <a:spcBef>
                <a:spcPct val="0"/>
              </a:spcBef>
              <a:spcAft>
                <a:spcPct val="0"/>
              </a:spcAft>
              <a:buFont typeface="Arial" panose="020B0604020202020204" pitchFamily="34" charset="0"/>
              <a:buChar char="•"/>
            </a:pPr>
            <a:endParaRPr lang="nl-NL" sz="1200" i="1">
              <a:cs typeface="Times New Roman"/>
            </a:endParaRPr>
          </a:p>
          <a:p>
            <a:pPr marL="171450" indent="-171450">
              <a:spcBef>
                <a:spcPts val="600"/>
              </a:spcBef>
              <a:spcAft>
                <a:spcPts val="600"/>
              </a:spcAft>
              <a:buFont typeface="Wingdings" panose="05000000000000000000" pitchFamily="2" charset="2"/>
              <a:buChar char="v"/>
            </a:pPr>
            <a:r>
              <a:rPr lang="nl-NL" sz="1200" b="1" i="0" u="none" strike="noStrike" baseline="0"/>
              <a:t>Werk- en thuisbalans</a:t>
            </a:r>
            <a:endParaRPr lang="nl-NL" sz="1200" b="1" i="0" u="none" strike="noStrike" baseline="0">
              <a:cs typeface="Calibri"/>
            </a:endParaRPr>
          </a:p>
          <a:p>
            <a:pPr>
              <a:spcBef>
                <a:spcPts val="600"/>
              </a:spcBef>
              <a:spcAft>
                <a:spcPts val="600"/>
              </a:spcAft>
            </a:pPr>
            <a:r>
              <a:rPr lang="nl-NL" sz="1200"/>
              <a:t>Werknemers die een goede werk- en thuisbalans ervaren zijn over het algemeen meer tevreden en hebben meer energie. Dit heeft een positief effect op het ervaren van voldoende ruimte om eigen regie te kunnen nemen. Het ervaren van problemen in de combinatie werk-kinderen of werk-mantelzorg kan belemmerend werken op het kunnen nemen van eigen regie. Aandacht voor het bieden van  ruimte kan wenselijk zijn. </a:t>
            </a:r>
            <a:endParaRPr lang="nl-NL" sz="1200">
              <a:cs typeface="Calibri"/>
            </a:endParaRPr>
          </a:p>
          <a:p>
            <a:pPr>
              <a:spcBef>
                <a:spcPts val="600"/>
              </a:spcBef>
              <a:spcAft>
                <a:spcPts val="600"/>
              </a:spcAft>
            </a:pPr>
            <a:r>
              <a:rPr lang="nl-NL" sz="1200" i="1"/>
              <a:t>azwstatline.cbs.nl: branche Sociaal werk werknemers, 2023:</a:t>
            </a:r>
          </a:p>
          <a:p>
            <a:pPr marL="227965" indent="-227965" defTabSz="1219170" eaLnBrk="0" fontAlgn="base" hangingPunct="0">
              <a:spcBef>
                <a:spcPct val="0"/>
              </a:spcBef>
              <a:spcAft>
                <a:spcPct val="0"/>
              </a:spcAft>
              <a:buFont typeface="Arial" panose="020B0604020202020204" pitchFamily="34" charset="0"/>
              <a:buChar char="•"/>
            </a:pPr>
            <a:r>
              <a:rPr lang="nl-NL" altLang="nl-NL" sz="1200" i="1">
                <a:cs typeface="Times New Roman"/>
              </a:rPr>
              <a:t>87% vindt dat de werktijden goed aansluiten op de thuissituatie</a:t>
            </a:r>
          </a:p>
          <a:p>
            <a:pPr marL="227965" indent="-227965" defTabSz="1219170" eaLnBrk="0" fontAlgn="base" hangingPunct="0">
              <a:spcBef>
                <a:spcPct val="0"/>
              </a:spcBef>
              <a:spcAft>
                <a:spcPct val="0"/>
              </a:spcAft>
              <a:buFont typeface="Arial" panose="020B0604020202020204" pitchFamily="34" charset="0"/>
              <a:buChar char="•"/>
            </a:pPr>
            <a:r>
              <a:rPr lang="nl-NL" altLang="nl-NL" sz="1200" i="1">
                <a:cs typeface="Times New Roman"/>
              </a:rPr>
              <a:t>36% ervaart problemen in combinatie werk-kinderen, evenals met werk-mantelzorg</a:t>
            </a:r>
          </a:p>
          <a:p>
            <a:pPr marL="227965" indent="-227965" defTabSz="1219170" eaLnBrk="0" fontAlgn="base" hangingPunct="0">
              <a:spcBef>
                <a:spcPct val="0"/>
              </a:spcBef>
              <a:spcAft>
                <a:spcPct val="0"/>
              </a:spcAft>
              <a:buFont typeface="Arial" panose="020B0604020202020204" pitchFamily="34" charset="0"/>
              <a:buChar char="•"/>
            </a:pPr>
            <a:r>
              <a:rPr lang="nl-NL" altLang="nl-NL" sz="1200" i="1">
                <a:cs typeface="Times New Roman"/>
              </a:rPr>
              <a:t>36% ervaart de werkdruk als (veel) te hoog</a:t>
            </a:r>
          </a:p>
          <a:p>
            <a:pPr>
              <a:spcBef>
                <a:spcPts val="600"/>
              </a:spcBef>
              <a:spcAft>
                <a:spcPts val="600"/>
              </a:spcAft>
            </a:pPr>
            <a:endParaRPr lang="nl-NL" sz="1200" b="1"/>
          </a:p>
          <a:p>
            <a:pPr>
              <a:spcBef>
                <a:spcPts val="600"/>
              </a:spcBef>
              <a:spcAft>
                <a:spcPts val="600"/>
              </a:spcAft>
            </a:pPr>
            <a:endParaRPr lang="nl-NL" sz="1200" b="1"/>
          </a:p>
        </p:txBody>
      </p:sp>
      <p:sp>
        <p:nvSpPr>
          <p:cNvPr id="6" name="Tekstvak 5">
            <a:extLst>
              <a:ext uri="{FF2B5EF4-FFF2-40B4-BE49-F238E27FC236}">
                <a16:creationId xmlns:a16="http://schemas.microsoft.com/office/drawing/2014/main" id="{495F0F43-5E8A-BBE3-5459-C91478CDE633}"/>
              </a:ext>
            </a:extLst>
          </p:cNvPr>
          <p:cNvSpPr txBox="1"/>
          <p:nvPr/>
        </p:nvSpPr>
        <p:spPr>
          <a:xfrm>
            <a:off x="6552968" y="542399"/>
            <a:ext cx="5307354" cy="5047536"/>
          </a:xfrm>
          <a:prstGeom prst="rect">
            <a:avLst/>
          </a:prstGeom>
          <a:noFill/>
        </p:spPr>
        <p:txBody>
          <a:bodyPr wrap="square" lIns="91440" tIns="45720" rIns="91440" bIns="45720" numCol="1" anchor="t">
            <a:spAutoFit/>
          </a:bodyPr>
          <a:lstStyle/>
          <a:p>
            <a:pPr marL="171450" indent="-171450">
              <a:spcBef>
                <a:spcPts val="600"/>
              </a:spcBef>
              <a:spcAft>
                <a:spcPts val="600"/>
              </a:spcAft>
              <a:buFont typeface="Wingdings" panose="05000000000000000000" pitchFamily="2" charset="2"/>
              <a:buChar char="v"/>
            </a:pPr>
            <a:r>
              <a:rPr lang="nl-NL" sz="1200" b="1"/>
              <a:t>Agressie op het werk</a:t>
            </a:r>
          </a:p>
          <a:p>
            <a:pPr>
              <a:spcBef>
                <a:spcPts val="600"/>
              </a:spcBef>
              <a:spcAft>
                <a:spcPts val="600"/>
              </a:spcAft>
            </a:pPr>
            <a:r>
              <a:rPr lang="nl-NL" sz="1200"/>
              <a:t>Het ervaren van agressie op het werk kan leiden tot gezondheidsproblemen en het verminderen van de werktevredenheid. Het is belangrijk dat werknemers zich op het werk veilig en ondersteund voelen. Wanneer werknemers zich onveilig voelen kan dat gevolgen hebben voor het kunnen, durven en mogen nemen van eigen regie. Het bieden van ruggensteun en richting kan dan helpen.</a:t>
            </a:r>
          </a:p>
          <a:p>
            <a:pPr>
              <a:spcBef>
                <a:spcPts val="600"/>
              </a:spcBef>
              <a:spcAft>
                <a:spcPts val="600"/>
              </a:spcAft>
            </a:pPr>
            <a:r>
              <a:rPr lang="nl-NL" sz="1200" i="1"/>
              <a:t>Azw-statline.cbs.nl: branche Sociaal werk werknemers, 2023, 4e kwartaal :</a:t>
            </a:r>
          </a:p>
          <a:p>
            <a:pPr marL="227965" indent="-227965" defTabSz="1219170" eaLnBrk="0" fontAlgn="base" hangingPunct="0">
              <a:spcBef>
                <a:spcPct val="0"/>
              </a:spcBef>
              <a:spcAft>
                <a:spcPct val="0"/>
              </a:spcAft>
              <a:buFont typeface="Arial" panose="020B0604020202020204" pitchFamily="34" charset="0"/>
              <a:buChar char="•"/>
            </a:pPr>
            <a:r>
              <a:rPr lang="nl-NL" sz="1200" i="1">
                <a:cs typeface="Times New Roman" panose="02020603050405020304" pitchFamily="18" charset="0"/>
              </a:rPr>
              <a:t>69% ervaart agressie door cliënten.</a:t>
            </a:r>
          </a:p>
          <a:p>
            <a:pPr marL="227965" indent="-227965" defTabSz="1219170" eaLnBrk="0" fontAlgn="base" hangingPunct="0">
              <a:spcBef>
                <a:spcPct val="0"/>
              </a:spcBef>
              <a:spcAft>
                <a:spcPct val="0"/>
              </a:spcAft>
              <a:buFont typeface="Arial" panose="020B0604020202020204" pitchFamily="34" charset="0"/>
              <a:buChar char="•"/>
            </a:pPr>
            <a:r>
              <a:rPr lang="nl-NL" sz="1200" i="1">
                <a:cs typeface="Times New Roman" panose="02020603050405020304" pitchFamily="18" charset="0"/>
              </a:rPr>
              <a:t>29% ervaart agressie door collega’s.</a:t>
            </a:r>
          </a:p>
          <a:p>
            <a:pPr marL="171450" indent="-171450">
              <a:spcBef>
                <a:spcPts val="600"/>
              </a:spcBef>
              <a:spcAft>
                <a:spcPts val="600"/>
              </a:spcAft>
              <a:buFont typeface="Wingdings" panose="05000000000000000000" pitchFamily="2" charset="2"/>
              <a:buChar char="v"/>
            </a:pPr>
            <a:endParaRPr lang="nl-NL" sz="1200" b="1"/>
          </a:p>
          <a:p>
            <a:pPr marL="171450" indent="-171450">
              <a:spcBef>
                <a:spcPts val="600"/>
              </a:spcBef>
              <a:spcAft>
                <a:spcPts val="600"/>
              </a:spcAft>
              <a:buFont typeface="Wingdings" panose="05000000000000000000" pitchFamily="2" charset="2"/>
              <a:buChar char="v"/>
            </a:pPr>
            <a:r>
              <a:rPr lang="nl-NL" sz="1200" b="1"/>
              <a:t>Diversiteit en inclusie</a:t>
            </a:r>
          </a:p>
          <a:p>
            <a:pPr>
              <a:spcBef>
                <a:spcPts val="600"/>
              </a:spcBef>
              <a:spcAft>
                <a:spcPts val="600"/>
              </a:spcAft>
            </a:pPr>
            <a:r>
              <a:rPr lang="nl-NL" sz="1200"/>
              <a:t>Diversiteit verwijst naar de aanwezigheid van verschillende kenmerken en perspectieven binnen een groep, zoals geslacht, etniciteit, leeftijd, en vaardigheden. Inclusie betekent dat iedereen zich gewaardeerd en betrokken voelt, ongeacht hun verschillen. Het gaat om het creëren van een omgeving waarin iedereen de kans krijgt om bij te dragen en zich te ontwikkelen. In een inclusieve werkomgeving waar diversiteit wordt gewaardeerd en ondersteund ervaren werknemers sneller ruimte en ruggensteun om eigen regie te nemen. Het heeft een positief effect op het kunnen en durven nemen van eigen regie.</a:t>
            </a:r>
            <a:endParaRPr lang="nl-NL" sz="1200" b="1">
              <a:cs typeface="Calibri" panose="020F0502020204030204"/>
            </a:endParaRPr>
          </a:p>
          <a:p>
            <a:pPr marL="171450" indent="-171450">
              <a:spcBef>
                <a:spcPts val="600"/>
              </a:spcBef>
              <a:spcAft>
                <a:spcPts val="600"/>
              </a:spcAft>
              <a:buFont typeface="Wingdings" panose="05000000000000000000" pitchFamily="2" charset="2"/>
              <a:buChar char="v"/>
            </a:pPr>
            <a:endParaRPr lang="nl-NL" sz="1200" b="1">
              <a:cs typeface="Calibri" panose="020F0502020204030204"/>
            </a:endParaRPr>
          </a:p>
          <a:p>
            <a:pPr marL="171450" indent="-171450">
              <a:spcBef>
                <a:spcPts val="600"/>
              </a:spcBef>
              <a:spcAft>
                <a:spcPts val="600"/>
              </a:spcAft>
              <a:buFont typeface="Wingdings" panose="05000000000000000000" pitchFamily="2" charset="2"/>
              <a:buChar char="v"/>
            </a:pPr>
            <a:endParaRPr lang="nl-NL" sz="1200" b="1"/>
          </a:p>
        </p:txBody>
      </p:sp>
    </p:spTree>
    <p:extLst>
      <p:ext uri="{BB962C8B-B14F-4D97-AF65-F5344CB8AC3E}">
        <p14:creationId xmlns:p14="http://schemas.microsoft.com/office/powerpoint/2010/main" val="284735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71ACF34-362E-4DB9-B83A-A9F1AA394FAE}"/>
              </a:ext>
            </a:extLst>
          </p:cNvPr>
          <p:cNvSpPr>
            <a:spLocks noGrp="1"/>
          </p:cNvSpPr>
          <p:nvPr>
            <p:ph type="sldNum" sz="quarter" idx="12"/>
          </p:nvPr>
        </p:nvSpPr>
        <p:spPr/>
        <p:txBody>
          <a:bodyPr/>
          <a:lstStyle/>
          <a:p>
            <a:fld id="{2117655D-1EEA-426F-87EE-1C00A87D509E}" type="slidenum">
              <a:rPr lang="nl-NL" smtClean="0"/>
              <a:t>12</a:t>
            </a:fld>
            <a:endParaRPr lang="nl-NL"/>
          </a:p>
        </p:txBody>
      </p:sp>
      <p:sp>
        <p:nvSpPr>
          <p:cNvPr id="5" name="Tekstvak 4">
            <a:extLst>
              <a:ext uri="{FF2B5EF4-FFF2-40B4-BE49-F238E27FC236}">
                <a16:creationId xmlns:a16="http://schemas.microsoft.com/office/drawing/2014/main" id="{501B15E0-9B9C-42B9-A7CE-7211E79C1A90}"/>
              </a:ext>
            </a:extLst>
          </p:cNvPr>
          <p:cNvSpPr txBox="1"/>
          <p:nvPr/>
        </p:nvSpPr>
        <p:spPr>
          <a:xfrm>
            <a:off x="430786" y="933216"/>
            <a:ext cx="5138187" cy="5924784"/>
          </a:xfrm>
          <a:prstGeom prst="rect">
            <a:avLst/>
          </a:prstGeom>
        </p:spPr>
        <p:txBody>
          <a:bodyPr vert="horz" wrap="square" lIns="0" tIns="0" rIns="0" bIns="240000" rtlCol="0">
            <a:noAutofit/>
          </a:bodyPr>
          <a:lstStyle/>
          <a:p>
            <a:endParaRPr lang="nl-NL" sz="1200" b="1"/>
          </a:p>
          <a:p>
            <a:endParaRPr lang="nl-NL" sz="1200"/>
          </a:p>
          <a:p>
            <a:pPr>
              <a:spcAft>
                <a:spcPts val="800"/>
              </a:spcAft>
            </a:pPr>
            <a:endParaRPr lang="nl-NL" sz="1400"/>
          </a:p>
        </p:txBody>
      </p:sp>
      <p:sp>
        <p:nvSpPr>
          <p:cNvPr id="2" name="Tekstvak 1">
            <a:extLst>
              <a:ext uri="{FF2B5EF4-FFF2-40B4-BE49-F238E27FC236}">
                <a16:creationId xmlns:a16="http://schemas.microsoft.com/office/drawing/2014/main" id="{EFAF35D7-4174-CAB1-234F-C12052B5C13D}"/>
              </a:ext>
            </a:extLst>
          </p:cNvPr>
          <p:cNvSpPr txBox="1"/>
          <p:nvPr/>
        </p:nvSpPr>
        <p:spPr>
          <a:xfrm>
            <a:off x="6410895" y="542399"/>
            <a:ext cx="5582449" cy="271869"/>
          </a:xfrm>
          <a:prstGeom prst="rect">
            <a:avLst/>
          </a:prstGeom>
          <a:noFill/>
        </p:spPr>
        <p:txBody>
          <a:bodyPr wrap="square" numCol="1">
            <a:spAutoFit/>
          </a:bodyPr>
          <a:lstStyle/>
          <a:p>
            <a:pPr>
              <a:lnSpc>
                <a:spcPts val="1400"/>
              </a:lnSpc>
            </a:pPr>
            <a:r>
              <a:rPr lang="nl-NL" sz="1200"/>
              <a:t> </a:t>
            </a:r>
          </a:p>
        </p:txBody>
      </p:sp>
      <p:sp>
        <p:nvSpPr>
          <p:cNvPr id="6" name="Tekstvak 5">
            <a:extLst>
              <a:ext uri="{FF2B5EF4-FFF2-40B4-BE49-F238E27FC236}">
                <a16:creationId xmlns:a16="http://schemas.microsoft.com/office/drawing/2014/main" id="{495F0F43-5E8A-BBE3-5459-C91478CDE633}"/>
              </a:ext>
            </a:extLst>
          </p:cNvPr>
          <p:cNvSpPr txBox="1"/>
          <p:nvPr/>
        </p:nvSpPr>
        <p:spPr>
          <a:xfrm>
            <a:off x="927724" y="441815"/>
            <a:ext cx="5307354" cy="6155531"/>
          </a:xfrm>
          <a:prstGeom prst="rect">
            <a:avLst/>
          </a:prstGeom>
          <a:noFill/>
        </p:spPr>
        <p:txBody>
          <a:bodyPr wrap="square" lIns="91440" tIns="45720" rIns="91440" bIns="45720" numCol="1" anchor="t">
            <a:spAutoFit/>
          </a:bodyPr>
          <a:lstStyle/>
          <a:p>
            <a:pPr marL="171450" indent="-171450">
              <a:spcBef>
                <a:spcPts val="600"/>
              </a:spcBef>
              <a:spcAft>
                <a:spcPts val="600"/>
              </a:spcAft>
              <a:buFont typeface="Wingdings" panose="05000000000000000000" pitchFamily="2" charset="2"/>
              <a:buChar char="v"/>
            </a:pPr>
            <a:r>
              <a:rPr lang="nl-NL" sz="1200" b="1"/>
              <a:t>Medezeggenschap</a:t>
            </a:r>
          </a:p>
          <a:p>
            <a:pPr>
              <a:spcBef>
                <a:spcPts val="600"/>
              </a:spcBef>
              <a:spcAft>
                <a:spcPts val="600"/>
              </a:spcAft>
            </a:pPr>
            <a:r>
              <a:rPr lang="nl-NL" sz="1200"/>
              <a:t>Door werknemers inspraak te geven in beslissingen die hen aangaan, voelen zij zich meer betrokken en verantwoordelijk. Dit verhoogt de motivatie om actief deel te nemen en zelf initiatief te nemen. Wanneer werknemers betrokken zijn bij de besluitvorming, is er ook meer draagvlak voor de genomen beslissingen. Dit zorgt ervoor dat werknemers zich meer eigenaar voelen van de veranderingen en deze actief ondersteunen. Medezeggenschap bevordert tevens open communicatie tussen werknemers en management, wat zorgt voor een betere uitwisseling van ideeën en feedback, en werknemers helpt om beter geïnformeerd en zelfverzekerd beslissingen te nemen. Tot slot helpt medezeggenschap bij het bewaken van de rechten van werknemers, waardoor zij zich veiliger en ondersteund voelen. Dit geeft hen de ruimte om hun eigen regie te nemen zonder angst voor negatieve gevolgen.</a:t>
            </a:r>
            <a:endParaRPr lang="nl-NL" sz="1200">
              <a:cs typeface="Calibri"/>
            </a:endParaRPr>
          </a:p>
          <a:p>
            <a:pPr>
              <a:spcBef>
                <a:spcPts val="600"/>
              </a:spcBef>
              <a:spcAft>
                <a:spcPts val="600"/>
              </a:spcAft>
            </a:pPr>
            <a:r>
              <a:rPr lang="nl-NL" sz="1200" i="1"/>
              <a:t>azwstatline.cbs.nl: branche Sociaal werk werknemers, 2023, 4e kwartaal :</a:t>
            </a:r>
          </a:p>
          <a:p>
            <a:pPr marL="171450" indent="-171450">
              <a:spcBef>
                <a:spcPts val="600"/>
              </a:spcBef>
              <a:spcAft>
                <a:spcPts val="600"/>
              </a:spcAft>
              <a:buFont typeface="Arial" panose="020B0604020202020204" pitchFamily="34" charset="0"/>
              <a:buChar char="•"/>
            </a:pPr>
            <a:r>
              <a:rPr lang="nl-NL" altLang="nl-NL" sz="1200" i="1">
                <a:ea typeface="Aptos" panose="020B0004020202020204" pitchFamily="34" charset="0"/>
                <a:cs typeface="Times New Roman"/>
              </a:rPr>
              <a:t>53% is van mening dat organisatie input vraagt van de werkvloer</a:t>
            </a:r>
          </a:p>
          <a:p>
            <a:pPr marL="171450" indent="-171450">
              <a:spcBef>
                <a:spcPts val="600"/>
              </a:spcBef>
              <a:spcAft>
                <a:spcPts val="600"/>
              </a:spcAft>
              <a:buFont typeface="Wingdings" panose="05000000000000000000" pitchFamily="2" charset="2"/>
              <a:buChar char="v"/>
            </a:pPr>
            <a:r>
              <a:rPr lang="nl-NL" sz="1200" b="1"/>
              <a:t>Arbeidsmarktkrapte en behoud werknemers</a:t>
            </a:r>
            <a:endParaRPr lang="nl-NL" sz="1200" b="1">
              <a:cs typeface="Calibri"/>
            </a:endParaRPr>
          </a:p>
          <a:p>
            <a:pPr>
              <a:spcBef>
                <a:spcPts val="600"/>
              </a:spcBef>
              <a:spcAft>
                <a:spcPts val="600"/>
              </a:spcAft>
            </a:pPr>
            <a:r>
              <a:rPr lang="nl-NL" sz="1200"/>
              <a:t>Arbeidsmarktkrapte kan een aanzienlijke invloed hebben op de eigen regie van werknemers. Arbeidsmarktkrapte kan een negatieve invloed hebben op het nemen van eigen regie door hogere werkdruk die kan ontstaan. Dit kan de eigen regie van werknemers beperken, omdat ze  bijvoorbeeld minder tijd en energie hebben om zich te richten op hun persoonlijke en professionele ontwikkeling.</a:t>
            </a:r>
            <a:endParaRPr lang="nl-NL" sz="1200">
              <a:cs typeface="Calibri"/>
            </a:endParaRPr>
          </a:p>
          <a:p>
            <a:pPr>
              <a:spcBef>
                <a:spcPts val="600"/>
              </a:spcBef>
              <a:spcAft>
                <a:spcPts val="600"/>
              </a:spcAft>
            </a:pPr>
            <a:r>
              <a:rPr lang="nl-NL" sz="1200"/>
              <a:t>Arbeidsmarktkrapte kan ook een positief effect hebben op het nemen van eigen regie. In een krappe arbeidsmarkt hebben werknemers vaak meer onderhandelingskracht. Dit kan hen in staat stellen om betere arbeidsvoorwaarden te bedingen, zoals flexibele werktijden, hogere salarissen, of extra opleidingsmogelijkheden.</a:t>
            </a:r>
            <a:endParaRPr lang="nl-NL" sz="1200">
              <a:cs typeface="Calibri"/>
            </a:endParaRPr>
          </a:p>
          <a:p>
            <a:pPr>
              <a:spcBef>
                <a:spcPts val="600"/>
              </a:spcBef>
              <a:spcAft>
                <a:spcPts val="600"/>
              </a:spcAft>
            </a:pPr>
            <a:endParaRPr lang="nl-NL" sz="1200" b="1"/>
          </a:p>
        </p:txBody>
      </p:sp>
      <p:sp>
        <p:nvSpPr>
          <p:cNvPr id="7" name="Tekstvak 6">
            <a:extLst>
              <a:ext uri="{FF2B5EF4-FFF2-40B4-BE49-F238E27FC236}">
                <a16:creationId xmlns:a16="http://schemas.microsoft.com/office/drawing/2014/main" id="{F7113CF0-8357-5283-4599-10449129E487}"/>
              </a:ext>
            </a:extLst>
          </p:cNvPr>
          <p:cNvSpPr txBox="1"/>
          <p:nvPr/>
        </p:nvSpPr>
        <p:spPr>
          <a:xfrm>
            <a:off x="6512560" y="563590"/>
            <a:ext cx="5117657" cy="5816977"/>
          </a:xfrm>
          <a:prstGeom prst="rect">
            <a:avLst/>
          </a:prstGeom>
          <a:noFill/>
        </p:spPr>
        <p:txBody>
          <a:bodyPr wrap="square" numCol="1">
            <a:spAutoFit/>
          </a:bodyPr>
          <a:lstStyle/>
          <a:p>
            <a:pPr>
              <a:spcBef>
                <a:spcPts val="600"/>
              </a:spcBef>
              <a:spcAft>
                <a:spcPts val="600"/>
              </a:spcAft>
            </a:pPr>
            <a:r>
              <a:rPr lang="nl-NL" sz="1200"/>
              <a:t>Werkgevers zijn in een krappe arbeidsmarkt ook vaker bereid om te investeren in de ontwikkeling van hun werknemers, om hen te behouden. Dat kan werknemers aanmoedigen om meer regie te nemen over hun loopbaan en zich verder te ontwikkelen. Ook de kans op ontslag is kleiner in een krappe arbeidsmarkt, wat werknemers meer zekerheid biedt wat weer ruimte geeft om meer risico’s te nemen en nieuwe uitdagingen aan te gaan. </a:t>
            </a:r>
          </a:p>
          <a:p>
            <a:pPr>
              <a:spcBef>
                <a:spcPts val="600"/>
              </a:spcBef>
              <a:spcAft>
                <a:spcPts val="600"/>
              </a:spcAft>
            </a:pPr>
            <a:r>
              <a:rPr lang="nl-NL" sz="1200"/>
              <a:t>Tot slot moeten werkgevers in een krappe arbeidsmarkt creatiever en flexibeler zijn in hun personeelsbeleid, om talent aan te trekken en te behouden. Dit kan leiden tot een werkomgeving waarin werknemers meer autonomie en verantwoordelijkheid krijgen, wat hun eigen regie versterkt.</a:t>
            </a:r>
          </a:p>
          <a:p>
            <a:pPr>
              <a:spcBef>
                <a:spcPts val="600"/>
              </a:spcBef>
              <a:spcAft>
                <a:spcPts val="600"/>
              </a:spcAft>
            </a:pPr>
            <a:r>
              <a:rPr lang="nl-NL" sz="1200" i="1"/>
              <a:t>azw-statline.cbs.nl: branche Sociaal werk, 2023, 2e kwartaal :</a:t>
            </a:r>
            <a:endParaRPr lang="nl-NL" sz="1200">
              <a:solidFill>
                <a:srgbClr val="111111"/>
              </a:solidFill>
              <a:latin typeface="-apple-system"/>
            </a:endParaRPr>
          </a:p>
          <a:p>
            <a:pPr marL="228594" indent="-228594" defTabSz="1219170" eaLnBrk="0" fontAlgn="base" hangingPunct="0">
              <a:spcBef>
                <a:spcPct val="0"/>
              </a:spcBef>
              <a:spcAft>
                <a:spcPct val="0"/>
              </a:spcAft>
              <a:buFont typeface="Arial" panose="020B0604020202020204" pitchFamily="34" charset="0"/>
              <a:buChar char="•"/>
            </a:pPr>
            <a:r>
              <a:rPr lang="nl-NL" altLang="nl-NL" sz="1200" i="1">
                <a:ea typeface="Aptos" panose="020B0004020202020204" pitchFamily="34" charset="0"/>
                <a:cs typeface="Times New Roman" panose="02020603050405020304" pitchFamily="18" charset="0"/>
              </a:rPr>
              <a:t>21% is op zoek naar een andere baan</a:t>
            </a:r>
            <a:endParaRPr lang="nl-NL" altLang="nl-NL" sz="1200" i="1"/>
          </a:p>
          <a:p>
            <a:pPr marL="228594" indent="-228594" defTabSz="1219170" eaLnBrk="0" fontAlgn="base" hangingPunct="0">
              <a:spcBef>
                <a:spcPct val="0"/>
              </a:spcBef>
              <a:spcAft>
                <a:spcPct val="0"/>
              </a:spcAft>
              <a:buFont typeface="Arial" panose="020B0604020202020204" pitchFamily="34" charset="0"/>
              <a:buChar char="•"/>
            </a:pPr>
            <a:r>
              <a:rPr lang="nl-NL" altLang="nl-NL" sz="1200" i="1">
                <a:ea typeface="Aptos" panose="020B0004020202020204" pitchFamily="34" charset="0"/>
                <a:cs typeface="Times New Roman" panose="02020603050405020304" pitchFamily="18" charset="0"/>
              </a:rPr>
              <a:t>77% denkt makkelijk een nieuwe baan bij een andere werkgever te vinden</a:t>
            </a:r>
            <a:r>
              <a:rPr lang="nl-NL" altLang="nl-NL" sz="1200">
                <a:ea typeface="Aptos" panose="020B0004020202020204" pitchFamily="34" charset="0"/>
                <a:cs typeface="Times New Roman" panose="02020603050405020304" pitchFamily="18" charset="0"/>
              </a:rPr>
              <a:t>.</a:t>
            </a:r>
          </a:p>
          <a:p>
            <a:pPr marL="228594" indent="-228594" defTabSz="1219170" eaLnBrk="0" fontAlgn="base" hangingPunct="0">
              <a:spcBef>
                <a:spcPct val="0"/>
              </a:spcBef>
              <a:spcAft>
                <a:spcPct val="0"/>
              </a:spcAft>
              <a:buFont typeface="Arial" panose="020B0604020202020204" pitchFamily="34" charset="0"/>
              <a:buChar char="•"/>
            </a:pPr>
            <a:r>
              <a:rPr lang="nl-NL" altLang="nl-NL" sz="1200">
                <a:ea typeface="Aptos" panose="020B0004020202020204" pitchFamily="34" charset="0"/>
                <a:cs typeface="Times New Roman" panose="02020603050405020304" pitchFamily="18" charset="0"/>
              </a:rPr>
              <a:t>62% </a:t>
            </a:r>
            <a:r>
              <a:rPr lang="nl-NL" altLang="nl-NL" sz="1200" i="1">
                <a:ea typeface="Aptos" panose="020B0004020202020204" pitchFamily="34" charset="0"/>
                <a:cs typeface="Times New Roman" panose="02020603050405020304" pitchFamily="18" charset="0"/>
              </a:rPr>
              <a:t>denkt makkelijk een nieuwe baan bij een eigen werkgever te vinden</a:t>
            </a:r>
          </a:p>
          <a:p>
            <a:pPr marL="228594" indent="-228594" defTabSz="1219170" eaLnBrk="0" fontAlgn="base" hangingPunct="0">
              <a:spcBef>
                <a:spcPct val="0"/>
              </a:spcBef>
              <a:spcAft>
                <a:spcPct val="0"/>
              </a:spcAft>
              <a:buFont typeface="Arial" panose="020B0604020202020204" pitchFamily="34" charset="0"/>
              <a:buChar char="•"/>
            </a:pPr>
            <a:r>
              <a:rPr lang="nl-NL" altLang="nl-NL" sz="1200" i="1">
                <a:ea typeface="Aptos" panose="020B0004020202020204" pitchFamily="34" charset="0"/>
                <a:cs typeface="Times New Roman" panose="02020603050405020304" pitchFamily="18" charset="0"/>
              </a:rPr>
              <a:t>30% van de werkgevers ervaart knelpunten vanwege personeelstekorten (werkgevers)</a:t>
            </a:r>
          </a:p>
          <a:p>
            <a:pPr marL="228594" indent="-228594" defTabSz="1219170" eaLnBrk="0" fontAlgn="base" hangingPunct="0">
              <a:spcBef>
                <a:spcPct val="0"/>
              </a:spcBef>
              <a:spcAft>
                <a:spcPct val="0"/>
              </a:spcAft>
              <a:buFont typeface="Arial" panose="020B0604020202020204" pitchFamily="34" charset="0"/>
              <a:buChar char="•"/>
            </a:pPr>
            <a:r>
              <a:rPr lang="nl-NL" altLang="nl-NL" sz="1200" i="1">
                <a:ea typeface="Aptos" panose="020B0004020202020204" pitchFamily="34" charset="0"/>
                <a:cs typeface="Times New Roman" panose="02020603050405020304" pitchFamily="18" charset="0"/>
              </a:rPr>
              <a:t>50% verwacht dat er meer menskracht nodig is (Arbeidsmarktpeiling sociaal werk, 2024)</a:t>
            </a:r>
          </a:p>
          <a:p>
            <a:pPr marL="228594" indent="-228594" defTabSz="1219170" eaLnBrk="0" fontAlgn="base" hangingPunct="0">
              <a:spcBef>
                <a:spcPct val="0"/>
              </a:spcBef>
              <a:spcAft>
                <a:spcPct val="0"/>
              </a:spcAft>
              <a:buFont typeface="Arial" panose="020B0604020202020204" pitchFamily="34" charset="0"/>
              <a:buChar char="•"/>
            </a:pPr>
            <a:endParaRPr lang="nl-NL" altLang="nl-NL" sz="1200" i="1">
              <a:ea typeface="Aptos" panose="020B0004020202020204" pitchFamily="34" charset="0"/>
              <a:cs typeface="Times New Roman" panose="02020603050405020304" pitchFamily="18" charset="0"/>
            </a:endParaRPr>
          </a:p>
          <a:p>
            <a:pPr marL="228594" indent="-228594" defTabSz="1219170" eaLnBrk="0" fontAlgn="base" hangingPunct="0">
              <a:spcBef>
                <a:spcPct val="0"/>
              </a:spcBef>
              <a:spcAft>
                <a:spcPct val="0"/>
              </a:spcAft>
              <a:buFont typeface="Arial" panose="020B0604020202020204" pitchFamily="34" charset="0"/>
              <a:buChar char="•"/>
            </a:pPr>
            <a:endParaRPr lang="nl-NL" altLang="nl-NL" sz="1200" i="1">
              <a:ea typeface="Aptos" panose="020B0004020202020204" pitchFamily="34" charset="0"/>
              <a:cs typeface="Times New Roman" panose="02020603050405020304" pitchFamily="18" charset="0"/>
            </a:endParaRPr>
          </a:p>
          <a:p>
            <a:pPr defTabSz="1219170" eaLnBrk="0" fontAlgn="base" hangingPunct="0">
              <a:spcBef>
                <a:spcPct val="0"/>
              </a:spcBef>
              <a:spcAft>
                <a:spcPct val="0"/>
              </a:spcAft>
            </a:pPr>
            <a:endParaRPr lang="nl-NL" altLang="nl-NL" sz="1200"/>
          </a:p>
          <a:p>
            <a:pPr>
              <a:spcBef>
                <a:spcPts val="600"/>
              </a:spcBef>
              <a:spcAft>
                <a:spcPts val="600"/>
              </a:spcAft>
            </a:pPr>
            <a:endParaRPr lang="nl-NL" sz="1200"/>
          </a:p>
          <a:p>
            <a:pPr marL="171450" indent="-171450">
              <a:spcBef>
                <a:spcPts val="600"/>
              </a:spcBef>
              <a:spcAft>
                <a:spcPts val="600"/>
              </a:spcAft>
              <a:buFont typeface="Wingdings" panose="05000000000000000000" pitchFamily="2" charset="2"/>
              <a:buChar char="v"/>
            </a:pPr>
            <a:endParaRPr lang="nl-NL" sz="1200"/>
          </a:p>
          <a:p>
            <a:pPr marL="171450" indent="-171450">
              <a:spcBef>
                <a:spcPts val="600"/>
              </a:spcBef>
              <a:spcAft>
                <a:spcPts val="600"/>
              </a:spcAft>
              <a:buFont typeface="Wingdings" panose="05000000000000000000" pitchFamily="2" charset="2"/>
              <a:buChar char="v"/>
            </a:pPr>
            <a:endParaRPr lang="nl-NL" sz="1200"/>
          </a:p>
          <a:p>
            <a:pPr marL="171450" indent="-171450">
              <a:spcBef>
                <a:spcPts val="600"/>
              </a:spcBef>
              <a:spcAft>
                <a:spcPts val="600"/>
              </a:spcAft>
              <a:buFont typeface="Wingdings" panose="05000000000000000000" pitchFamily="2" charset="2"/>
              <a:buChar char="v"/>
            </a:pPr>
            <a:endParaRPr lang="nl-NL" sz="1200" b="1"/>
          </a:p>
        </p:txBody>
      </p:sp>
    </p:spTree>
    <p:extLst>
      <p:ext uri="{BB962C8B-B14F-4D97-AF65-F5344CB8AC3E}">
        <p14:creationId xmlns:p14="http://schemas.microsoft.com/office/powerpoint/2010/main" val="411078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elijkbenige driehoek 23">
            <a:extLst>
              <a:ext uri="{FF2B5EF4-FFF2-40B4-BE49-F238E27FC236}">
                <a16:creationId xmlns:a16="http://schemas.microsoft.com/office/drawing/2014/main" id="{DECD88FB-FD9D-DDDD-9DD7-BDC6857AC5F9}"/>
              </a:ext>
            </a:extLst>
          </p:cNvPr>
          <p:cNvSpPr/>
          <p:nvPr/>
        </p:nvSpPr>
        <p:spPr>
          <a:xfrm rot="13476364">
            <a:off x="7802474" y="1065620"/>
            <a:ext cx="782365" cy="628575"/>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ianummer 2">
            <a:extLst>
              <a:ext uri="{FF2B5EF4-FFF2-40B4-BE49-F238E27FC236}">
                <a16:creationId xmlns:a16="http://schemas.microsoft.com/office/drawing/2014/main" id="{BF79DBA5-8E9B-2711-EA55-4AC72D47418E}"/>
              </a:ext>
            </a:extLst>
          </p:cNvPr>
          <p:cNvSpPr>
            <a:spLocks noGrp="1"/>
          </p:cNvSpPr>
          <p:nvPr>
            <p:ph type="sldNum" sz="quarter" idx="12"/>
          </p:nvPr>
        </p:nvSpPr>
        <p:spPr/>
        <p:txBody>
          <a:bodyPr/>
          <a:lstStyle/>
          <a:p>
            <a:fld id="{2117655D-1EEA-426F-87EE-1C00A87D509E}" type="slidenum">
              <a:rPr lang="nl-NL" smtClean="0"/>
              <a:t>13</a:t>
            </a:fld>
            <a:endParaRPr lang="nl-NL"/>
          </a:p>
        </p:txBody>
      </p:sp>
      <p:sp>
        <p:nvSpPr>
          <p:cNvPr id="4" name="Rechthoek 3">
            <a:extLst>
              <a:ext uri="{FF2B5EF4-FFF2-40B4-BE49-F238E27FC236}">
                <a16:creationId xmlns:a16="http://schemas.microsoft.com/office/drawing/2014/main" id="{0FD149FD-6498-9A84-14CA-20D74F3472A0}"/>
              </a:ext>
            </a:extLst>
          </p:cNvPr>
          <p:cNvSpPr/>
          <p:nvPr/>
        </p:nvSpPr>
        <p:spPr>
          <a:xfrm>
            <a:off x="0" y="-73152"/>
            <a:ext cx="12262104" cy="6931151"/>
          </a:xfrm>
          <a:prstGeom prst="rect">
            <a:avLst/>
          </a:prstGeom>
          <a:solidFill>
            <a:srgbClr val="EB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nl-NL" sz="1400"/>
          </a:p>
        </p:txBody>
      </p:sp>
      <p:sp>
        <p:nvSpPr>
          <p:cNvPr id="8" name="Text Box 16">
            <a:extLst>
              <a:ext uri="{FF2B5EF4-FFF2-40B4-BE49-F238E27FC236}">
                <a16:creationId xmlns:a16="http://schemas.microsoft.com/office/drawing/2014/main" id="{E3649E8A-61DE-FAB4-9C37-8A806513A3CB}"/>
              </a:ext>
            </a:extLst>
          </p:cNvPr>
          <p:cNvSpPr txBox="1">
            <a:spLocks noChangeArrowheads="1"/>
          </p:cNvSpPr>
          <p:nvPr/>
        </p:nvSpPr>
        <p:spPr bwMode="auto">
          <a:xfrm>
            <a:off x="4622403" y="5991958"/>
            <a:ext cx="3200468" cy="430322"/>
          </a:xfrm>
          <a:prstGeom prst="rect">
            <a:avLst/>
          </a:prstGeom>
          <a:solidFill>
            <a:schemeClr val="accent6">
              <a:lumMod val="75000"/>
            </a:schemeClr>
          </a:solidFill>
          <a:ln w="6350">
            <a:noFill/>
            <a:miter lim="800000"/>
            <a:headEnd/>
            <a:tailEnd/>
          </a:ln>
        </p:spPr>
        <p:txBody>
          <a:bodyPr vert="horz" wrap="square" lIns="121920" tIns="60960" rIns="121920" bIns="60960" numCol="1" anchor="t" anchorCtr="0" compatLnSpc="1">
            <a:prstTxWarp prst="textNoShape">
              <a:avLst/>
            </a:prstTxWarp>
          </a:bodyPr>
          <a:lstStyle/>
          <a:p>
            <a:pPr fontAlgn="base">
              <a:spcBef>
                <a:spcPts val="600"/>
              </a:spcBef>
              <a:spcAft>
                <a:spcPts val="600"/>
              </a:spcAft>
            </a:pPr>
            <a:r>
              <a:rPr lang="nl-NL" altLang="nl-NL" sz="1400" b="1">
                <a:solidFill>
                  <a:schemeClr val="bg1"/>
                </a:solidFill>
              </a:rPr>
              <a:t>Duurzame inzetbaarheid: Gezond en fit</a:t>
            </a:r>
          </a:p>
        </p:txBody>
      </p:sp>
      <p:sp>
        <p:nvSpPr>
          <p:cNvPr id="9" name="Text Box 16">
            <a:extLst>
              <a:ext uri="{FF2B5EF4-FFF2-40B4-BE49-F238E27FC236}">
                <a16:creationId xmlns:a16="http://schemas.microsoft.com/office/drawing/2014/main" id="{B84A7C9F-3E53-A022-74F1-6368B2C8E428}"/>
              </a:ext>
            </a:extLst>
          </p:cNvPr>
          <p:cNvSpPr txBox="1">
            <a:spLocks noChangeArrowheads="1"/>
          </p:cNvSpPr>
          <p:nvPr/>
        </p:nvSpPr>
        <p:spPr bwMode="auto">
          <a:xfrm>
            <a:off x="1501184" y="3410526"/>
            <a:ext cx="1953678" cy="567115"/>
          </a:xfrm>
          <a:prstGeom prst="rect">
            <a:avLst/>
          </a:prstGeom>
          <a:solidFill>
            <a:schemeClr val="accent6">
              <a:lumMod val="75000"/>
            </a:schemeClr>
          </a:solidFill>
          <a:ln w="6350">
            <a:noFill/>
            <a:miter lim="800000"/>
            <a:headEnd/>
            <a:tailEnd/>
          </a:ln>
        </p:spPr>
        <p:txBody>
          <a:bodyPr vert="horz" wrap="square" lIns="121920" tIns="60960" rIns="121920" bIns="60960" numCol="1" anchor="t" anchorCtr="0" compatLnSpc="1">
            <a:prstTxWarp prst="textNoShape">
              <a:avLst/>
            </a:prstTxWarp>
          </a:bodyPr>
          <a:lstStyle/>
          <a:p>
            <a:pPr>
              <a:spcBef>
                <a:spcPts val="600"/>
              </a:spcBef>
              <a:spcAft>
                <a:spcPts val="600"/>
              </a:spcAft>
            </a:pPr>
            <a:r>
              <a:rPr lang="nl-NL" sz="1400" b="1">
                <a:solidFill>
                  <a:schemeClr val="bg1"/>
                </a:solidFill>
              </a:rPr>
              <a:t>Werkplezier, motivatie en betrokkenheid</a:t>
            </a:r>
          </a:p>
        </p:txBody>
      </p:sp>
      <p:sp>
        <p:nvSpPr>
          <p:cNvPr id="13" name="Text Box 16">
            <a:extLst>
              <a:ext uri="{FF2B5EF4-FFF2-40B4-BE49-F238E27FC236}">
                <a16:creationId xmlns:a16="http://schemas.microsoft.com/office/drawing/2014/main" id="{FD033634-8DF2-9485-B830-3375B361CD8C}"/>
              </a:ext>
            </a:extLst>
          </p:cNvPr>
          <p:cNvSpPr txBox="1">
            <a:spLocks noChangeArrowheads="1"/>
          </p:cNvSpPr>
          <p:nvPr/>
        </p:nvSpPr>
        <p:spPr bwMode="auto">
          <a:xfrm>
            <a:off x="1492039" y="2615497"/>
            <a:ext cx="1953678" cy="538288"/>
          </a:xfrm>
          <a:prstGeom prst="rect">
            <a:avLst/>
          </a:prstGeom>
          <a:solidFill>
            <a:schemeClr val="accent6">
              <a:lumMod val="75000"/>
            </a:schemeClr>
          </a:solidFill>
          <a:ln w="6350">
            <a:noFill/>
            <a:miter lim="800000"/>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r>
              <a:rPr lang="nl-NL" sz="1400" b="1">
                <a:solidFill>
                  <a:schemeClr val="bg1"/>
                </a:solidFill>
              </a:rPr>
              <a:t>Diversiteit en inclusie</a:t>
            </a:r>
            <a:endParaRPr lang="nl-NL" altLang="nl-NL" sz="1333">
              <a:solidFill>
                <a:schemeClr val="bg1"/>
              </a:solidFill>
            </a:endParaRPr>
          </a:p>
        </p:txBody>
      </p:sp>
      <p:pic>
        <p:nvPicPr>
          <p:cNvPr id="18" name="Afbeelding 17">
            <a:extLst>
              <a:ext uri="{FF2B5EF4-FFF2-40B4-BE49-F238E27FC236}">
                <a16:creationId xmlns:a16="http://schemas.microsoft.com/office/drawing/2014/main" id="{9A992C94-DBB7-CCF3-14FC-D71ADF7B61F9}"/>
              </a:ext>
            </a:extLst>
          </p:cNvPr>
          <p:cNvPicPr>
            <a:picLocks noChangeAspect="1"/>
          </p:cNvPicPr>
          <p:nvPr/>
        </p:nvPicPr>
        <p:blipFill>
          <a:blip r:embed="rId2"/>
          <a:stretch>
            <a:fillRect/>
          </a:stretch>
        </p:blipFill>
        <p:spPr>
          <a:xfrm>
            <a:off x="3473315" y="1175578"/>
            <a:ext cx="5245370" cy="4635738"/>
          </a:xfrm>
          <a:prstGeom prst="rect">
            <a:avLst/>
          </a:prstGeom>
          <a:ln>
            <a:noFill/>
          </a:ln>
        </p:spPr>
      </p:pic>
      <p:sp>
        <p:nvSpPr>
          <p:cNvPr id="10" name="Text Box 16">
            <a:extLst>
              <a:ext uri="{FF2B5EF4-FFF2-40B4-BE49-F238E27FC236}">
                <a16:creationId xmlns:a16="http://schemas.microsoft.com/office/drawing/2014/main" id="{F11FD015-1580-226C-B012-DD5508908C53}"/>
              </a:ext>
            </a:extLst>
          </p:cNvPr>
          <p:cNvSpPr txBox="1">
            <a:spLocks noChangeArrowheads="1"/>
          </p:cNvSpPr>
          <p:nvPr/>
        </p:nvSpPr>
        <p:spPr bwMode="auto">
          <a:xfrm>
            <a:off x="4255680" y="662575"/>
            <a:ext cx="2115447" cy="521140"/>
          </a:xfrm>
          <a:prstGeom prst="rect">
            <a:avLst/>
          </a:prstGeom>
          <a:solidFill>
            <a:schemeClr val="accent6">
              <a:lumMod val="75000"/>
            </a:schemeClr>
          </a:solidFill>
          <a:ln w="6350">
            <a:noFill/>
            <a:miter lim="800000"/>
            <a:headEnd/>
            <a:tailEnd/>
          </a:ln>
        </p:spPr>
        <p:txBody>
          <a:bodyPr vert="horz" wrap="square" lIns="121920" tIns="60960" rIns="121920" bIns="60960" numCol="1" anchor="t" anchorCtr="0" compatLnSpc="1">
            <a:prstTxWarp prst="textNoShape">
              <a:avLst/>
            </a:prstTxWarp>
          </a:bodyPr>
          <a:lstStyle/>
          <a:p>
            <a:pPr>
              <a:spcBef>
                <a:spcPts val="600"/>
              </a:spcBef>
              <a:spcAft>
                <a:spcPts val="600"/>
              </a:spcAft>
            </a:pPr>
            <a:r>
              <a:rPr lang="nl-NL" sz="1400" b="1">
                <a:solidFill>
                  <a:schemeClr val="bg1"/>
                </a:solidFill>
              </a:rPr>
              <a:t>Werkrelaties en  dialoog</a:t>
            </a:r>
          </a:p>
        </p:txBody>
      </p:sp>
      <p:sp>
        <p:nvSpPr>
          <p:cNvPr id="14" name="Text Box 16">
            <a:extLst>
              <a:ext uri="{FF2B5EF4-FFF2-40B4-BE49-F238E27FC236}">
                <a16:creationId xmlns:a16="http://schemas.microsoft.com/office/drawing/2014/main" id="{DB9DA989-7C33-6D0B-19B2-42690198545F}"/>
              </a:ext>
            </a:extLst>
          </p:cNvPr>
          <p:cNvSpPr txBox="1">
            <a:spLocks noChangeArrowheads="1"/>
          </p:cNvSpPr>
          <p:nvPr/>
        </p:nvSpPr>
        <p:spPr bwMode="auto">
          <a:xfrm>
            <a:off x="8584302" y="3492172"/>
            <a:ext cx="1923331" cy="567116"/>
          </a:xfrm>
          <a:prstGeom prst="rect">
            <a:avLst/>
          </a:prstGeom>
          <a:solidFill>
            <a:schemeClr val="accent6">
              <a:lumMod val="75000"/>
            </a:schemeClr>
          </a:solidFill>
          <a:ln w="6350">
            <a:noFill/>
            <a:miter lim="800000"/>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r>
              <a:rPr lang="nl-NL" sz="1400" b="1">
                <a:solidFill>
                  <a:schemeClr val="bg1"/>
                </a:solidFill>
              </a:rPr>
              <a:t>Medezeggenschap</a:t>
            </a:r>
            <a:endParaRPr lang="nl-NL" altLang="nl-NL" sz="1333">
              <a:solidFill>
                <a:schemeClr val="bg1"/>
              </a:solidFill>
            </a:endParaRPr>
          </a:p>
        </p:txBody>
      </p:sp>
      <p:sp>
        <p:nvSpPr>
          <p:cNvPr id="15" name="Text Box 16">
            <a:extLst>
              <a:ext uri="{FF2B5EF4-FFF2-40B4-BE49-F238E27FC236}">
                <a16:creationId xmlns:a16="http://schemas.microsoft.com/office/drawing/2014/main" id="{080D754F-E6A2-820C-47B8-F022BA7D82C4}"/>
              </a:ext>
            </a:extLst>
          </p:cNvPr>
          <p:cNvSpPr txBox="1">
            <a:spLocks noChangeArrowheads="1"/>
          </p:cNvSpPr>
          <p:nvPr/>
        </p:nvSpPr>
        <p:spPr bwMode="auto">
          <a:xfrm>
            <a:off x="8380357" y="1873402"/>
            <a:ext cx="1956517" cy="740297"/>
          </a:xfrm>
          <a:prstGeom prst="rect">
            <a:avLst/>
          </a:prstGeom>
          <a:solidFill>
            <a:schemeClr val="accent6">
              <a:lumMod val="75000"/>
            </a:schemeClr>
          </a:solidFill>
          <a:ln w="6350">
            <a:noFill/>
            <a:miter lim="800000"/>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r>
              <a:rPr lang="nl-NL" sz="1400" b="1">
                <a:solidFill>
                  <a:schemeClr val="bg1"/>
                </a:solidFill>
              </a:rPr>
              <a:t>Arbeidsmarktkrapte en behoud werknemers</a:t>
            </a:r>
            <a:endParaRPr lang="nl-NL" altLang="nl-NL" sz="1333">
              <a:solidFill>
                <a:schemeClr val="bg1"/>
              </a:solidFill>
            </a:endParaRPr>
          </a:p>
        </p:txBody>
      </p:sp>
      <p:sp>
        <p:nvSpPr>
          <p:cNvPr id="11" name="Text Box 16">
            <a:extLst>
              <a:ext uri="{FF2B5EF4-FFF2-40B4-BE49-F238E27FC236}">
                <a16:creationId xmlns:a16="http://schemas.microsoft.com/office/drawing/2014/main" id="{45C8CB69-1BD0-3636-A3F0-73757BA6BE52}"/>
              </a:ext>
            </a:extLst>
          </p:cNvPr>
          <p:cNvSpPr txBox="1">
            <a:spLocks noChangeArrowheads="1"/>
          </p:cNvSpPr>
          <p:nvPr/>
        </p:nvSpPr>
        <p:spPr bwMode="auto">
          <a:xfrm>
            <a:off x="2198240" y="5240405"/>
            <a:ext cx="1980569" cy="567116"/>
          </a:xfrm>
          <a:prstGeom prst="rect">
            <a:avLst/>
          </a:prstGeom>
          <a:solidFill>
            <a:schemeClr val="accent6">
              <a:lumMod val="75000"/>
            </a:schemeClr>
          </a:solidFill>
          <a:ln w="6350">
            <a:noFill/>
            <a:miter lim="800000"/>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r>
              <a:rPr lang="nl-NL" sz="1400" b="1" i="0" u="none" strike="noStrike" baseline="0">
                <a:solidFill>
                  <a:schemeClr val="bg1"/>
                </a:solidFill>
              </a:rPr>
              <a:t>Werk- en thuisbalans</a:t>
            </a:r>
            <a:endParaRPr lang="nl-NL" altLang="nl-NL" sz="1333">
              <a:solidFill>
                <a:schemeClr val="bg1"/>
              </a:solidFill>
            </a:endParaRPr>
          </a:p>
        </p:txBody>
      </p:sp>
      <p:sp>
        <p:nvSpPr>
          <p:cNvPr id="19" name="Tekstvak 18">
            <a:extLst>
              <a:ext uri="{FF2B5EF4-FFF2-40B4-BE49-F238E27FC236}">
                <a16:creationId xmlns:a16="http://schemas.microsoft.com/office/drawing/2014/main" id="{90835964-C49E-EA24-ECAD-9327BB765329}"/>
              </a:ext>
            </a:extLst>
          </p:cNvPr>
          <p:cNvSpPr txBox="1"/>
          <p:nvPr/>
        </p:nvSpPr>
        <p:spPr>
          <a:xfrm>
            <a:off x="296955" y="125100"/>
            <a:ext cx="7397496" cy="584775"/>
          </a:xfrm>
          <a:prstGeom prst="rect">
            <a:avLst/>
          </a:prstGeom>
          <a:noFill/>
        </p:spPr>
        <p:txBody>
          <a:bodyPr wrap="square" lIns="91440" tIns="45720" rIns="91440" bIns="45720" rtlCol="0" anchor="t">
            <a:spAutoFit/>
          </a:bodyPr>
          <a:lstStyle/>
          <a:p>
            <a:r>
              <a:rPr lang="nl-NL" sz="3200" b="1"/>
              <a:t>Samenhang</a:t>
            </a:r>
          </a:p>
        </p:txBody>
      </p:sp>
      <p:sp>
        <p:nvSpPr>
          <p:cNvPr id="12" name="Text Box 16">
            <a:extLst>
              <a:ext uri="{FF2B5EF4-FFF2-40B4-BE49-F238E27FC236}">
                <a16:creationId xmlns:a16="http://schemas.microsoft.com/office/drawing/2014/main" id="{CA951D8C-A94B-EBC7-0F9C-807B7576CAB2}"/>
              </a:ext>
            </a:extLst>
          </p:cNvPr>
          <p:cNvSpPr txBox="1">
            <a:spLocks noChangeArrowheads="1"/>
          </p:cNvSpPr>
          <p:nvPr/>
        </p:nvSpPr>
        <p:spPr bwMode="auto">
          <a:xfrm>
            <a:off x="2108400" y="1531655"/>
            <a:ext cx="1968724" cy="534373"/>
          </a:xfrm>
          <a:prstGeom prst="rect">
            <a:avLst/>
          </a:prstGeom>
          <a:solidFill>
            <a:schemeClr val="accent6">
              <a:lumMod val="75000"/>
            </a:schemeClr>
          </a:solidFill>
          <a:ln w="6350">
            <a:noFill/>
            <a:miter lim="800000"/>
            <a:headEnd/>
            <a:tailEnd/>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r>
              <a:rPr lang="nl-NL" sz="1400" b="1">
                <a:solidFill>
                  <a:schemeClr val="bg1"/>
                </a:solidFill>
              </a:rPr>
              <a:t>Agressie op het werk</a:t>
            </a:r>
            <a:endParaRPr lang="nl-NL" altLang="nl-NL" sz="1333">
              <a:solidFill>
                <a:schemeClr val="bg1"/>
              </a:solidFill>
            </a:endParaRPr>
          </a:p>
        </p:txBody>
      </p:sp>
      <p:sp>
        <p:nvSpPr>
          <p:cNvPr id="5" name="Gelijkbenige driehoek 4">
            <a:extLst>
              <a:ext uri="{FF2B5EF4-FFF2-40B4-BE49-F238E27FC236}">
                <a16:creationId xmlns:a16="http://schemas.microsoft.com/office/drawing/2014/main" id="{8DF50E0F-1FBD-13E9-F373-80D2FC4CF036}"/>
              </a:ext>
            </a:extLst>
          </p:cNvPr>
          <p:cNvSpPr/>
          <p:nvPr/>
        </p:nvSpPr>
        <p:spPr>
          <a:xfrm rot="7105119">
            <a:off x="3961341" y="1676818"/>
            <a:ext cx="369099" cy="338295"/>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Gelijkbenige driehoek 5">
            <a:extLst>
              <a:ext uri="{FF2B5EF4-FFF2-40B4-BE49-F238E27FC236}">
                <a16:creationId xmlns:a16="http://schemas.microsoft.com/office/drawing/2014/main" id="{B4130A71-CF50-A74C-C32C-2AB540C805F3}"/>
              </a:ext>
            </a:extLst>
          </p:cNvPr>
          <p:cNvSpPr/>
          <p:nvPr/>
        </p:nvSpPr>
        <p:spPr>
          <a:xfrm rot="5400000">
            <a:off x="3423511" y="2746163"/>
            <a:ext cx="369099" cy="338295"/>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Gelijkbenige driehoek 6">
            <a:extLst>
              <a:ext uri="{FF2B5EF4-FFF2-40B4-BE49-F238E27FC236}">
                <a16:creationId xmlns:a16="http://schemas.microsoft.com/office/drawing/2014/main" id="{EDC44AFF-6FAF-E74D-0C50-124873C39839}"/>
              </a:ext>
            </a:extLst>
          </p:cNvPr>
          <p:cNvSpPr/>
          <p:nvPr/>
        </p:nvSpPr>
        <p:spPr>
          <a:xfrm rot="5400000">
            <a:off x="3430315" y="3500768"/>
            <a:ext cx="369099" cy="338295"/>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Gelijkbenige driehoek 15">
            <a:extLst>
              <a:ext uri="{FF2B5EF4-FFF2-40B4-BE49-F238E27FC236}">
                <a16:creationId xmlns:a16="http://schemas.microsoft.com/office/drawing/2014/main" id="{8B762DD3-691C-BD8A-F426-FC034D7B479C}"/>
              </a:ext>
            </a:extLst>
          </p:cNvPr>
          <p:cNvSpPr/>
          <p:nvPr/>
        </p:nvSpPr>
        <p:spPr>
          <a:xfrm rot="10800000">
            <a:off x="5128853" y="1110477"/>
            <a:ext cx="369099" cy="338295"/>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Gelijkbenige driehoek 16">
            <a:extLst>
              <a:ext uri="{FF2B5EF4-FFF2-40B4-BE49-F238E27FC236}">
                <a16:creationId xmlns:a16="http://schemas.microsoft.com/office/drawing/2014/main" id="{7C553754-52D3-3D86-A9C8-17960DD64FB3}"/>
              </a:ext>
            </a:extLst>
          </p:cNvPr>
          <p:cNvSpPr/>
          <p:nvPr/>
        </p:nvSpPr>
        <p:spPr>
          <a:xfrm rot="3960000">
            <a:off x="4067706" y="5241601"/>
            <a:ext cx="369099" cy="338295"/>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Gelijkbenige driehoek 19">
            <a:extLst>
              <a:ext uri="{FF2B5EF4-FFF2-40B4-BE49-F238E27FC236}">
                <a16:creationId xmlns:a16="http://schemas.microsoft.com/office/drawing/2014/main" id="{FC3CCCB8-B6DA-BD4C-5E61-B0E4FB6E936B}"/>
              </a:ext>
            </a:extLst>
          </p:cNvPr>
          <p:cNvSpPr/>
          <p:nvPr/>
        </p:nvSpPr>
        <p:spPr>
          <a:xfrm>
            <a:off x="6038088" y="5659515"/>
            <a:ext cx="369099" cy="338295"/>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Gelijkbenige driehoek 20">
            <a:extLst>
              <a:ext uri="{FF2B5EF4-FFF2-40B4-BE49-F238E27FC236}">
                <a16:creationId xmlns:a16="http://schemas.microsoft.com/office/drawing/2014/main" id="{B65734E7-CDD7-7D11-B6B6-1193ECD2EE02}"/>
              </a:ext>
            </a:extLst>
          </p:cNvPr>
          <p:cNvSpPr/>
          <p:nvPr/>
        </p:nvSpPr>
        <p:spPr>
          <a:xfrm rot="16200000">
            <a:off x="8257583" y="3629674"/>
            <a:ext cx="369099" cy="338295"/>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Gelijkbenige driehoek 21">
            <a:extLst>
              <a:ext uri="{FF2B5EF4-FFF2-40B4-BE49-F238E27FC236}">
                <a16:creationId xmlns:a16="http://schemas.microsoft.com/office/drawing/2014/main" id="{B955965E-EA4D-34FF-C566-B385F989EE85}"/>
              </a:ext>
            </a:extLst>
          </p:cNvPr>
          <p:cNvSpPr/>
          <p:nvPr/>
        </p:nvSpPr>
        <p:spPr>
          <a:xfrm rot="16200000">
            <a:off x="8030708" y="1999357"/>
            <a:ext cx="369099" cy="338295"/>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DDA9E5F3-0D6D-2C20-74FE-8C1BFA20CFD7}"/>
              </a:ext>
            </a:extLst>
          </p:cNvPr>
          <p:cNvSpPr txBox="1"/>
          <p:nvPr/>
        </p:nvSpPr>
        <p:spPr>
          <a:xfrm>
            <a:off x="9131706" y="154178"/>
            <a:ext cx="2743200" cy="1384995"/>
          </a:xfrm>
          <a:prstGeom prst="rect">
            <a:avLst/>
          </a:prstGeom>
          <a:solidFill>
            <a:schemeClr val="accent2"/>
          </a:solidFill>
          <a:ln>
            <a:solidFill>
              <a:schemeClr val="accent2"/>
            </a:solidFill>
          </a:ln>
        </p:spPr>
        <p:txBody>
          <a:bodyPr wrap="square" lIns="91440" tIns="45720" rIns="91440" bIns="45720" rtlCol="0" anchor="t">
            <a:spAutoFit/>
          </a:bodyPr>
          <a:lstStyle/>
          <a:p>
            <a:pPr algn="l"/>
            <a:r>
              <a:rPr lang="nl-NL" sz="1400"/>
              <a:t>Eigen regie kunnen nemen op:</a:t>
            </a:r>
          </a:p>
          <a:p>
            <a:pPr marL="285750" indent="-285750" algn="l">
              <a:buFont typeface="Wingdings" panose="05000000000000000000" pitchFamily="2" charset="2"/>
              <a:buChar char="v"/>
            </a:pPr>
            <a:r>
              <a:rPr lang="nl-NL" sz="1400"/>
              <a:t>de uitvoering van je werk</a:t>
            </a:r>
          </a:p>
          <a:p>
            <a:pPr marL="285750" indent="-285750" algn="l">
              <a:buFont typeface="Wingdings" panose="05000000000000000000" pitchFamily="2" charset="2"/>
              <a:buChar char="v"/>
            </a:pPr>
            <a:r>
              <a:rPr lang="nl-NL" sz="1400"/>
              <a:t>wanneer en waar je werkt</a:t>
            </a:r>
          </a:p>
          <a:p>
            <a:pPr marL="285750" indent="-285750" algn="l">
              <a:buFont typeface="Wingdings" panose="05000000000000000000" pitchFamily="2" charset="2"/>
              <a:buChar char="v"/>
            </a:pPr>
            <a:r>
              <a:rPr lang="nl-NL" sz="1400"/>
              <a:t>je loopbaan en ontwikkeling</a:t>
            </a:r>
          </a:p>
          <a:p>
            <a:pPr marL="285750" indent="-285750" algn="l">
              <a:buFont typeface="Wingdings" panose="05000000000000000000" pitchFamily="2" charset="2"/>
              <a:buChar char="v"/>
            </a:pPr>
            <a:r>
              <a:rPr lang="nl-NL" sz="1400"/>
              <a:t>je gezondheid en veiligheid</a:t>
            </a:r>
          </a:p>
          <a:p>
            <a:pPr marL="285750" indent="-285750">
              <a:buFont typeface="Wingdings" panose="05000000000000000000" pitchFamily="2" charset="2"/>
              <a:buChar char="v"/>
            </a:pPr>
            <a:r>
              <a:rPr lang="nl-NL" sz="1400">
                <a:cs typeface="Calibri" panose="020F0502020204030204"/>
              </a:rPr>
              <a:t>je arbeidsvoorwaarden</a:t>
            </a:r>
          </a:p>
        </p:txBody>
      </p:sp>
      <p:sp>
        <p:nvSpPr>
          <p:cNvPr id="2" name="Text Box 16">
            <a:extLst>
              <a:ext uri="{FF2B5EF4-FFF2-40B4-BE49-F238E27FC236}">
                <a16:creationId xmlns:a16="http://schemas.microsoft.com/office/drawing/2014/main" id="{69A8539C-3214-F87F-C0BC-C6E16EFB78C2}"/>
              </a:ext>
            </a:extLst>
          </p:cNvPr>
          <p:cNvSpPr txBox="1">
            <a:spLocks noChangeArrowheads="1"/>
          </p:cNvSpPr>
          <p:nvPr/>
        </p:nvSpPr>
        <p:spPr bwMode="auto">
          <a:xfrm>
            <a:off x="8618938" y="4600536"/>
            <a:ext cx="1923331" cy="567116"/>
          </a:xfrm>
          <a:prstGeom prst="rect">
            <a:avLst/>
          </a:prstGeom>
          <a:solidFill>
            <a:schemeClr val="accent6">
              <a:lumMod val="75000"/>
            </a:schemeClr>
          </a:solidFill>
          <a:ln w="6350">
            <a:noFill/>
            <a:miter lim="800000"/>
            <a:headEnd/>
            <a:tailEnd/>
          </a:ln>
        </p:spPr>
        <p:txBody>
          <a:bodyPr vert="horz" wrap="square" lIns="121920" tIns="60960" rIns="121920" bIns="60960" numCol="1" anchor="t" anchorCtr="0" compatLnSpc="1">
            <a:prstTxWarp prst="textNoShape">
              <a:avLst/>
            </a:prstTxWarp>
          </a:bodyPr>
          <a:lstStyle/>
          <a:p>
            <a:pPr defTabSz="1219170">
              <a:spcBef>
                <a:spcPct val="0"/>
              </a:spcBef>
              <a:spcAft>
                <a:spcPct val="0"/>
              </a:spcAft>
            </a:pPr>
            <a:r>
              <a:rPr lang="nl-NL" sz="1400" b="1">
                <a:solidFill>
                  <a:schemeClr val="bg1"/>
                </a:solidFill>
              </a:rPr>
              <a:t>Maatwerk in de cao</a:t>
            </a:r>
            <a:endParaRPr lang="nl-NL">
              <a:solidFill>
                <a:schemeClr val="bg1"/>
              </a:solidFill>
            </a:endParaRPr>
          </a:p>
        </p:txBody>
      </p:sp>
      <p:sp>
        <p:nvSpPr>
          <p:cNvPr id="25" name="Gelijkbenige driehoek 24">
            <a:extLst>
              <a:ext uri="{FF2B5EF4-FFF2-40B4-BE49-F238E27FC236}">
                <a16:creationId xmlns:a16="http://schemas.microsoft.com/office/drawing/2014/main" id="{AF8F59AE-3AE9-78A5-B96A-2EC4822126DE}"/>
              </a:ext>
            </a:extLst>
          </p:cNvPr>
          <p:cNvSpPr/>
          <p:nvPr/>
        </p:nvSpPr>
        <p:spPr>
          <a:xfrm rot="17400000">
            <a:off x="8349946" y="4622583"/>
            <a:ext cx="369099" cy="338295"/>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0283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283897B-0D29-4B54-A824-FE6E01B10A38}"/>
              </a:ext>
            </a:extLst>
          </p:cNvPr>
          <p:cNvSpPr/>
          <p:nvPr/>
        </p:nvSpPr>
        <p:spPr>
          <a:xfrm>
            <a:off x="-14152" y="5632703"/>
            <a:ext cx="3084414" cy="122529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CEF8B9DF-D8FE-41C2-BD9A-C517D2CA49BE}"/>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41124DAD-0799-441F-8E38-E6D0E3CB8CDC}"/>
              </a:ext>
            </a:extLst>
          </p:cNvPr>
          <p:cNvSpPr>
            <a:spLocks noGrp="1"/>
          </p:cNvSpPr>
          <p:nvPr>
            <p:ph type="sldNum" sz="quarter" idx="12"/>
          </p:nvPr>
        </p:nvSpPr>
        <p:spPr/>
        <p:txBody>
          <a:bodyPr/>
          <a:lstStyle/>
          <a:p>
            <a:fld id="{2117655D-1EEA-426F-87EE-1C00A87D509E}" type="slidenum">
              <a:rPr lang="nl-NL" smtClean="0">
                <a:solidFill>
                  <a:schemeClr val="bg2"/>
                </a:solidFill>
              </a:rPr>
              <a:t>14</a:t>
            </a:fld>
            <a:endParaRPr lang="nl-NL">
              <a:solidFill>
                <a:schemeClr val="bg2"/>
              </a:solidFill>
            </a:endParaRPr>
          </a:p>
        </p:txBody>
      </p:sp>
      <p:sp>
        <p:nvSpPr>
          <p:cNvPr id="8" name="Tekstvak 7">
            <a:extLst>
              <a:ext uri="{FF2B5EF4-FFF2-40B4-BE49-F238E27FC236}">
                <a16:creationId xmlns:a16="http://schemas.microsoft.com/office/drawing/2014/main" id="{76AA6FBE-9A84-38AB-BAB6-2BA677C8A669}"/>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7" name="Tekstvak 6">
            <a:extLst>
              <a:ext uri="{FF2B5EF4-FFF2-40B4-BE49-F238E27FC236}">
                <a16:creationId xmlns:a16="http://schemas.microsoft.com/office/drawing/2014/main" id="{8BB9547C-B95B-7102-1BEA-97412B9E3591}"/>
              </a:ext>
            </a:extLst>
          </p:cNvPr>
          <p:cNvSpPr txBox="1"/>
          <p:nvPr/>
        </p:nvSpPr>
        <p:spPr>
          <a:xfrm>
            <a:off x="158951" y="5767368"/>
            <a:ext cx="2767975" cy="830997"/>
          </a:xfrm>
          <a:prstGeom prst="rect">
            <a:avLst/>
          </a:prstGeom>
          <a:noFill/>
        </p:spPr>
        <p:txBody>
          <a:bodyPr wrap="square" rtlCol="0">
            <a:spAutoFit/>
          </a:bodyPr>
          <a:lstStyle/>
          <a:p>
            <a:r>
              <a:rPr lang="nl-NL" sz="2400">
                <a:solidFill>
                  <a:schemeClr val="bg1"/>
                </a:solidFill>
              </a:rPr>
              <a:t>4. </a:t>
            </a:r>
          </a:p>
          <a:p>
            <a:r>
              <a:rPr lang="nl-NL" sz="2400">
                <a:solidFill>
                  <a:schemeClr val="bg1"/>
                </a:solidFill>
              </a:rPr>
              <a:t>Online dialoog</a:t>
            </a:r>
          </a:p>
        </p:txBody>
      </p:sp>
      <p:sp>
        <p:nvSpPr>
          <p:cNvPr id="5" name="Rechthoek 4">
            <a:extLst>
              <a:ext uri="{FF2B5EF4-FFF2-40B4-BE49-F238E27FC236}">
                <a16:creationId xmlns:a16="http://schemas.microsoft.com/office/drawing/2014/main" id="{8A8B7211-E0C5-4E7A-BF00-3888D1CABF3D}"/>
              </a:ext>
            </a:extLst>
          </p:cNvPr>
          <p:cNvSpPr/>
          <p:nvPr/>
        </p:nvSpPr>
        <p:spPr>
          <a:xfrm>
            <a:off x="3070262" y="0"/>
            <a:ext cx="9138546" cy="6876847"/>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400">
              <a:solidFill>
                <a:schemeClr val="tx1">
                  <a:lumMod val="85000"/>
                  <a:lumOff val="15000"/>
                </a:schemeClr>
              </a:solidFill>
            </a:endParaRPr>
          </a:p>
        </p:txBody>
      </p:sp>
      <p:pic>
        <p:nvPicPr>
          <p:cNvPr id="6" name="Afbeelding 5">
            <a:extLst>
              <a:ext uri="{FF2B5EF4-FFF2-40B4-BE49-F238E27FC236}">
                <a16:creationId xmlns:a16="http://schemas.microsoft.com/office/drawing/2014/main" id="{17676083-58FC-4F2E-2A3A-D119B7C12358}"/>
              </a:ext>
            </a:extLst>
          </p:cNvPr>
          <p:cNvPicPr>
            <a:picLocks noChangeAspect="1"/>
          </p:cNvPicPr>
          <p:nvPr/>
        </p:nvPicPr>
        <p:blipFill>
          <a:blip r:embed="rId3"/>
          <a:stretch>
            <a:fillRect/>
          </a:stretch>
        </p:blipFill>
        <p:spPr>
          <a:xfrm>
            <a:off x="435179" y="662630"/>
            <a:ext cx="2124075" cy="1571625"/>
          </a:xfrm>
          <a:prstGeom prst="rect">
            <a:avLst/>
          </a:prstGeom>
        </p:spPr>
      </p:pic>
      <p:sp>
        <p:nvSpPr>
          <p:cNvPr id="2" name="Tekstvak 1">
            <a:extLst>
              <a:ext uri="{FF2B5EF4-FFF2-40B4-BE49-F238E27FC236}">
                <a16:creationId xmlns:a16="http://schemas.microsoft.com/office/drawing/2014/main" id="{CDF69A45-FFB9-DAEB-B01B-9FD575861FF7}"/>
              </a:ext>
            </a:extLst>
          </p:cNvPr>
          <p:cNvSpPr txBox="1"/>
          <p:nvPr/>
        </p:nvSpPr>
        <p:spPr>
          <a:xfrm>
            <a:off x="3792018" y="759213"/>
            <a:ext cx="7964803" cy="5324535"/>
          </a:xfrm>
          <a:prstGeom prst="rect">
            <a:avLst/>
          </a:prstGeom>
          <a:noFill/>
        </p:spPr>
        <p:txBody>
          <a:bodyPr wrap="square" rtlCol="0">
            <a:spAutoFit/>
          </a:bodyPr>
          <a:lstStyle/>
          <a:p>
            <a:r>
              <a:rPr lang="nl-NL" sz="1400" b="1" err="1">
                <a:solidFill>
                  <a:schemeClr val="tx1">
                    <a:lumMod val="85000"/>
                    <a:lumOff val="15000"/>
                  </a:schemeClr>
                </a:solidFill>
              </a:rPr>
              <a:t>Onderzoeksverantwoording</a:t>
            </a:r>
            <a:endParaRPr lang="nl-NL" sz="1400" b="1">
              <a:solidFill>
                <a:schemeClr val="tx1">
                  <a:lumMod val="85000"/>
                  <a:lumOff val="15000"/>
                </a:schemeClr>
              </a:solidFill>
            </a:endParaRPr>
          </a:p>
          <a:p>
            <a:endParaRPr lang="nl-NL" sz="1400" b="1">
              <a:solidFill>
                <a:schemeClr val="tx1">
                  <a:lumMod val="85000"/>
                  <a:lumOff val="15000"/>
                </a:schemeClr>
              </a:solidFill>
            </a:endParaRPr>
          </a:p>
          <a:p>
            <a:r>
              <a:rPr lang="nl-NL" sz="1200">
                <a:solidFill>
                  <a:schemeClr val="tx1">
                    <a:lumMod val="85000"/>
                    <a:lumOff val="15000"/>
                  </a:schemeClr>
                </a:solidFill>
              </a:rPr>
              <a:t>Dit onderzoek is anders dan gebruikelijk omdat we gebruik hebben gemaakt van een online-dialoog. We werken daartoe samen met </a:t>
            </a:r>
            <a:r>
              <a:rPr lang="nl-NL" sz="1200" err="1">
                <a:solidFill>
                  <a:schemeClr val="tx1">
                    <a:lumMod val="85000"/>
                    <a:lumOff val="15000"/>
                  </a:schemeClr>
                </a:solidFill>
              </a:rPr>
              <a:t>CircleLytics</a:t>
            </a:r>
            <a:r>
              <a:rPr lang="nl-NL" sz="1200">
                <a:solidFill>
                  <a:schemeClr val="tx1">
                    <a:lumMod val="85000"/>
                    <a:lumOff val="15000"/>
                  </a:schemeClr>
                </a:solidFill>
              </a:rPr>
              <a:t>.</a:t>
            </a:r>
            <a:r>
              <a:rPr lang="nl-NL" sz="1200">
                <a:effectLst/>
                <a:ea typeface="Calibri" panose="020F0502020204030204" pitchFamily="34" charset="0"/>
                <a:cs typeface="Times New Roman" panose="02020603050405020304" pitchFamily="18" charset="0"/>
              </a:rPr>
              <a:t> De online-dialoog bestaat uit </a:t>
            </a:r>
            <a:r>
              <a:rPr lang="nl-NL" sz="1200">
                <a:ea typeface="Calibri" panose="020F0502020204030204" pitchFamily="34" charset="0"/>
                <a:cs typeface="Times New Roman" panose="02020603050405020304" pitchFamily="18" charset="0"/>
              </a:rPr>
              <a:t>twee rondes. In de eerste ronde </a:t>
            </a:r>
            <a:r>
              <a:rPr lang="nl-NL" sz="1200">
                <a:effectLst/>
                <a:ea typeface="Calibri" panose="020F0502020204030204" pitchFamily="34" charset="0"/>
                <a:cs typeface="Times New Roman" panose="02020603050405020304" pitchFamily="18" charset="0"/>
              </a:rPr>
              <a:t>stellen we de deelnemers slechts vijf open vragen. De vragen zijn laagdrempelig en raken de kern van wat deze groep bezighoudt. Na sluiting van de eerste ronde start de tweede ronde, waarin deelnemers elkaars reacties anoniem beoordelen. Daarbij waardere</a:t>
            </a:r>
            <a:r>
              <a:rPr lang="nl-NL" sz="1200">
                <a:ea typeface="Calibri" panose="020F0502020204030204" pitchFamily="34" charset="0"/>
                <a:cs typeface="Times New Roman" panose="02020603050405020304" pitchFamily="18" charset="0"/>
              </a:rPr>
              <a:t>n zij de voor hen </a:t>
            </a:r>
            <a:r>
              <a:rPr lang="nl-NL" sz="1200">
                <a:effectLst/>
                <a:ea typeface="Calibri" panose="020F0502020204030204" pitchFamily="34" charset="0"/>
                <a:cs typeface="Times New Roman" panose="02020603050405020304" pitchFamily="18" charset="0"/>
              </a:rPr>
              <a:t>waardevolle en minder waardevolle bijdragen (met een score tussen -3 en +3) en  kunnen zij die toelichten. </a:t>
            </a:r>
            <a:r>
              <a:rPr lang="nl-NL" sz="1200">
                <a:ea typeface="Calibri" panose="020F0502020204030204" pitchFamily="34" charset="0"/>
                <a:cs typeface="Times New Roman" panose="02020603050405020304" pitchFamily="18" charset="0"/>
              </a:rPr>
              <a:t>De uitkomsten zijn dus niet de gefilterde mening van de onderzoekers/adviseurs, maar is de mening van deze specifieke doelgroep. </a:t>
            </a:r>
            <a:r>
              <a:rPr lang="nl-NL" sz="1200">
                <a:effectLst/>
                <a:ea typeface="Calibri" panose="020F0502020204030204" pitchFamily="34" charset="0"/>
                <a:cs typeface="Times New Roman" panose="02020603050405020304" pitchFamily="18" charset="0"/>
              </a:rPr>
              <a:t>De methode is in de praktijk bewezen, volledig online en laagdrempelig. De methode is ook ‘slim’ genoeg om voldoende aandacht te geven aan afwijkende meningen. De uitkomst is dus niet een grijs veralgemeniseerd beeld waar iedereen het wel mee eens is.</a:t>
            </a:r>
          </a:p>
          <a:p>
            <a:r>
              <a:rPr lang="nl-NL" sz="1200">
                <a:effectLst/>
                <a:ea typeface="Calibri" panose="020F0502020204030204" pitchFamily="34" charset="0"/>
                <a:cs typeface="Times New Roman" panose="02020603050405020304" pitchFamily="18" charset="0"/>
              </a:rPr>
              <a:t> </a:t>
            </a:r>
          </a:p>
          <a:p>
            <a:r>
              <a:rPr lang="nl-NL" sz="1200">
                <a:effectLst/>
                <a:ea typeface="Calibri" panose="020F0502020204030204" pitchFamily="34" charset="0"/>
                <a:cs typeface="Times New Roman" panose="02020603050405020304" pitchFamily="18" charset="0"/>
              </a:rPr>
              <a:t> Voor dit onderzoek zijn twee dialogen uitgezet: één onder werknemers en één onder HR</a:t>
            </a:r>
            <a:r>
              <a:rPr lang="nl-NL" sz="1200">
                <a:ea typeface="Calibri" panose="020F0502020204030204" pitchFamily="34" charset="0"/>
                <a:cs typeface="Times New Roman" panose="02020603050405020304" pitchFamily="18" charset="0"/>
              </a:rPr>
              <a:t>-verantwoordelijken in de branche. De vragen zijn in nauwe samenwerking met </a:t>
            </a:r>
            <a:r>
              <a:rPr lang="nl-NL" sz="1200">
                <a:solidFill>
                  <a:schemeClr val="tx1">
                    <a:lumMod val="85000"/>
                    <a:lumOff val="15000"/>
                  </a:schemeClr>
                </a:solidFill>
              </a:rPr>
              <a:t>het fonds Sociaal Werk werkt! opgesteld. </a:t>
            </a:r>
          </a:p>
          <a:p>
            <a:r>
              <a:rPr lang="nl-NL" sz="1200">
                <a:solidFill>
                  <a:schemeClr val="tx1">
                    <a:lumMod val="85000"/>
                    <a:lumOff val="15000"/>
                  </a:schemeClr>
                </a:solidFill>
              </a:rPr>
              <a:t>De dialogen zijn online uitgezet onder alle medewerkers en werkgevers (HR-verantwoordelijken) in de sector.</a:t>
            </a:r>
          </a:p>
          <a:p>
            <a:r>
              <a:rPr lang="nl-NL" sz="1200">
                <a:solidFill>
                  <a:schemeClr val="tx1">
                    <a:lumMod val="85000"/>
                    <a:lumOff val="15000"/>
                  </a:schemeClr>
                </a:solidFill>
              </a:rPr>
              <a:t>De eerste ronde van de dialoog heeft uitgestaan in de periode van 16 september  tot 30 september 2024. De tweede ronde van de dialoog heeft uitgestaan van 30 september tot 14 oktober 2024. In de eerste ronde hebben we vijf inhoudelijke vragen gesteld en drie of vier kenmerkvragen.</a:t>
            </a:r>
          </a:p>
          <a:p>
            <a:endParaRPr lang="nl-NL" sz="1200">
              <a:solidFill>
                <a:schemeClr val="tx1">
                  <a:lumMod val="85000"/>
                  <a:lumOff val="15000"/>
                </a:schemeClr>
              </a:solidFill>
            </a:endParaRPr>
          </a:p>
          <a:p>
            <a:r>
              <a:rPr lang="nl-NL" sz="1200">
                <a:solidFill>
                  <a:schemeClr val="tx1">
                    <a:lumMod val="85000"/>
                    <a:lumOff val="15000"/>
                  </a:schemeClr>
                </a:solidFill>
              </a:rPr>
              <a:t>De volgende achtergrondkenmerken zijn uitgevraagd:</a:t>
            </a:r>
          </a:p>
          <a:p>
            <a:pPr marL="342900" indent="-342900">
              <a:buFont typeface="+mj-lt"/>
              <a:buAutoNum type="alphaLcParenR"/>
            </a:pPr>
            <a:r>
              <a:rPr lang="nl-NL" sz="1200">
                <a:solidFill>
                  <a:schemeClr val="tx1">
                    <a:lumMod val="85000"/>
                    <a:lumOff val="15000"/>
                  </a:schemeClr>
                </a:solidFill>
              </a:rPr>
              <a:t>het terrein waarop de organisatie van de respondent actief is; </a:t>
            </a:r>
          </a:p>
          <a:p>
            <a:pPr marL="342900" indent="-342900">
              <a:buFont typeface="+mj-lt"/>
              <a:buAutoNum type="alphaLcParenR"/>
            </a:pPr>
            <a:r>
              <a:rPr lang="nl-NL" sz="1200">
                <a:solidFill>
                  <a:schemeClr val="tx1">
                    <a:lumMod val="85000"/>
                    <a:lumOff val="15000"/>
                  </a:schemeClr>
                </a:solidFill>
              </a:rPr>
              <a:t>omvang van de organisatie waarin de respondent werkzaam is;</a:t>
            </a:r>
          </a:p>
          <a:p>
            <a:pPr marL="342900" indent="-342900">
              <a:buFont typeface="+mj-lt"/>
              <a:buAutoNum type="alphaLcParenR"/>
            </a:pPr>
            <a:r>
              <a:rPr lang="nl-NL" sz="1200">
                <a:solidFill>
                  <a:schemeClr val="tx1">
                    <a:lumMod val="85000"/>
                    <a:lumOff val="15000"/>
                  </a:schemeClr>
                </a:solidFill>
              </a:rPr>
              <a:t>leeftijd van de respondent (alleen in de dialoog van werknemers);</a:t>
            </a:r>
          </a:p>
          <a:p>
            <a:pPr marL="342900" indent="-342900">
              <a:buFont typeface="+mj-lt"/>
              <a:buAutoNum type="alphaLcParenR"/>
            </a:pPr>
            <a:r>
              <a:rPr lang="nl-NL" sz="1200">
                <a:solidFill>
                  <a:schemeClr val="tx1">
                    <a:lumMod val="85000"/>
                    <a:lumOff val="15000"/>
                  </a:schemeClr>
                </a:solidFill>
              </a:rPr>
              <a:t>soort functie waarin de respondent werkzaam is.</a:t>
            </a:r>
          </a:p>
          <a:p>
            <a:endParaRPr lang="nl-NL" sz="1200">
              <a:solidFill>
                <a:schemeClr val="tx1">
                  <a:lumMod val="85000"/>
                  <a:lumOff val="15000"/>
                </a:schemeClr>
              </a:solidFill>
            </a:endParaRPr>
          </a:p>
          <a:p>
            <a:r>
              <a:rPr lang="nl-NL" sz="1200">
                <a:solidFill>
                  <a:schemeClr val="tx1">
                    <a:lumMod val="85000"/>
                    <a:lumOff val="15000"/>
                  </a:schemeClr>
                </a:solidFill>
              </a:rPr>
              <a:t>Antwoorden zijn geanalyseerd op twee niveaus: op het totaalniveau van alle respondenten en op uitsplitsingen naar kenmerken. Daar waar zich opvallende verschillen bij de gemaakte uitsplitsingen voordoen, zullen wij deze expliciet benoemen in de rapportage. Daar waar geen opvallende verschillen gemeten zijn wordt dit niet vermeld.</a:t>
            </a:r>
            <a:endParaRPr lang="nl-NL" sz="1200"/>
          </a:p>
        </p:txBody>
      </p:sp>
    </p:spTree>
    <p:extLst>
      <p:ext uri="{BB962C8B-B14F-4D97-AF65-F5344CB8AC3E}">
        <p14:creationId xmlns:p14="http://schemas.microsoft.com/office/powerpoint/2010/main" val="217728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2426B-3971-14D1-24D3-127B07432576}"/>
            </a:ext>
          </a:extLst>
        </p:cNvPr>
        <p:cNvGrpSpPr/>
        <p:nvPr/>
      </p:nvGrpSpPr>
      <p:grpSpPr>
        <a:xfrm>
          <a:off x="0" y="0"/>
          <a:ext cx="0" cy="0"/>
          <a:chOff x="0" y="0"/>
          <a:chExt cx="0" cy="0"/>
        </a:xfrm>
      </p:grpSpPr>
      <p:sp>
        <p:nvSpPr>
          <p:cNvPr id="11" name="Tekstvak 10">
            <a:extLst>
              <a:ext uri="{FF2B5EF4-FFF2-40B4-BE49-F238E27FC236}">
                <a16:creationId xmlns:a16="http://schemas.microsoft.com/office/drawing/2014/main" id="{5D05D4D3-7D54-4C4A-33B3-0B6D10B085E5}"/>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413837C0-85F4-12D0-232A-8CC736D39CA9}"/>
              </a:ext>
            </a:extLst>
          </p:cNvPr>
          <p:cNvSpPr>
            <a:spLocks noGrp="1"/>
          </p:cNvSpPr>
          <p:nvPr>
            <p:ph type="sldNum" sz="quarter" idx="12"/>
          </p:nvPr>
        </p:nvSpPr>
        <p:spPr/>
        <p:txBody>
          <a:bodyPr/>
          <a:lstStyle/>
          <a:p>
            <a:fld id="{2117655D-1EEA-426F-87EE-1C00A87D509E}" type="slidenum">
              <a:rPr lang="nl-NL" smtClean="0">
                <a:solidFill>
                  <a:schemeClr val="bg2"/>
                </a:solidFill>
              </a:rPr>
              <a:t>15</a:t>
            </a:fld>
            <a:endParaRPr lang="nl-NL">
              <a:solidFill>
                <a:schemeClr val="bg2"/>
              </a:solidFill>
            </a:endParaRPr>
          </a:p>
        </p:txBody>
      </p:sp>
      <p:sp>
        <p:nvSpPr>
          <p:cNvPr id="8" name="Tekstvak 7">
            <a:extLst>
              <a:ext uri="{FF2B5EF4-FFF2-40B4-BE49-F238E27FC236}">
                <a16:creationId xmlns:a16="http://schemas.microsoft.com/office/drawing/2014/main" id="{2560F00C-36A6-8467-DDE8-5C06FEF4A570}"/>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5" name="Rechthoek 4">
            <a:extLst>
              <a:ext uri="{FF2B5EF4-FFF2-40B4-BE49-F238E27FC236}">
                <a16:creationId xmlns:a16="http://schemas.microsoft.com/office/drawing/2014/main" id="{03691EFA-71B9-EB18-461F-94DADDA5098D}"/>
              </a:ext>
            </a:extLst>
          </p:cNvPr>
          <p:cNvSpPr/>
          <p:nvPr/>
        </p:nvSpPr>
        <p:spPr>
          <a:xfrm>
            <a:off x="3070262" y="0"/>
            <a:ext cx="9121738" cy="6876847"/>
          </a:xfrm>
          <a:prstGeom prst="rect">
            <a:avLst/>
          </a:prstGeom>
          <a:solidFill>
            <a:schemeClr val="accent4">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3940E26D-E447-A5C8-7AE2-56C82FAC6775}"/>
              </a:ext>
            </a:extLst>
          </p:cNvPr>
          <p:cNvSpPr txBox="1"/>
          <p:nvPr/>
        </p:nvSpPr>
        <p:spPr>
          <a:xfrm>
            <a:off x="3385977" y="437601"/>
            <a:ext cx="8362292" cy="6186309"/>
          </a:xfrm>
          <a:prstGeom prst="rect">
            <a:avLst/>
          </a:prstGeom>
          <a:noFill/>
        </p:spPr>
        <p:txBody>
          <a:bodyPr wrap="square">
            <a:spAutoFit/>
          </a:bodyPr>
          <a:lstStyle/>
          <a:p>
            <a:r>
              <a:rPr lang="nl-NL" sz="1200" b="1">
                <a:solidFill>
                  <a:schemeClr val="tx1">
                    <a:lumMod val="85000"/>
                    <a:lumOff val="15000"/>
                  </a:schemeClr>
                </a:solidFill>
              </a:rPr>
              <a:t>Kerncijfers sector</a:t>
            </a:r>
          </a:p>
          <a:p>
            <a:endParaRPr lang="nl-NL" sz="1200" b="1">
              <a:solidFill>
                <a:schemeClr val="tx1">
                  <a:lumMod val="85000"/>
                  <a:lumOff val="15000"/>
                </a:schemeClr>
              </a:solidFill>
            </a:endParaRPr>
          </a:p>
          <a:p>
            <a:r>
              <a:rPr lang="nl-NL" sz="1200">
                <a:solidFill>
                  <a:schemeClr val="tx1">
                    <a:lumMod val="85000"/>
                    <a:lumOff val="15000"/>
                  </a:schemeClr>
                </a:solidFill>
              </a:rPr>
              <a:t>De sector sociaal werk bestaat uit ruim 1.671 kleine, middelgrote en grote organisaties. Bij deze organisaties werken 64.800 werknemers op verschillende werkterreinen, zoals welzijn breed (sociaal wijkteam, welzijn ouderen, welzijn jongeren en lokaal welzijnswerk), maatschappelijke opvang, maatschappelijk werk en overig sociaal werk (advies, samenwerkingsorganen). De gemiddelde leeftijd in de sector is 42 jaar. Gemiddeld werken werknemers 27 uur per week. (Bron: Sociaal Werk werkt, kerncijfers, okt 2024)</a:t>
            </a:r>
          </a:p>
          <a:p>
            <a:endParaRPr lang="nl-NL" sz="1200">
              <a:solidFill>
                <a:schemeClr val="tx1">
                  <a:lumMod val="85000"/>
                  <a:lumOff val="15000"/>
                </a:schemeClr>
              </a:solidFill>
            </a:endParaRPr>
          </a:p>
          <a:p>
            <a:r>
              <a:rPr lang="nl-NL" sz="1200" b="1">
                <a:solidFill>
                  <a:schemeClr val="tx1">
                    <a:lumMod val="85000"/>
                    <a:lumOff val="15000"/>
                  </a:schemeClr>
                </a:solidFill>
              </a:rPr>
              <a:t>Respons</a:t>
            </a:r>
          </a:p>
          <a:p>
            <a:endParaRPr lang="nl-NL" sz="1200">
              <a:solidFill>
                <a:schemeClr val="tx1">
                  <a:lumMod val="85000"/>
                  <a:lumOff val="15000"/>
                </a:schemeClr>
              </a:solidFill>
            </a:endParaRPr>
          </a:p>
          <a:p>
            <a:r>
              <a:rPr lang="nl-NL" sz="1200">
                <a:solidFill>
                  <a:schemeClr val="tx1">
                    <a:lumMod val="85000"/>
                    <a:lumOff val="15000"/>
                  </a:schemeClr>
                </a:solidFill>
              </a:rPr>
              <a:t>Sociaal Werkt </a:t>
            </a:r>
            <a:r>
              <a:rPr lang="nl-NL" sz="1200" err="1">
                <a:solidFill>
                  <a:schemeClr val="tx1">
                    <a:lumMod val="85000"/>
                    <a:lumOff val="15000"/>
                  </a:schemeClr>
                </a:solidFill>
              </a:rPr>
              <a:t>werkt</a:t>
            </a:r>
            <a:r>
              <a:rPr lang="nl-NL" sz="1200">
                <a:solidFill>
                  <a:schemeClr val="tx1">
                    <a:lumMod val="85000"/>
                    <a:lumOff val="15000"/>
                  </a:schemeClr>
                </a:solidFill>
              </a:rPr>
              <a:t>! en cao-partijen hebben via diverse kanalen de uitnodiging verstuurd voor de online-dialoog naar werknemers en HR-vertegenwoordigers. In totaal hebben 335 werknemers deelgenomen aan ronde 1 en 372 werknemers aan ronde twee. 80% van de respondenten in ronde 2 heeft ook deelgenomen aan ronde 1. Dat betekent dat er 411 unieke respondenten hebben deelgenomen aan de dialoog. </a:t>
            </a:r>
          </a:p>
          <a:p>
            <a:r>
              <a:rPr lang="nl-NL" sz="1200">
                <a:solidFill>
                  <a:schemeClr val="tx1">
                    <a:lumMod val="85000"/>
                    <a:lumOff val="15000"/>
                  </a:schemeClr>
                </a:solidFill>
              </a:rPr>
              <a:t>Aan de dialoog voor HR-verantwoordelijken hebben in ronde 1 63 mensen deelgenomen en in ronde 2 99 mensen. Bijna 80% van de respondenten in ronde 2 heeft ook deelgenomen in ronde 2. Dat betekent dat er 113 unieke deelnemers zijn geweest in de dialoog voor HR-verantwoordelijken.</a:t>
            </a:r>
          </a:p>
          <a:p>
            <a:r>
              <a:rPr lang="nl-NL" sz="1200">
                <a:solidFill>
                  <a:schemeClr val="tx1">
                    <a:lumMod val="85000"/>
                    <a:lumOff val="15000"/>
                  </a:schemeClr>
                </a:solidFill>
              </a:rPr>
              <a:t>Bij beide dialogen was er </a:t>
            </a:r>
            <a:r>
              <a:rPr lang="nl-NL" sz="1200">
                <a:solidFill>
                  <a:schemeClr val="tx1">
                    <a:lumMod val="85000"/>
                    <a:lumOff val="15000"/>
                  </a:schemeClr>
                </a:solidFill>
                <a:effectLst/>
                <a:ea typeface="Calibri" panose="020F0502020204030204" pitchFamily="34" charset="0"/>
                <a:cs typeface="Times New Roman" panose="02020603050405020304" pitchFamily="18" charset="0"/>
              </a:rPr>
              <a:t>geen verplichting om alle vragen te beantwoorden, daarom kan de respons op enkele vragen lager uitkomen. </a:t>
            </a:r>
          </a:p>
          <a:p>
            <a:endParaRPr lang="nl-NL" sz="1200">
              <a:solidFill>
                <a:schemeClr val="tx1">
                  <a:lumMod val="85000"/>
                  <a:lumOff val="15000"/>
                </a:schemeClr>
              </a:solidFill>
            </a:endParaRPr>
          </a:p>
          <a:p>
            <a:r>
              <a:rPr lang="nl-NL" sz="1200" b="1">
                <a:solidFill>
                  <a:schemeClr val="tx1">
                    <a:lumMod val="85000"/>
                    <a:lumOff val="15000"/>
                  </a:schemeClr>
                </a:solidFill>
              </a:rPr>
              <a:t>Respons naar achtergrondkenmerken en representativiteit</a:t>
            </a:r>
          </a:p>
          <a:p>
            <a:endParaRPr lang="nl-NL" sz="1200" b="1">
              <a:solidFill>
                <a:schemeClr val="tx1">
                  <a:lumMod val="85000"/>
                  <a:lumOff val="15000"/>
                </a:schemeClr>
              </a:solidFill>
            </a:endParaRPr>
          </a:p>
          <a:p>
            <a:r>
              <a:rPr lang="nl-NL" sz="1200">
                <a:solidFill>
                  <a:schemeClr val="tx1">
                    <a:lumMod val="85000"/>
                    <a:lumOff val="15000"/>
                  </a:schemeClr>
                </a:solidFill>
              </a:rPr>
              <a:t>Als we kijken naar de verdeling van de respondenten over de verschillende achtergrondkenmerken dan is de respons onder de groep werknemers op bijna alle aspecten hoog genoeg om verantwoorde vergelijkingen tussen groepen respondenten te kunnen maken. </a:t>
            </a:r>
          </a:p>
          <a:p>
            <a:r>
              <a:rPr lang="nl-NL" sz="1200">
                <a:solidFill>
                  <a:schemeClr val="tx1">
                    <a:lumMod val="85000"/>
                    <a:lumOff val="15000"/>
                  </a:schemeClr>
                </a:solidFill>
              </a:rPr>
              <a:t>De geringe deelname van HR-verantwoordelijken aan de online-dialoog maakt dat deze steekproef onvoldoende representatief is voor de totale branche. De antwoorden geven echter wel een beeld van de denkbeelden van HR-verantwoordelijken in de branche.</a:t>
            </a:r>
          </a:p>
          <a:p>
            <a:endParaRPr lang="nl-NL" sz="1200">
              <a:solidFill>
                <a:schemeClr val="tx1">
                  <a:lumMod val="85000"/>
                  <a:lumOff val="15000"/>
                </a:schemeClr>
              </a:solidFill>
            </a:endParaRPr>
          </a:p>
          <a:p>
            <a:r>
              <a:rPr lang="nl-NL" sz="1200" b="1">
                <a:solidFill>
                  <a:schemeClr val="tx1">
                    <a:lumMod val="85000"/>
                    <a:lumOff val="15000"/>
                  </a:schemeClr>
                </a:solidFill>
              </a:rPr>
              <a:t>Rapportage</a:t>
            </a:r>
          </a:p>
          <a:p>
            <a:endParaRPr lang="nl-NL" sz="1200">
              <a:solidFill>
                <a:schemeClr val="tx1">
                  <a:lumMod val="85000"/>
                  <a:lumOff val="15000"/>
                </a:schemeClr>
              </a:solidFill>
            </a:endParaRPr>
          </a:p>
          <a:p>
            <a:r>
              <a:rPr lang="nl-NL" sz="1200">
                <a:solidFill>
                  <a:schemeClr val="tx1">
                    <a:lumMod val="85000"/>
                    <a:lumOff val="15000"/>
                  </a:schemeClr>
                </a:solidFill>
              </a:rPr>
              <a:t>In de volgende slides zijn steeds de belangrijkste uitkomsten van de bij elkaar horende vragen aan werknemers en HR-verantwoordelijken naast elkaar weergegeven. Waar antwoorden op basis van de achtergrond kenmerken afwijkingen vertonen, hebben we een toelichting gegeven.</a:t>
            </a:r>
            <a:endParaRPr lang="nl-NL" sz="1200"/>
          </a:p>
        </p:txBody>
      </p:sp>
    </p:spTree>
    <p:extLst>
      <p:ext uri="{BB962C8B-B14F-4D97-AF65-F5344CB8AC3E}">
        <p14:creationId xmlns:p14="http://schemas.microsoft.com/office/powerpoint/2010/main" val="157723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C99908C-EC18-9827-C849-46EE05A84599}"/>
              </a:ext>
            </a:extLst>
          </p:cNvPr>
          <p:cNvSpPr>
            <a:spLocks noGrp="1"/>
          </p:cNvSpPr>
          <p:nvPr>
            <p:ph type="title"/>
          </p:nvPr>
        </p:nvSpPr>
        <p:spPr>
          <a:xfrm>
            <a:off x="3374136" y="126167"/>
            <a:ext cx="5326799" cy="720000"/>
          </a:xfrm>
        </p:spPr>
        <p:txBody>
          <a:bodyPr>
            <a:normAutofit/>
          </a:bodyPr>
          <a:lstStyle/>
          <a:p>
            <a:pPr algn="ctr"/>
            <a:r>
              <a:rPr lang="nl-NL" sz="1800">
                <a:solidFill>
                  <a:schemeClr val="accent5">
                    <a:lumMod val="50000"/>
                  </a:schemeClr>
                </a:solidFill>
                <a:latin typeface="+mn-lt"/>
              </a:rPr>
              <a:t>Online dialoog via </a:t>
            </a:r>
            <a:r>
              <a:rPr lang="nl-NL" sz="1800" err="1">
                <a:solidFill>
                  <a:schemeClr val="accent5">
                    <a:lumMod val="50000"/>
                  </a:schemeClr>
                </a:solidFill>
                <a:latin typeface="+mn-lt"/>
              </a:rPr>
              <a:t>CircleLytics</a:t>
            </a:r>
            <a:br>
              <a:rPr lang="nl-NL" sz="1800">
                <a:solidFill>
                  <a:schemeClr val="accent5">
                    <a:lumMod val="50000"/>
                  </a:schemeClr>
                </a:solidFill>
                <a:latin typeface="+mn-lt"/>
              </a:rPr>
            </a:br>
            <a:r>
              <a:rPr lang="nl-NL" sz="2400" b="1">
                <a:solidFill>
                  <a:schemeClr val="accent5">
                    <a:lumMod val="50000"/>
                  </a:schemeClr>
                </a:solidFill>
                <a:latin typeface="+mn-lt"/>
              </a:rPr>
              <a:t>Achtergrondkenmerken werknemers </a:t>
            </a:r>
            <a:endParaRPr lang="nl-NL" sz="1800" b="1">
              <a:solidFill>
                <a:schemeClr val="accent5">
                  <a:lumMod val="50000"/>
                </a:schemeClr>
              </a:solidFill>
              <a:latin typeface="+mn-lt"/>
            </a:endParaRPr>
          </a:p>
        </p:txBody>
      </p:sp>
      <p:sp>
        <p:nvSpPr>
          <p:cNvPr id="2" name="Rechthoek 1" descr="Taart">
            <a:extLst>
              <a:ext uri="{FF2B5EF4-FFF2-40B4-BE49-F238E27FC236}">
                <a16:creationId xmlns:a16="http://schemas.microsoft.com/office/drawing/2014/main" id="{AD2D4ABC-1E67-AC8E-5917-7CB954935986}"/>
              </a:ext>
            </a:extLst>
          </p:cNvPr>
          <p:cNvSpPr/>
          <p:nvPr/>
        </p:nvSpPr>
        <p:spPr>
          <a:xfrm>
            <a:off x="6063561" y="943494"/>
            <a:ext cx="1078872" cy="1020461"/>
          </a:xfrm>
          <a:prstGeom prst="rect">
            <a:avLst/>
          </a:prstGeom>
          <a:blipFill>
            <a:blip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0" name="Tekstvak 9">
            <a:extLst>
              <a:ext uri="{FF2B5EF4-FFF2-40B4-BE49-F238E27FC236}">
                <a16:creationId xmlns:a16="http://schemas.microsoft.com/office/drawing/2014/main" id="{57DBE225-DFEE-7A40-62A0-FDC04177930A}"/>
              </a:ext>
            </a:extLst>
          </p:cNvPr>
          <p:cNvSpPr txBox="1"/>
          <p:nvPr/>
        </p:nvSpPr>
        <p:spPr>
          <a:xfrm>
            <a:off x="7142433" y="1089554"/>
            <a:ext cx="2077680" cy="307777"/>
          </a:xfrm>
          <a:prstGeom prst="rect">
            <a:avLst/>
          </a:prstGeom>
          <a:noFill/>
        </p:spPr>
        <p:txBody>
          <a:bodyPr wrap="square" rtlCol="0">
            <a:spAutoFit/>
          </a:bodyPr>
          <a:lstStyle/>
          <a:p>
            <a:r>
              <a:rPr lang="nl-NL" sz="1400" b="1"/>
              <a:t>Leeftijd</a:t>
            </a:r>
          </a:p>
        </p:txBody>
      </p:sp>
      <p:cxnSp>
        <p:nvCxnSpPr>
          <p:cNvPr id="19" name="Rechte verbindingslijn 18">
            <a:extLst>
              <a:ext uri="{FF2B5EF4-FFF2-40B4-BE49-F238E27FC236}">
                <a16:creationId xmlns:a16="http://schemas.microsoft.com/office/drawing/2014/main" id="{9F38884A-8AAE-8D07-D4E9-9A75075A59DD}"/>
              </a:ext>
            </a:extLst>
          </p:cNvPr>
          <p:cNvCxnSpPr>
            <a:cxnSpLocks/>
          </p:cNvCxnSpPr>
          <p:nvPr/>
        </p:nvCxnSpPr>
        <p:spPr>
          <a:xfrm>
            <a:off x="6009132" y="1106993"/>
            <a:ext cx="48475" cy="51932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54BD177B-88CC-3641-AFB9-FCEB17C574AB}"/>
              </a:ext>
            </a:extLst>
          </p:cNvPr>
          <p:cNvCxnSpPr/>
          <p:nvPr/>
        </p:nvCxnSpPr>
        <p:spPr>
          <a:xfrm flipV="1">
            <a:off x="466344" y="3772466"/>
            <a:ext cx="10780776" cy="64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6" name="Tabel 5">
            <a:extLst>
              <a:ext uri="{FF2B5EF4-FFF2-40B4-BE49-F238E27FC236}">
                <a16:creationId xmlns:a16="http://schemas.microsoft.com/office/drawing/2014/main" id="{663CB66D-DDE1-26DF-AC5E-EAE7A37058F2}"/>
              </a:ext>
            </a:extLst>
          </p:cNvPr>
          <p:cNvGraphicFramePr>
            <a:graphicFrameLocks noGrp="1"/>
          </p:cNvGraphicFramePr>
          <p:nvPr>
            <p:extLst>
              <p:ext uri="{D42A27DB-BD31-4B8C-83A1-F6EECF244321}">
                <p14:modId xmlns:p14="http://schemas.microsoft.com/office/powerpoint/2010/main" val="1524489518"/>
              </p:ext>
            </p:extLst>
          </p:nvPr>
        </p:nvGraphicFramePr>
        <p:xfrm>
          <a:off x="7235844" y="1421573"/>
          <a:ext cx="4147071" cy="1663962"/>
        </p:xfrm>
        <a:graphic>
          <a:graphicData uri="http://schemas.openxmlformats.org/drawingml/2006/table">
            <a:tbl>
              <a:tblPr>
                <a:tableStyleId>{5C22544A-7EE6-4342-B048-85BDC9FD1C3A}</a:tableStyleId>
              </a:tblPr>
              <a:tblGrid>
                <a:gridCol w="2286703">
                  <a:extLst>
                    <a:ext uri="{9D8B030D-6E8A-4147-A177-3AD203B41FA5}">
                      <a16:colId xmlns:a16="http://schemas.microsoft.com/office/drawing/2014/main" val="2394613934"/>
                    </a:ext>
                  </a:extLst>
                </a:gridCol>
                <a:gridCol w="930184">
                  <a:extLst>
                    <a:ext uri="{9D8B030D-6E8A-4147-A177-3AD203B41FA5}">
                      <a16:colId xmlns:a16="http://schemas.microsoft.com/office/drawing/2014/main" val="4242834479"/>
                    </a:ext>
                  </a:extLst>
                </a:gridCol>
                <a:gridCol w="930184">
                  <a:extLst>
                    <a:ext uri="{9D8B030D-6E8A-4147-A177-3AD203B41FA5}">
                      <a16:colId xmlns:a16="http://schemas.microsoft.com/office/drawing/2014/main" val="3651003928"/>
                    </a:ext>
                  </a:extLst>
                </a:gridCol>
              </a:tblGrid>
              <a:tr h="0">
                <a:tc>
                  <a:txBody>
                    <a:bodyPr/>
                    <a:lstStyle/>
                    <a:p>
                      <a:pPr algn="l" fontAlgn="b"/>
                      <a:r>
                        <a:rPr lang="nl-NL" sz="1200" u="none" strike="noStrike">
                          <a:effectLst/>
                          <a:latin typeface="+mn-lt"/>
                        </a:rPr>
                        <a:t>Jonger dan 30 jaar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4%</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14</a:t>
                      </a:r>
                    </a:p>
                  </a:txBody>
                  <a:tcPr marL="6350" marR="6350" marT="6350" marB="0" anchor="ctr"/>
                </a:tc>
                <a:extLst>
                  <a:ext uri="{0D108BD9-81ED-4DB2-BD59-A6C34878D82A}">
                    <a16:rowId xmlns:a16="http://schemas.microsoft.com/office/drawing/2014/main" val="1277242550"/>
                  </a:ext>
                </a:extLst>
              </a:tr>
              <a:tr h="368683">
                <a:tc>
                  <a:txBody>
                    <a:bodyPr/>
                    <a:lstStyle/>
                    <a:p>
                      <a:pPr algn="l" fontAlgn="b"/>
                      <a:r>
                        <a:rPr lang="nl-NL" sz="1200" u="none" strike="noStrike">
                          <a:effectLst/>
                          <a:latin typeface="+mn-lt"/>
                        </a:rPr>
                        <a:t>30 tot 40 jaar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18%</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60</a:t>
                      </a:r>
                    </a:p>
                  </a:txBody>
                  <a:tcPr marL="6350" marR="6350" marT="6350" marB="0" anchor="ctr"/>
                </a:tc>
                <a:extLst>
                  <a:ext uri="{0D108BD9-81ED-4DB2-BD59-A6C34878D82A}">
                    <a16:rowId xmlns:a16="http://schemas.microsoft.com/office/drawing/2014/main" val="3507618326"/>
                  </a:ext>
                </a:extLst>
              </a:tr>
              <a:tr h="368683">
                <a:tc>
                  <a:txBody>
                    <a:bodyPr/>
                    <a:lstStyle/>
                    <a:p>
                      <a:pPr algn="l" fontAlgn="b"/>
                      <a:r>
                        <a:rPr lang="nl-NL" sz="1200" u="none" strike="noStrike">
                          <a:effectLst/>
                          <a:latin typeface="+mn-lt"/>
                        </a:rPr>
                        <a:t>40 tot 50 jaar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26%</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89</a:t>
                      </a:r>
                    </a:p>
                  </a:txBody>
                  <a:tcPr marL="6350" marR="6350" marT="6350" marB="0" anchor="ctr"/>
                </a:tc>
                <a:extLst>
                  <a:ext uri="{0D108BD9-81ED-4DB2-BD59-A6C34878D82A}">
                    <a16:rowId xmlns:a16="http://schemas.microsoft.com/office/drawing/2014/main" val="2922219058"/>
                  </a:ext>
                </a:extLst>
              </a:tr>
              <a:tr h="368683">
                <a:tc>
                  <a:txBody>
                    <a:bodyPr/>
                    <a:lstStyle/>
                    <a:p>
                      <a:pPr algn="l" fontAlgn="b"/>
                      <a:r>
                        <a:rPr lang="nl-NL" sz="1200" u="none" strike="noStrike">
                          <a:effectLst/>
                          <a:latin typeface="+mn-lt"/>
                        </a:rPr>
                        <a:t>50 jaar tot 60 jaar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29%</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98</a:t>
                      </a:r>
                    </a:p>
                  </a:txBody>
                  <a:tcPr marL="6350" marR="6350" marT="6350" marB="0" anchor="ctr"/>
                </a:tc>
                <a:extLst>
                  <a:ext uri="{0D108BD9-81ED-4DB2-BD59-A6C34878D82A}">
                    <a16:rowId xmlns:a16="http://schemas.microsoft.com/office/drawing/2014/main" val="2794819585"/>
                  </a:ext>
                </a:extLst>
              </a:tr>
              <a:tr h="368683">
                <a:tc>
                  <a:txBody>
                    <a:bodyPr/>
                    <a:lstStyle/>
                    <a:p>
                      <a:pPr algn="l" fontAlgn="b"/>
                      <a:r>
                        <a:rPr lang="nl-NL" sz="1200" u="none" strike="noStrike">
                          <a:effectLst/>
                          <a:latin typeface="+mn-lt"/>
                        </a:rPr>
                        <a:t>60 jaar of ouder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23%</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79</a:t>
                      </a:r>
                    </a:p>
                  </a:txBody>
                  <a:tcPr marL="6350" marR="6350" marT="6350" marB="0" anchor="ctr"/>
                </a:tc>
                <a:extLst>
                  <a:ext uri="{0D108BD9-81ED-4DB2-BD59-A6C34878D82A}">
                    <a16:rowId xmlns:a16="http://schemas.microsoft.com/office/drawing/2014/main" val="67197963"/>
                  </a:ext>
                </a:extLst>
              </a:tr>
            </a:tbl>
          </a:graphicData>
        </a:graphic>
      </p:graphicFrame>
      <p:graphicFrame>
        <p:nvGraphicFramePr>
          <p:cNvPr id="15" name="Tabel 14">
            <a:extLst>
              <a:ext uri="{FF2B5EF4-FFF2-40B4-BE49-F238E27FC236}">
                <a16:creationId xmlns:a16="http://schemas.microsoft.com/office/drawing/2014/main" id="{40172019-3D6E-73C7-97FC-9A67AC8E8516}"/>
              </a:ext>
            </a:extLst>
          </p:cNvPr>
          <p:cNvGraphicFramePr>
            <a:graphicFrameLocks noGrp="1"/>
          </p:cNvGraphicFramePr>
          <p:nvPr>
            <p:extLst>
              <p:ext uri="{D42A27DB-BD31-4B8C-83A1-F6EECF244321}">
                <p14:modId xmlns:p14="http://schemas.microsoft.com/office/powerpoint/2010/main" val="3833589225"/>
              </p:ext>
            </p:extLst>
          </p:nvPr>
        </p:nvGraphicFramePr>
        <p:xfrm>
          <a:off x="1363314" y="1262957"/>
          <a:ext cx="4280654" cy="2181300"/>
        </p:xfrm>
        <a:graphic>
          <a:graphicData uri="http://schemas.openxmlformats.org/drawingml/2006/table">
            <a:tbl>
              <a:tblPr>
                <a:tableStyleId>{5C22544A-7EE6-4342-B048-85BDC9FD1C3A}</a:tableStyleId>
              </a:tblPr>
              <a:tblGrid>
                <a:gridCol w="3205951">
                  <a:extLst>
                    <a:ext uri="{9D8B030D-6E8A-4147-A177-3AD203B41FA5}">
                      <a16:colId xmlns:a16="http://schemas.microsoft.com/office/drawing/2014/main" val="3200841838"/>
                    </a:ext>
                  </a:extLst>
                </a:gridCol>
                <a:gridCol w="564039">
                  <a:extLst>
                    <a:ext uri="{9D8B030D-6E8A-4147-A177-3AD203B41FA5}">
                      <a16:colId xmlns:a16="http://schemas.microsoft.com/office/drawing/2014/main" val="3884508434"/>
                    </a:ext>
                  </a:extLst>
                </a:gridCol>
                <a:gridCol w="510664">
                  <a:extLst>
                    <a:ext uri="{9D8B030D-6E8A-4147-A177-3AD203B41FA5}">
                      <a16:colId xmlns:a16="http://schemas.microsoft.com/office/drawing/2014/main" val="4206397174"/>
                    </a:ext>
                  </a:extLst>
                </a:gridCol>
              </a:tblGrid>
              <a:tr h="502315">
                <a:tc>
                  <a:txBody>
                    <a:bodyPr/>
                    <a:lstStyle/>
                    <a:p>
                      <a:pPr algn="l" fontAlgn="b"/>
                      <a:r>
                        <a:rPr lang="nl-NL" sz="1200" b="1" u="none" strike="noStrike">
                          <a:effectLst/>
                          <a:latin typeface="+mn-lt"/>
                        </a:rPr>
                        <a:t>Welzijn breed </a:t>
                      </a:r>
                      <a:r>
                        <a:rPr lang="nl-NL" sz="1200" u="none" strike="noStrike">
                          <a:effectLst/>
                          <a:latin typeface="+mn-lt"/>
                        </a:rPr>
                        <a:t>(waaronder: sociaal wijkteam, welzijn ouderen, welzijn jongeren, lokaal welzijnswerk</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37%</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112</a:t>
                      </a:r>
                    </a:p>
                  </a:txBody>
                  <a:tcPr marL="6350" marR="6350" marT="6350" marB="0" anchor="ctr"/>
                </a:tc>
                <a:extLst>
                  <a:ext uri="{0D108BD9-81ED-4DB2-BD59-A6C34878D82A}">
                    <a16:rowId xmlns:a16="http://schemas.microsoft.com/office/drawing/2014/main" val="806759448"/>
                  </a:ext>
                </a:extLst>
              </a:tr>
              <a:tr h="336522">
                <a:tc>
                  <a:txBody>
                    <a:bodyPr/>
                    <a:lstStyle/>
                    <a:p>
                      <a:pPr algn="l" fontAlgn="b"/>
                      <a:r>
                        <a:rPr lang="nl-NL" sz="1200" b="1" u="none" strike="noStrike">
                          <a:effectLst/>
                          <a:latin typeface="+mn-lt"/>
                        </a:rPr>
                        <a:t>Maatschappelijke opvang </a:t>
                      </a:r>
                      <a:r>
                        <a:rPr lang="nl-NL" sz="1200" b="0" u="none" strike="noStrike">
                          <a:effectLst/>
                          <a:latin typeface="+mn-lt"/>
                        </a:rPr>
                        <a:t>(waaronder vrouwenopvang, 24-uursopvang)</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17%</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51</a:t>
                      </a:r>
                    </a:p>
                  </a:txBody>
                  <a:tcPr marL="6350" marR="6350" marT="6350" marB="0" anchor="ctr"/>
                </a:tc>
                <a:extLst>
                  <a:ext uri="{0D108BD9-81ED-4DB2-BD59-A6C34878D82A}">
                    <a16:rowId xmlns:a16="http://schemas.microsoft.com/office/drawing/2014/main" val="1493443503"/>
                  </a:ext>
                </a:extLst>
              </a:tr>
              <a:tr h="502315">
                <a:tc>
                  <a:txBody>
                    <a:bodyPr/>
                    <a:lstStyle/>
                    <a:p>
                      <a:pPr algn="l" fontAlgn="b"/>
                      <a:r>
                        <a:rPr lang="nl-NL" sz="1200" b="1" u="none" strike="noStrike">
                          <a:effectLst/>
                          <a:latin typeface="+mn-lt"/>
                        </a:rPr>
                        <a:t>Maatschappelijk werk </a:t>
                      </a:r>
                      <a:r>
                        <a:rPr lang="nl-NL" sz="1200" u="none" strike="noStrike">
                          <a:effectLst/>
                          <a:latin typeface="+mn-lt"/>
                        </a:rPr>
                        <a:t>(waaronder: individuele dienst en hulpverlening)</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12%</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35</a:t>
                      </a:r>
                    </a:p>
                  </a:txBody>
                  <a:tcPr marL="6350" marR="6350" marT="6350" marB="0" anchor="ctr"/>
                </a:tc>
                <a:extLst>
                  <a:ext uri="{0D108BD9-81ED-4DB2-BD59-A6C34878D82A}">
                    <a16:rowId xmlns:a16="http://schemas.microsoft.com/office/drawing/2014/main" val="2546777478"/>
                  </a:ext>
                </a:extLst>
              </a:tr>
              <a:tr h="502315">
                <a:tc>
                  <a:txBody>
                    <a:bodyPr/>
                    <a:lstStyle/>
                    <a:p>
                      <a:pPr algn="l" fontAlgn="b"/>
                      <a:r>
                        <a:rPr lang="nl-NL" sz="1200" b="1" u="none" strike="noStrike">
                          <a:effectLst/>
                          <a:latin typeface="+mn-lt"/>
                        </a:rPr>
                        <a:t>Sociaal werk overig </a:t>
                      </a:r>
                      <a:r>
                        <a:rPr lang="nl-NL" sz="1200" u="none" strike="noStrike">
                          <a:effectLst/>
                          <a:latin typeface="+mn-lt"/>
                        </a:rPr>
                        <a:t>(waaronder: advies, samenwerkingsorganen)</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14%</a:t>
                      </a:r>
                    </a:p>
                  </a:txBody>
                  <a:tcPr marL="6350" marR="6350" marT="6350" marB="0" anchor="ctr"/>
                </a:tc>
                <a:tc>
                  <a:txBody>
                    <a:bodyPr/>
                    <a:lstStyle/>
                    <a:p>
                      <a:pPr algn="ctr" fontAlgn="b"/>
                      <a:r>
                        <a:rPr lang="nl-NL" sz="1200" b="0" i="0" u="none" strike="noStrike">
                          <a:solidFill>
                            <a:srgbClr val="000000"/>
                          </a:solidFill>
                          <a:effectLst/>
                          <a:latin typeface="+mn-lt"/>
                        </a:rPr>
                        <a:t>42</a:t>
                      </a:r>
                    </a:p>
                  </a:txBody>
                  <a:tcPr marL="6350" marR="6350" marT="6350" marB="0" anchor="ctr"/>
                </a:tc>
                <a:extLst>
                  <a:ext uri="{0D108BD9-81ED-4DB2-BD59-A6C34878D82A}">
                    <a16:rowId xmlns:a16="http://schemas.microsoft.com/office/drawing/2014/main" val="31505696"/>
                  </a:ext>
                </a:extLst>
              </a:tr>
              <a:tr h="249570">
                <a:tc>
                  <a:txBody>
                    <a:bodyPr/>
                    <a:lstStyle/>
                    <a:p>
                      <a:pPr algn="l" fontAlgn="b"/>
                      <a:r>
                        <a:rPr lang="nl-NL" sz="1200" u="none" strike="noStrike">
                          <a:effectLst/>
                          <a:latin typeface="+mn-lt"/>
                        </a:rPr>
                        <a:t>Anders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20%</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61</a:t>
                      </a:r>
                    </a:p>
                  </a:txBody>
                  <a:tcPr marL="6350" marR="6350" marT="6350" marB="0" anchor="ctr"/>
                </a:tc>
                <a:extLst>
                  <a:ext uri="{0D108BD9-81ED-4DB2-BD59-A6C34878D82A}">
                    <a16:rowId xmlns:a16="http://schemas.microsoft.com/office/drawing/2014/main" val="2237743929"/>
                  </a:ext>
                </a:extLst>
              </a:tr>
            </a:tbl>
          </a:graphicData>
        </a:graphic>
      </p:graphicFrame>
      <p:sp>
        <p:nvSpPr>
          <p:cNvPr id="17" name="Tekstvak 16">
            <a:extLst>
              <a:ext uri="{FF2B5EF4-FFF2-40B4-BE49-F238E27FC236}">
                <a16:creationId xmlns:a16="http://schemas.microsoft.com/office/drawing/2014/main" id="{9FC16330-818F-9444-79CA-C14E3615A47A}"/>
              </a:ext>
            </a:extLst>
          </p:cNvPr>
          <p:cNvSpPr txBox="1"/>
          <p:nvPr/>
        </p:nvSpPr>
        <p:spPr>
          <a:xfrm>
            <a:off x="1269057" y="893701"/>
            <a:ext cx="1617809" cy="307777"/>
          </a:xfrm>
          <a:prstGeom prst="rect">
            <a:avLst/>
          </a:prstGeom>
          <a:noFill/>
        </p:spPr>
        <p:txBody>
          <a:bodyPr wrap="square" rtlCol="0">
            <a:spAutoFit/>
          </a:bodyPr>
          <a:lstStyle/>
          <a:p>
            <a:r>
              <a:rPr lang="nl-NL" sz="1400" b="1"/>
              <a:t>Werkterrein</a:t>
            </a:r>
          </a:p>
        </p:txBody>
      </p:sp>
      <p:sp>
        <p:nvSpPr>
          <p:cNvPr id="21" name="Rechthoek 20" descr="Groep mensen">
            <a:extLst>
              <a:ext uri="{FF2B5EF4-FFF2-40B4-BE49-F238E27FC236}">
                <a16:creationId xmlns:a16="http://schemas.microsoft.com/office/drawing/2014/main" id="{82CA6C11-0E44-BA07-30B7-C8CF3015E58B}"/>
              </a:ext>
            </a:extLst>
          </p:cNvPr>
          <p:cNvSpPr/>
          <p:nvPr/>
        </p:nvSpPr>
        <p:spPr>
          <a:xfrm>
            <a:off x="283128" y="3939722"/>
            <a:ext cx="929766" cy="875294"/>
          </a:xfrm>
          <a:prstGeom prst="rect">
            <a:avLst/>
          </a:prstGeom>
          <a:blipFill>
            <a:blip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23" name="Tekstvak 22">
            <a:extLst>
              <a:ext uri="{FF2B5EF4-FFF2-40B4-BE49-F238E27FC236}">
                <a16:creationId xmlns:a16="http://schemas.microsoft.com/office/drawing/2014/main" id="{797EA899-E63F-91C1-0AB0-DA14C36380EF}"/>
              </a:ext>
            </a:extLst>
          </p:cNvPr>
          <p:cNvSpPr txBox="1"/>
          <p:nvPr/>
        </p:nvSpPr>
        <p:spPr>
          <a:xfrm>
            <a:off x="1269057" y="3996921"/>
            <a:ext cx="2438400" cy="307777"/>
          </a:xfrm>
          <a:prstGeom prst="rect">
            <a:avLst/>
          </a:prstGeom>
          <a:noFill/>
        </p:spPr>
        <p:txBody>
          <a:bodyPr wrap="square" rtlCol="0">
            <a:spAutoFit/>
          </a:bodyPr>
          <a:lstStyle/>
          <a:p>
            <a:r>
              <a:rPr lang="nl-NL" sz="1400" b="1"/>
              <a:t>Omvang organisatie</a:t>
            </a:r>
          </a:p>
        </p:txBody>
      </p:sp>
      <p:graphicFrame>
        <p:nvGraphicFramePr>
          <p:cNvPr id="24" name="Tabel 23">
            <a:extLst>
              <a:ext uri="{FF2B5EF4-FFF2-40B4-BE49-F238E27FC236}">
                <a16:creationId xmlns:a16="http://schemas.microsoft.com/office/drawing/2014/main" id="{EA2C701E-2377-AE7F-B287-545289480868}"/>
              </a:ext>
            </a:extLst>
          </p:cNvPr>
          <p:cNvGraphicFramePr>
            <a:graphicFrameLocks noGrp="1"/>
          </p:cNvGraphicFramePr>
          <p:nvPr>
            <p:extLst>
              <p:ext uri="{D42A27DB-BD31-4B8C-83A1-F6EECF244321}">
                <p14:modId xmlns:p14="http://schemas.microsoft.com/office/powerpoint/2010/main" val="1003523133"/>
              </p:ext>
            </p:extLst>
          </p:nvPr>
        </p:nvGraphicFramePr>
        <p:xfrm>
          <a:off x="1360106" y="4283382"/>
          <a:ext cx="4283863" cy="1789281"/>
        </p:xfrm>
        <a:graphic>
          <a:graphicData uri="http://schemas.openxmlformats.org/drawingml/2006/table">
            <a:tbl>
              <a:tblPr>
                <a:tableStyleId>{5C22544A-7EE6-4342-B048-85BDC9FD1C3A}</a:tableStyleId>
              </a:tblPr>
              <a:tblGrid>
                <a:gridCol w="2631236">
                  <a:extLst>
                    <a:ext uri="{9D8B030D-6E8A-4147-A177-3AD203B41FA5}">
                      <a16:colId xmlns:a16="http://schemas.microsoft.com/office/drawing/2014/main" val="3533067272"/>
                    </a:ext>
                  </a:extLst>
                </a:gridCol>
                <a:gridCol w="691761">
                  <a:extLst>
                    <a:ext uri="{9D8B030D-6E8A-4147-A177-3AD203B41FA5}">
                      <a16:colId xmlns:a16="http://schemas.microsoft.com/office/drawing/2014/main" val="992963592"/>
                    </a:ext>
                  </a:extLst>
                </a:gridCol>
                <a:gridCol w="960866">
                  <a:extLst>
                    <a:ext uri="{9D8B030D-6E8A-4147-A177-3AD203B41FA5}">
                      <a16:colId xmlns:a16="http://schemas.microsoft.com/office/drawing/2014/main" val="445224269"/>
                    </a:ext>
                  </a:extLst>
                </a:gridCol>
              </a:tblGrid>
              <a:tr h="367230">
                <a:tc>
                  <a:txBody>
                    <a:bodyPr/>
                    <a:lstStyle/>
                    <a:p>
                      <a:pPr algn="l" fontAlgn="b"/>
                      <a:r>
                        <a:rPr lang="nl-NL" sz="1200" u="none" strike="noStrike">
                          <a:effectLst/>
                          <a:latin typeface="+mn-lt"/>
                        </a:rPr>
                        <a:t>1 tot 10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5%</a:t>
                      </a:r>
                    </a:p>
                  </a:txBody>
                  <a:tcPr marL="6350" marR="6350" marT="6350" marB="0" anchor="ctr"/>
                </a:tc>
                <a:tc>
                  <a:txBody>
                    <a:bodyPr/>
                    <a:lstStyle/>
                    <a:p>
                      <a:pPr algn="ctr" fontAlgn="b"/>
                      <a:r>
                        <a:rPr lang="nl-NL" sz="1200" b="0" i="0" u="none" strike="noStrike">
                          <a:solidFill>
                            <a:srgbClr val="000000"/>
                          </a:solidFill>
                          <a:effectLst/>
                          <a:latin typeface="+mn-lt"/>
                        </a:rPr>
                        <a:t>14</a:t>
                      </a:r>
                    </a:p>
                  </a:txBody>
                  <a:tcPr marL="6350" marR="6350" marT="6350" marB="0" anchor="ctr"/>
                </a:tc>
                <a:extLst>
                  <a:ext uri="{0D108BD9-81ED-4DB2-BD59-A6C34878D82A}">
                    <a16:rowId xmlns:a16="http://schemas.microsoft.com/office/drawing/2014/main" val="3098075597"/>
                  </a:ext>
                </a:extLst>
              </a:tr>
              <a:tr h="367230">
                <a:tc>
                  <a:txBody>
                    <a:bodyPr/>
                    <a:lstStyle/>
                    <a:p>
                      <a:pPr algn="l" fontAlgn="b"/>
                      <a:r>
                        <a:rPr lang="nl-NL" sz="1200" u="none" strike="noStrike">
                          <a:effectLst/>
                          <a:latin typeface="+mn-lt"/>
                        </a:rPr>
                        <a:t>10 tot 50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25%</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76</a:t>
                      </a:r>
                    </a:p>
                  </a:txBody>
                  <a:tcPr marL="6350" marR="6350" marT="6350" marB="0" anchor="ctr"/>
                </a:tc>
                <a:extLst>
                  <a:ext uri="{0D108BD9-81ED-4DB2-BD59-A6C34878D82A}">
                    <a16:rowId xmlns:a16="http://schemas.microsoft.com/office/drawing/2014/main" val="1097890598"/>
                  </a:ext>
                </a:extLst>
              </a:tr>
              <a:tr h="367230">
                <a:tc>
                  <a:txBody>
                    <a:bodyPr/>
                    <a:lstStyle/>
                    <a:p>
                      <a:pPr algn="l" fontAlgn="b"/>
                      <a:r>
                        <a:rPr lang="nl-NL" sz="1200" u="none" strike="noStrike">
                          <a:effectLst/>
                          <a:latin typeface="+mn-lt"/>
                        </a:rPr>
                        <a:t>50 tot 100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13%</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38</a:t>
                      </a:r>
                    </a:p>
                  </a:txBody>
                  <a:tcPr marL="6350" marR="6350" marT="6350" marB="0" anchor="ctr"/>
                </a:tc>
                <a:extLst>
                  <a:ext uri="{0D108BD9-81ED-4DB2-BD59-A6C34878D82A}">
                    <a16:rowId xmlns:a16="http://schemas.microsoft.com/office/drawing/2014/main" val="3377048171"/>
                  </a:ext>
                </a:extLst>
              </a:tr>
              <a:tr h="367230">
                <a:tc>
                  <a:txBody>
                    <a:bodyPr/>
                    <a:lstStyle/>
                    <a:p>
                      <a:pPr algn="l" fontAlgn="b"/>
                      <a:r>
                        <a:rPr lang="nl-NL" sz="1200" u="none" strike="noStrike">
                          <a:effectLst/>
                          <a:latin typeface="+mn-lt"/>
                        </a:rPr>
                        <a:t>100 tot 500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32%</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96</a:t>
                      </a:r>
                    </a:p>
                  </a:txBody>
                  <a:tcPr marL="6350" marR="6350" marT="6350" marB="0" anchor="ctr"/>
                </a:tc>
                <a:extLst>
                  <a:ext uri="{0D108BD9-81ED-4DB2-BD59-A6C34878D82A}">
                    <a16:rowId xmlns:a16="http://schemas.microsoft.com/office/drawing/2014/main" val="422226632"/>
                  </a:ext>
                </a:extLst>
              </a:tr>
              <a:tr h="320361">
                <a:tc>
                  <a:txBody>
                    <a:bodyPr/>
                    <a:lstStyle/>
                    <a:p>
                      <a:pPr algn="l" fontAlgn="b"/>
                      <a:r>
                        <a:rPr lang="nl-NL" sz="1200" u="none" strike="noStrike">
                          <a:effectLst/>
                          <a:latin typeface="+mn-lt"/>
                        </a:rPr>
                        <a:t>Meer dan 500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26%</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77</a:t>
                      </a:r>
                    </a:p>
                  </a:txBody>
                  <a:tcPr marL="6350" marR="6350" marT="6350" marB="0" anchor="ctr"/>
                </a:tc>
                <a:extLst>
                  <a:ext uri="{0D108BD9-81ED-4DB2-BD59-A6C34878D82A}">
                    <a16:rowId xmlns:a16="http://schemas.microsoft.com/office/drawing/2014/main" val="1106684163"/>
                  </a:ext>
                </a:extLst>
              </a:tr>
            </a:tbl>
          </a:graphicData>
        </a:graphic>
      </p:graphicFrame>
      <p:sp>
        <p:nvSpPr>
          <p:cNvPr id="25" name="Tekstvak 24">
            <a:extLst>
              <a:ext uri="{FF2B5EF4-FFF2-40B4-BE49-F238E27FC236}">
                <a16:creationId xmlns:a16="http://schemas.microsoft.com/office/drawing/2014/main" id="{A260841F-ED0A-F576-44CD-62467F300DA4}"/>
              </a:ext>
            </a:extLst>
          </p:cNvPr>
          <p:cNvSpPr txBox="1"/>
          <p:nvPr/>
        </p:nvSpPr>
        <p:spPr>
          <a:xfrm>
            <a:off x="7217331" y="3973740"/>
            <a:ext cx="1483604" cy="307777"/>
          </a:xfrm>
          <a:prstGeom prst="rect">
            <a:avLst/>
          </a:prstGeom>
          <a:noFill/>
        </p:spPr>
        <p:txBody>
          <a:bodyPr wrap="square" rtlCol="0">
            <a:spAutoFit/>
          </a:bodyPr>
          <a:lstStyle/>
          <a:p>
            <a:r>
              <a:rPr lang="nl-NL" sz="1400" b="1"/>
              <a:t>Soort functie</a:t>
            </a:r>
          </a:p>
        </p:txBody>
      </p:sp>
      <p:graphicFrame>
        <p:nvGraphicFramePr>
          <p:cNvPr id="26" name="Tabel 25">
            <a:extLst>
              <a:ext uri="{FF2B5EF4-FFF2-40B4-BE49-F238E27FC236}">
                <a16:creationId xmlns:a16="http://schemas.microsoft.com/office/drawing/2014/main" id="{D16513FB-697A-FE64-4D43-600AAD27DF6D}"/>
              </a:ext>
            </a:extLst>
          </p:cNvPr>
          <p:cNvGraphicFramePr>
            <a:graphicFrameLocks noGrp="1"/>
          </p:cNvGraphicFramePr>
          <p:nvPr>
            <p:extLst>
              <p:ext uri="{D42A27DB-BD31-4B8C-83A1-F6EECF244321}">
                <p14:modId xmlns:p14="http://schemas.microsoft.com/office/powerpoint/2010/main" val="4240541383"/>
              </p:ext>
            </p:extLst>
          </p:nvPr>
        </p:nvGraphicFramePr>
        <p:xfrm>
          <a:off x="7284319" y="4281946"/>
          <a:ext cx="4151215" cy="1790719"/>
        </p:xfrm>
        <a:graphic>
          <a:graphicData uri="http://schemas.openxmlformats.org/drawingml/2006/table">
            <a:tbl>
              <a:tblPr>
                <a:tableStyleId>{5C22544A-7EE6-4342-B048-85BDC9FD1C3A}</a:tableStyleId>
              </a:tblPr>
              <a:tblGrid>
                <a:gridCol w="2863728">
                  <a:extLst>
                    <a:ext uri="{9D8B030D-6E8A-4147-A177-3AD203B41FA5}">
                      <a16:colId xmlns:a16="http://schemas.microsoft.com/office/drawing/2014/main" val="3550385521"/>
                    </a:ext>
                  </a:extLst>
                </a:gridCol>
                <a:gridCol w="636494">
                  <a:extLst>
                    <a:ext uri="{9D8B030D-6E8A-4147-A177-3AD203B41FA5}">
                      <a16:colId xmlns:a16="http://schemas.microsoft.com/office/drawing/2014/main" val="177553071"/>
                    </a:ext>
                  </a:extLst>
                </a:gridCol>
                <a:gridCol w="650993">
                  <a:extLst>
                    <a:ext uri="{9D8B030D-6E8A-4147-A177-3AD203B41FA5}">
                      <a16:colId xmlns:a16="http://schemas.microsoft.com/office/drawing/2014/main" val="882247245"/>
                    </a:ext>
                  </a:extLst>
                </a:gridCol>
              </a:tblGrid>
              <a:tr h="322190">
                <a:tc>
                  <a:txBody>
                    <a:bodyPr/>
                    <a:lstStyle/>
                    <a:p>
                      <a:pPr algn="l" fontAlgn="b"/>
                      <a:r>
                        <a:rPr lang="nl-NL" sz="1200" u="none" strike="noStrike">
                          <a:effectLst/>
                          <a:latin typeface="+mn-lt"/>
                        </a:rPr>
                        <a:t>Bestuurder, directeur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4</a:t>
                      </a:r>
                    </a:p>
                  </a:txBody>
                  <a:tcPr marL="6350" marR="6350" marT="6350" marB="0" anchor="ctr"/>
                </a:tc>
                <a:extLst>
                  <a:ext uri="{0D108BD9-81ED-4DB2-BD59-A6C34878D82A}">
                    <a16:rowId xmlns:a16="http://schemas.microsoft.com/office/drawing/2014/main" val="4170852649"/>
                  </a:ext>
                </a:extLst>
              </a:tr>
              <a:tr h="433070">
                <a:tc>
                  <a:txBody>
                    <a:bodyPr/>
                    <a:lstStyle/>
                    <a:p>
                      <a:pPr algn="l" fontAlgn="b"/>
                      <a:r>
                        <a:rPr lang="nl-NL" sz="1200" b="0" i="0" u="none" strike="noStrike">
                          <a:solidFill>
                            <a:srgbClr val="000000"/>
                          </a:solidFill>
                          <a:effectLst/>
                          <a:latin typeface="+mn-lt"/>
                        </a:rPr>
                        <a:t>Een functie in staf of beleid zoals HRM</a:t>
                      </a:r>
                    </a:p>
                  </a:txBody>
                  <a:tcPr marL="6350" marR="6350" marT="6350" marB="0" anchor="ctr"/>
                </a:tc>
                <a:tc>
                  <a:txBody>
                    <a:bodyPr/>
                    <a:lstStyle/>
                    <a:p>
                      <a:pPr algn="ctr" fontAlgn="b"/>
                      <a:r>
                        <a:rPr lang="nl-NL" sz="1200" u="none" strike="noStrike">
                          <a:effectLst/>
                          <a:latin typeface="+mn-lt"/>
                        </a:rPr>
                        <a:t>14%</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43</a:t>
                      </a:r>
                    </a:p>
                  </a:txBody>
                  <a:tcPr marL="6350" marR="6350" marT="6350" marB="0" anchor="ctr"/>
                </a:tc>
                <a:extLst>
                  <a:ext uri="{0D108BD9-81ED-4DB2-BD59-A6C34878D82A}">
                    <a16:rowId xmlns:a16="http://schemas.microsoft.com/office/drawing/2014/main" val="2457064242"/>
                  </a:ext>
                </a:extLst>
              </a:tr>
              <a:tr h="295810">
                <a:tc>
                  <a:txBody>
                    <a:bodyPr/>
                    <a:lstStyle/>
                    <a:p>
                      <a:pPr algn="l" fontAlgn="b"/>
                      <a:r>
                        <a:rPr lang="nl-NL" sz="1200" b="0" i="0" u="none" strike="noStrike">
                          <a:solidFill>
                            <a:srgbClr val="000000"/>
                          </a:solidFill>
                          <a:effectLst/>
                          <a:latin typeface="+mn-lt"/>
                        </a:rPr>
                        <a:t>Een leidinggevende functie</a:t>
                      </a:r>
                    </a:p>
                  </a:txBody>
                  <a:tcPr marL="6350" marR="6350" marT="6350" marB="0" anchor="ctr"/>
                </a:tc>
                <a:tc>
                  <a:txBody>
                    <a:bodyPr/>
                    <a:lstStyle/>
                    <a:p>
                      <a:pPr algn="ctr" fontAlgn="b"/>
                      <a:r>
                        <a:rPr lang="nl-NL" sz="1200" b="0" i="0" u="none" strike="noStrike">
                          <a:solidFill>
                            <a:srgbClr val="000000"/>
                          </a:solidFill>
                          <a:effectLst/>
                          <a:latin typeface="+mn-lt"/>
                        </a:rPr>
                        <a:t>11%</a:t>
                      </a:r>
                    </a:p>
                  </a:txBody>
                  <a:tcPr marL="6350" marR="6350" marT="6350" marB="0" anchor="ctr"/>
                </a:tc>
                <a:tc>
                  <a:txBody>
                    <a:bodyPr/>
                    <a:lstStyle/>
                    <a:p>
                      <a:pPr algn="ctr" fontAlgn="b"/>
                      <a:r>
                        <a:rPr lang="nl-NL" sz="1200" b="0" i="0" u="none" strike="noStrike">
                          <a:solidFill>
                            <a:srgbClr val="000000"/>
                          </a:solidFill>
                          <a:effectLst/>
                          <a:latin typeface="+mn-lt"/>
                        </a:rPr>
                        <a:t>34</a:t>
                      </a:r>
                    </a:p>
                  </a:txBody>
                  <a:tcPr marL="6350" marR="6350" marT="6350" marB="0" anchor="ctr"/>
                </a:tc>
                <a:extLst>
                  <a:ext uri="{0D108BD9-81ED-4DB2-BD59-A6C34878D82A}">
                    <a16:rowId xmlns:a16="http://schemas.microsoft.com/office/drawing/2014/main" val="711731192"/>
                  </a:ext>
                </a:extLst>
              </a:tr>
              <a:tr h="433070">
                <a:tc>
                  <a:txBody>
                    <a:bodyPr/>
                    <a:lstStyle/>
                    <a:p>
                      <a:pPr algn="l" fontAlgn="b"/>
                      <a:r>
                        <a:rPr lang="nl-NL" sz="1200" u="none" strike="noStrike">
                          <a:effectLst/>
                          <a:latin typeface="+mn-lt"/>
                        </a:rPr>
                        <a:t>Een functie in het primair proces waarin gewerkt wordt met cliënten</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59%</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177</a:t>
                      </a:r>
                    </a:p>
                  </a:txBody>
                  <a:tcPr marL="6350" marR="6350" marT="6350" marB="0" anchor="ctr"/>
                </a:tc>
                <a:extLst>
                  <a:ext uri="{0D108BD9-81ED-4DB2-BD59-A6C34878D82A}">
                    <a16:rowId xmlns:a16="http://schemas.microsoft.com/office/drawing/2014/main" val="1930751968"/>
                  </a:ext>
                </a:extLst>
              </a:tr>
              <a:tr h="306579">
                <a:tc>
                  <a:txBody>
                    <a:bodyPr/>
                    <a:lstStyle/>
                    <a:p>
                      <a:pPr algn="l" fontAlgn="b"/>
                      <a:r>
                        <a:rPr lang="nl-NL" sz="1200" b="0" i="0" u="none" strike="noStrike">
                          <a:solidFill>
                            <a:srgbClr val="000000"/>
                          </a:solidFill>
                          <a:effectLst/>
                          <a:latin typeface="+mn-lt"/>
                        </a:rPr>
                        <a:t>Een functie in de ondersteuning</a:t>
                      </a:r>
                    </a:p>
                  </a:txBody>
                  <a:tcPr marL="6350" marR="6350" marT="6350" marB="0" anchor="ctr"/>
                </a:tc>
                <a:tc>
                  <a:txBody>
                    <a:bodyPr/>
                    <a:lstStyle/>
                    <a:p>
                      <a:pPr algn="ctr" fontAlgn="b"/>
                      <a:r>
                        <a:rPr lang="nl-NL" sz="1200" b="0" i="0" u="none" strike="noStrike">
                          <a:solidFill>
                            <a:srgbClr val="000000"/>
                          </a:solidFill>
                          <a:effectLst/>
                          <a:latin typeface="+mn-lt"/>
                        </a:rPr>
                        <a:t>15%</a:t>
                      </a:r>
                    </a:p>
                  </a:txBody>
                  <a:tcPr marL="6350" marR="6350" marT="6350" marB="0" anchor="ctr"/>
                </a:tc>
                <a:tc>
                  <a:txBody>
                    <a:bodyPr/>
                    <a:lstStyle/>
                    <a:p>
                      <a:pPr algn="ctr" fontAlgn="b"/>
                      <a:r>
                        <a:rPr lang="nl-NL" sz="1200" b="0" i="0" u="none" strike="noStrike">
                          <a:solidFill>
                            <a:srgbClr val="000000"/>
                          </a:solidFill>
                          <a:effectLst/>
                          <a:latin typeface="+mn-lt"/>
                        </a:rPr>
                        <a:t>47</a:t>
                      </a:r>
                    </a:p>
                  </a:txBody>
                  <a:tcPr marL="6350" marR="6350" marT="6350" marB="0" anchor="ctr"/>
                </a:tc>
                <a:extLst>
                  <a:ext uri="{0D108BD9-81ED-4DB2-BD59-A6C34878D82A}">
                    <a16:rowId xmlns:a16="http://schemas.microsoft.com/office/drawing/2014/main" val="4213396333"/>
                  </a:ext>
                </a:extLst>
              </a:tr>
            </a:tbl>
          </a:graphicData>
        </a:graphic>
      </p:graphicFrame>
      <p:sp>
        <p:nvSpPr>
          <p:cNvPr id="27" name="Rechthoek 26" descr="Mannelijk profiel">
            <a:extLst>
              <a:ext uri="{FF2B5EF4-FFF2-40B4-BE49-F238E27FC236}">
                <a16:creationId xmlns:a16="http://schemas.microsoft.com/office/drawing/2014/main" id="{4A36E649-1302-467F-1D0A-E683FC397065}"/>
              </a:ext>
            </a:extLst>
          </p:cNvPr>
          <p:cNvSpPr/>
          <p:nvPr/>
        </p:nvSpPr>
        <p:spPr>
          <a:xfrm>
            <a:off x="6096000" y="3779086"/>
            <a:ext cx="1139844" cy="1250114"/>
          </a:xfrm>
          <a:prstGeom prst="rect">
            <a:avLst/>
          </a:prstGeom>
          <a:blipFill>
            <a:blip r:embed="rId7">
              <a:duotone>
                <a:schemeClr val="accent4">
                  <a:shade val="45000"/>
                  <a:satMod val="135000"/>
                </a:schemeClr>
                <a:prstClr val="white"/>
              </a:duotone>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28" name="Rechthoek 27" descr="Stad">
            <a:extLst>
              <a:ext uri="{FF2B5EF4-FFF2-40B4-BE49-F238E27FC236}">
                <a16:creationId xmlns:a16="http://schemas.microsoft.com/office/drawing/2014/main" id="{48A00CA3-676D-2F55-CE6E-A14EF18477EC}"/>
              </a:ext>
            </a:extLst>
          </p:cNvPr>
          <p:cNvSpPr/>
          <p:nvPr/>
        </p:nvSpPr>
        <p:spPr>
          <a:xfrm>
            <a:off x="159437" y="833159"/>
            <a:ext cx="1106040" cy="1241133"/>
          </a:xfrm>
          <a:prstGeom prst="rect">
            <a:avLst/>
          </a:prstGeom>
          <a:blipFill>
            <a:blip r:embed="rId9">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Tree>
    <p:extLst>
      <p:ext uri="{BB962C8B-B14F-4D97-AF65-F5344CB8AC3E}">
        <p14:creationId xmlns:p14="http://schemas.microsoft.com/office/powerpoint/2010/main" val="187574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descr="Stad">
            <a:extLst>
              <a:ext uri="{FF2B5EF4-FFF2-40B4-BE49-F238E27FC236}">
                <a16:creationId xmlns:a16="http://schemas.microsoft.com/office/drawing/2014/main" id="{BE9EA710-ECC4-64B1-D567-DF1A37C06529}"/>
              </a:ext>
            </a:extLst>
          </p:cNvPr>
          <p:cNvSpPr/>
          <p:nvPr/>
        </p:nvSpPr>
        <p:spPr>
          <a:xfrm>
            <a:off x="469187" y="1123902"/>
            <a:ext cx="1265896" cy="1341487"/>
          </a:xfrm>
          <a:prstGeom prst="rect">
            <a:avLst/>
          </a:prstGeom>
          <a:blipFill>
            <a:blip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8" descr="Groep mensen">
            <a:extLst>
              <a:ext uri="{FF2B5EF4-FFF2-40B4-BE49-F238E27FC236}">
                <a16:creationId xmlns:a16="http://schemas.microsoft.com/office/drawing/2014/main" id="{14BDEAD3-3113-C01B-804D-756434A49D42}"/>
              </a:ext>
            </a:extLst>
          </p:cNvPr>
          <p:cNvSpPr/>
          <p:nvPr/>
        </p:nvSpPr>
        <p:spPr>
          <a:xfrm>
            <a:off x="4395217" y="1404609"/>
            <a:ext cx="1090271" cy="972715"/>
          </a:xfrm>
          <a:prstGeom prst="rect">
            <a:avLst/>
          </a:prstGeom>
          <a:blipFill>
            <a:blip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5" name="Rechthoek 14" descr="Mannelijk profiel">
            <a:extLst>
              <a:ext uri="{FF2B5EF4-FFF2-40B4-BE49-F238E27FC236}">
                <a16:creationId xmlns:a16="http://schemas.microsoft.com/office/drawing/2014/main" id="{105FD8A5-0827-2D3D-08C6-6DCF4DADB209}"/>
              </a:ext>
            </a:extLst>
          </p:cNvPr>
          <p:cNvSpPr/>
          <p:nvPr/>
        </p:nvSpPr>
        <p:spPr>
          <a:xfrm>
            <a:off x="8145622" y="1165938"/>
            <a:ext cx="996216" cy="1341487"/>
          </a:xfrm>
          <a:prstGeom prst="rect">
            <a:avLst/>
          </a:prstGeom>
          <a:blipFill>
            <a:blip r:embed="rId7">
              <a:duotone>
                <a:schemeClr val="accent4">
                  <a:shade val="45000"/>
                  <a:satMod val="135000"/>
                </a:schemeClr>
                <a:prstClr val="white"/>
              </a:duotone>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6" name="Tekstvak 15">
            <a:extLst>
              <a:ext uri="{FF2B5EF4-FFF2-40B4-BE49-F238E27FC236}">
                <a16:creationId xmlns:a16="http://schemas.microsoft.com/office/drawing/2014/main" id="{8089F00E-81F8-DB47-9B09-AD5E57D8D5E2}"/>
              </a:ext>
            </a:extLst>
          </p:cNvPr>
          <p:cNvSpPr txBox="1"/>
          <p:nvPr/>
        </p:nvSpPr>
        <p:spPr>
          <a:xfrm>
            <a:off x="469187" y="2428359"/>
            <a:ext cx="1617809" cy="307777"/>
          </a:xfrm>
          <a:prstGeom prst="rect">
            <a:avLst/>
          </a:prstGeom>
          <a:noFill/>
        </p:spPr>
        <p:txBody>
          <a:bodyPr wrap="square" rtlCol="0">
            <a:spAutoFit/>
          </a:bodyPr>
          <a:lstStyle/>
          <a:p>
            <a:r>
              <a:rPr lang="nl-NL" sz="1400" b="1"/>
              <a:t>Werkterrein</a:t>
            </a:r>
          </a:p>
        </p:txBody>
      </p:sp>
      <p:sp>
        <p:nvSpPr>
          <p:cNvPr id="17" name="Tekstvak 16">
            <a:extLst>
              <a:ext uri="{FF2B5EF4-FFF2-40B4-BE49-F238E27FC236}">
                <a16:creationId xmlns:a16="http://schemas.microsoft.com/office/drawing/2014/main" id="{E5EB1EC4-C2CC-321E-1C8D-CBA2509BBCEB}"/>
              </a:ext>
            </a:extLst>
          </p:cNvPr>
          <p:cNvSpPr txBox="1"/>
          <p:nvPr/>
        </p:nvSpPr>
        <p:spPr>
          <a:xfrm>
            <a:off x="4395217" y="2449097"/>
            <a:ext cx="2438400" cy="307777"/>
          </a:xfrm>
          <a:prstGeom prst="rect">
            <a:avLst/>
          </a:prstGeom>
          <a:noFill/>
        </p:spPr>
        <p:txBody>
          <a:bodyPr wrap="square" rtlCol="0">
            <a:spAutoFit/>
          </a:bodyPr>
          <a:lstStyle/>
          <a:p>
            <a:r>
              <a:rPr lang="nl-NL" sz="1400" b="1"/>
              <a:t>Omvang organisatie</a:t>
            </a:r>
          </a:p>
        </p:txBody>
      </p:sp>
      <p:sp>
        <p:nvSpPr>
          <p:cNvPr id="18" name="Tekstvak 17">
            <a:extLst>
              <a:ext uri="{FF2B5EF4-FFF2-40B4-BE49-F238E27FC236}">
                <a16:creationId xmlns:a16="http://schemas.microsoft.com/office/drawing/2014/main" id="{A633A0D6-6C13-F334-B4ED-471513421271}"/>
              </a:ext>
            </a:extLst>
          </p:cNvPr>
          <p:cNvSpPr txBox="1"/>
          <p:nvPr/>
        </p:nvSpPr>
        <p:spPr>
          <a:xfrm>
            <a:off x="8240137" y="2449096"/>
            <a:ext cx="1483604" cy="307777"/>
          </a:xfrm>
          <a:prstGeom prst="rect">
            <a:avLst/>
          </a:prstGeom>
          <a:noFill/>
        </p:spPr>
        <p:txBody>
          <a:bodyPr wrap="square" rtlCol="0">
            <a:spAutoFit/>
          </a:bodyPr>
          <a:lstStyle/>
          <a:p>
            <a:r>
              <a:rPr lang="nl-NL" sz="1400" b="1"/>
              <a:t>Soort functie</a:t>
            </a:r>
          </a:p>
        </p:txBody>
      </p:sp>
      <p:graphicFrame>
        <p:nvGraphicFramePr>
          <p:cNvPr id="7" name="Tabel 6">
            <a:extLst>
              <a:ext uri="{FF2B5EF4-FFF2-40B4-BE49-F238E27FC236}">
                <a16:creationId xmlns:a16="http://schemas.microsoft.com/office/drawing/2014/main" id="{EFC82945-2999-1891-2F3E-4ABBD925DC4C}"/>
              </a:ext>
            </a:extLst>
          </p:cNvPr>
          <p:cNvGraphicFramePr>
            <a:graphicFrameLocks noGrp="1"/>
          </p:cNvGraphicFramePr>
          <p:nvPr>
            <p:extLst>
              <p:ext uri="{D42A27DB-BD31-4B8C-83A1-F6EECF244321}">
                <p14:modId xmlns:p14="http://schemas.microsoft.com/office/powerpoint/2010/main" val="3145502250"/>
              </p:ext>
            </p:extLst>
          </p:nvPr>
        </p:nvGraphicFramePr>
        <p:xfrm>
          <a:off x="4484631" y="2828647"/>
          <a:ext cx="3586785" cy="1489572"/>
        </p:xfrm>
        <a:graphic>
          <a:graphicData uri="http://schemas.openxmlformats.org/drawingml/2006/table">
            <a:tbl>
              <a:tblPr>
                <a:tableStyleId>{5C22544A-7EE6-4342-B048-85BDC9FD1C3A}</a:tableStyleId>
              </a:tblPr>
              <a:tblGrid>
                <a:gridCol w="2203077">
                  <a:extLst>
                    <a:ext uri="{9D8B030D-6E8A-4147-A177-3AD203B41FA5}">
                      <a16:colId xmlns:a16="http://schemas.microsoft.com/office/drawing/2014/main" val="3533067272"/>
                    </a:ext>
                  </a:extLst>
                </a:gridCol>
                <a:gridCol w="579196">
                  <a:extLst>
                    <a:ext uri="{9D8B030D-6E8A-4147-A177-3AD203B41FA5}">
                      <a16:colId xmlns:a16="http://schemas.microsoft.com/office/drawing/2014/main" val="992963592"/>
                    </a:ext>
                  </a:extLst>
                </a:gridCol>
                <a:gridCol w="804512">
                  <a:extLst>
                    <a:ext uri="{9D8B030D-6E8A-4147-A177-3AD203B41FA5}">
                      <a16:colId xmlns:a16="http://schemas.microsoft.com/office/drawing/2014/main" val="445224269"/>
                    </a:ext>
                  </a:extLst>
                </a:gridCol>
              </a:tblGrid>
              <a:tr h="305718">
                <a:tc>
                  <a:txBody>
                    <a:bodyPr/>
                    <a:lstStyle/>
                    <a:p>
                      <a:pPr algn="l" fontAlgn="b"/>
                      <a:r>
                        <a:rPr lang="nl-NL" sz="1200" u="none" strike="noStrike">
                          <a:effectLst/>
                          <a:latin typeface="+mn-lt"/>
                        </a:rPr>
                        <a:t>1 tot 10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22%</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14</a:t>
                      </a:r>
                    </a:p>
                  </a:txBody>
                  <a:tcPr marL="6350" marR="6350" marT="6350" marB="0" anchor="ctr"/>
                </a:tc>
                <a:extLst>
                  <a:ext uri="{0D108BD9-81ED-4DB2-BD59-A6C34878D82A}">
                    <a16:rowId xmlns:a16="http://schemas.microsoft.com/office/drawing/2014/main" val="3098075597"/>
                  </a:ext>
                </a:extLst>
              </a:tr>
              <a:tr h="305718">
                <a:tc>
                  <a:txBody>
                    <a:bodyPr/>
                    <a:lstStyle/>
                    <a:p>
                      <a:pPr algn="l" fontAlgn="b"/>
                      <a:r>
                        <a:rPr lang="nl-NL" sz="1200" u="none" strike="noStrike">
                          <a:effectLst/>
                          <a:latin typeface="+mn-lt"/>
                        </a:rPr>
                        <a:t>10 tot 50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43%</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27</a:t>
                      </a:r>
                    </a:p>
                  </a:txBody>
                  <a:tcPr marL="6350" marR="6350" marT="6350" marB="0" anchor="ctr"/>
                </a:tc>
                <a:extLst>
                  <a:ext uri="{0D108BD9-81ED-4DB2-BD59-A6C34878D82A}">
                    <a16:rowId xmlns:a16="http://schemas.microsoft.com/office/drawing/2014/main" val="1097890598"/>
                  </a:ext>
                </a:extLst>
              </a:tr>
              <a:tr h="305718">
                <a:tc>
                  <a:txBody>
                    <a:bodyPr/>
                    <a:lstStyle/>
                    <a:p>
                      <a:pPr algn="l" fontAlgn="b"/>
                      <a:r>
                        <a:rPr lang="nl-NL" sz="1200" u="none" strike="noStrike">
                          <a:effectLst/>
                          <a:latin typeface="+mn-lt"/>
                        </a:rPr>
                        <a:t>50 tot 100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11%</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7</a:t>
                      </a:r>
                      <a:endParaRPr lang="nl-NL" sz="12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3377048171"/>
                  </a:ext>
                </a:extLst>
              </a:tr>
              <a:tr h="305718">
                <a:tc>
                  <a:txBody>
                    <a:bodyPr/>
                    <a:lstStyle/>
                    <a:p>
                      <a:pPr algn="l" fontAlgn="b"/>
                      <a:r>
                        <a:rPr lang="nl-NL" sz="1200" u="none" strike="noStrike">
                          <a:effectLst/>
                          <a:latin typeface="+mn-lt"/>
                        </a:rPr>
                        <a:t>100 tot 500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16%</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10</a:t>
                      </a:r>
                      <a:endParaRPr lang="nl-NL" sz="12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422226632"/>
                  </a:ext>
                </a:extLst>
              </a:tr>
              <a:tr h="266700">
                <a:tc>
                  <a:txBody>
                    <a:bodyPr/>
                    <a:lstStyle/>
                    <a:p>
                      <a:pPr algn="l" fontAlgn="b"/>
                      <a:r>
                        <a:rPr lang="nl-NL" sz="1200" u="none" strike="noStrike">
                          <a:effectLst/>
                          <a:latin typeface="+mn-lt"/>
                        </a:rPr>
                        <a:t>Meer dan 500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8%</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5</a:t>
                      </a:r>
                      <a:endParaRPr lang="nl-NL" sz="12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1106684163"/>
                  </a:ext>
                </a:extLst>
              </a:tr>
            </a:tbl>
          </a:graphicData>
        </a:graphic>
      </p:graphicFrame>
      <p:graphicFrame>
        <p:nvGraphicFramePr>
          <p:cNvPr id="10" name="Tabel 9">
            <a:extLst>
              <a:ext uri="{FF2B5EF4-FFF2-40B4-BE49-F238E27FC236}">
                <a16:creationId xmlns:a16="http://schemas.microsoft.com/office/drawing/2014/main" id="{0117C6F9-E3E3-04E2-0345-9785F4AE946E}"/>
              </a:ext>
            </a:extLst>
          </p:cNvPr>
          <p:cNvGraphicFramePr>
            <a:graphicFrameLocks noGrp="1"/>
          </p:cNvGraphicFramePr>
          <p:nvPr>
            <p:extLst>
              <p:ext uri="{D42A27DB-BD31-4B8C-83A1-F6EECF244321}">
                <p14:modId xmlns:p14="http://schemas.microsoft.com/office/powerpoint/2010/main" val="883444015"/>
              </p:ext>
            </p:extLst>
          </p:nvPr>
        </p:nvGraphicFramePr>
        <p:xfrm>
          <a:off x="8298422" y="2835746"/>
          <a:ext cx="3322955" cy="1548506"/>
        </p:xfrm>
        <a:graphic>
          <a:graphicData uri="http://schemas.openxmlformats.org/drawingml/2006/table">
            <a:tbl>
              <a:tblPr>
                <a:tableStyleId>{5C22544A-7EE6-4342-B048-85BDC9FD1C3A}</a:tableStyleId>
              </a:tblPr>
              <a:tblGrid>
                <a:gridCol w="2210412">
                  <a:extLst>
                    <a:ext uri="{9D8B030D-6E8A-4147-A177-3AD203B41FA5}">
                      <a16:colId xmlns:a16="http://schemas.microsoft.com/office/drawing/2014/main" val="3550385521"/>
                    </a:ext>
                  </a:extLst>
                </a:gridCol>
                <a:gridCol w="367207">
                  <a:extLst>
                    <a:ext uri="{9D8B030D-6E8A-4147-A177-3AD203B41FA5}">
                      <a16:colId xmlns:a16="http://schemas.microsoft.com/office/drawing/2014/main" val="177553071"/>
                    </a:ext>
                  </a:extLst>
                </a:gridCol>
                <a:gridCol w="745336">
                  <a:extLst>
                    <a:ext uri="{9D8B030D-6E8A-4147-A177-3AD203B41FA5}">
                      <a16:colId xmlns:a16="http://schemas.microsoft.com/office/drawing/2014/main" val="882247245"/>
                    </a:ext>
                  </a:extLst>
                </a:gridCol>
              </a:tblGrid>
              <a:tr h="322190">
                <a:tc>
                  <a:txBody>
                    <a:bodyPr/>
                    <a:lstStyle/>
                    <a:p>
                      <a:pPr algn="l" fontAlgn="b"/>
                      <a:r>
                        <a:rPr lang="nl-NL" sz="1200" u="none" strike="noStrike">
                          <a:effectLst/>
                          <a:latin typeface="+mn-lt"/>
                        </a:rPr>
                        <a:t>Bestuurder, directeur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44%</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27</a:t>
                      </a:r>
                      <a:endParaRPr lang="nl-NL" sz="12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4170852649"/>
                  </a:ext>
                </a:extLst>
              </a:tr>
              <a:tr h="306579">
                <a:tc>
                  <a:txBody>
                    <a:bodyPr/>
                    <a:lstStyle/>
                    <a:p>
                      <a:pPr algn="l" fontAlgn="b"/>
                      <a:r>
                        <a:rPr lang="nl-NL" sz="1200" b="0" i="0" u="none" strike="noStrike">
                          <a:solidFill>
                            <a:srgbClr val="000000"/>
                          </a:solidFill>
                          <a:effectLst/>
                          <a:latin typeface="+mn-lt"/>
                        </a:rPr>
                        <a:t>HR-manager/HR-adviseur</a:t>
                      </a:r>
                    </a:p>
                  </a:txBody>
                  <a:tcPr marL="6350" marR="6350" marT="6350" marB="0" anchor="ctr"/>
                </a:tc>
                <a:tc>
                  <a:txBody>
                    <a:bodyPr/>
                    <a:lstStyle/>
                    <a:p>
                      <a:pPr algn="ctr" fontAlgn="b"/>
                      <a:r>
                        <a:rPr lang="nl-NL" sz="1200" u="none" strike="noStrike">
                          <a:effectLst/>
                          <a:latin typeface="+mn-lt"/>
                        </a:rPr>
                        <a:t>32%</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20</a:t>
                      </a:r>
                    </a:p>
                  </a:txBody>
                  <a:tcPr marL="6350" marR="6350" marT="6350" marB="0" anchor="ctr"/>
                </a:tc>
                <a:extLst>
                  <a:ext uri="{0D108BD9-81ED-4DB2-BD59-A6C34878D82A}">
                    <a16:rowId xmlns:a16="http://schemas.microsoft.com/office/drawing/2014/main" val="2457064242"/>
                  </a:ext>
                </a:extLst>
              </a:tr>
              <a:tr h="306579">
                <a:tc>
                  <a:txBody>
                    <a:bodyPr/>
                    <a:lstStyle/>
                    <a:p>
                      <a:pPr algn="l" fontAlgn="b"/>
                      <a:r>
                        <a:rPr lang="nl-NL" sz="1200" u="none" strike="noStrike">
                          <a:effectLst/>
                          <a:latin typeface="+mn-lt"/>
                        </a:rPr>
                        <a:t>Financieel manager/Controller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5%</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3</a:t>
                      </a:r>
                    </a:p>
                  </a:txBody>
                  <a:tcPr marL="6350" marR="6350" marT="6350" marB="0" anchor="ctr"/>
                </a:tc>
                <a:extLst>
                  <a:ext uri="{0D108BD9-81ED-4DB2-BD59-A6C34878D82A}">
                    <a16:rowId xmlns:a16="http://schemas.microsoft.com/office/drawing/2014/main" val="1930751968"/>
                  </a:ext>
                </a:extLst>
              </a:tr>
              <a:tr h="306579">
                <a:tc>
                  <a:txBody>
                    <a:bodyPr/>
                    <a:lstStyle/>
                    <a:p>
                      <a:pPr algn="l" fontAlgn="b"/>
                      <a:r>
                        <a:rPr lang="nl-NL" sz="1200" b="0" i="0" u="none" strike="noStrike">
                          <a:solidFill>
                            <a:srgbClr val="000000"/>
                          </a:solidFill>
                          <a:effectLst/>
                          <a:latin typeface="+mn-lt"/>
                        </a:rPr>
                        <a:t>Een functie in de ondersteuning</a:t>
                      </a:r>
                    </a:p>
                  </a:txBody>
                  <a:tcPr marL="6350" marR="6350" marT="6350" marB="0" anchor="ctr"/>
                </a:tc>
                <a:tc>
                  <a:txBody>
                    <a:bodyPr/>
                    <a:lstStyle/>
                    <a:p>
                      <a:pPr algn="ctr" fontAlgn="b"/>
                      <a:r>
                        <a:rPr lang="nl-NL" sz="1200" b="0" i="0" u="none" strike="noStrike">
                          <a:solidFill>
                            <a:srgbClr val="000000"/>
                          </a:solidFill>
                          <a:effectLst/>
                          <a:latin typeface="+mn-lt"/>
                        </a:rPr>
                        <a:t>8%</a:t>
                      </a:r>
                    </a:p>
                  </a:txBody>
                  <a:tcPr marL="6350" marR="6350" marT="6350" marB="0" anchor="ctr"/>
                </a:tc>
                <a:tc>
                  <a:txBody>
                    <a:bodyPr/>
                    <a:lstStyle/>
                    <a:p>
                      <a:pPr algn="ctr" fontAlgn="b"/>
                      <a:r>
                        <a:rPr lang="nl-NL" sz="1200" b="0" i="0" u="none" strike="noStrike">
                          <a:solidFill>
                            <a:srgbClr val="000000"/>
                          </a:solidFill>
                          <a:effectLst/>
                          <a:latin typeface="+mn-lt"/>
                        </a:rPr>
                        <a:t>5</a:t>
                      </a:r>
                    </a:p>
                  </a:txBody>
                  <a:tcPr marL="6350" marR="6350" marT="6350" marB="0" anchor="ctr"/>
                </a:tc>
                <a:extLst>
                  <a:ext uri="{0D108BD9-81ED-4DB2-BD59-A6C34878D82A}">
                    <a16:rowId xmlns:a16="http://schemas.microsoft.com/office/drawing/2014/main" val="4213396333"/>
                  </a:ext>
                </a:extLst>
              </a:tr>
              <a:tr h="306579">
                <a:tc>
                  <a:txBody>
                    <a:bodyPr/>
                    <a:lstStyle/>
                    <a:p>
                      <a:pPr algn="l" fontAlgn="b"/>
                      <a:r>
                        <a:rPr lang="nl-NL" sz="1200" u="none" strike="noStrike">
                          <a:effectLst/>
                          <a:latin typeface="+mn-lt"/>
                        </a:rPr>
                        <a:t>Anders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11%</a:t>
                      </a:r>
                    </a:p>
                  </a:txBody>
                  <a:tcPr marL="6350" marR="6350" marT="6350" marB="0" anchor="ctr"/>
                </a:tc>
                <a:tc>
                  <a:txBody>
                    <a:bodyPr/>
                    <a:lstStyle/>
                    <a:p>
                      <a:pPr algn="ctr" fontAlgn="b"/>
                      <a:r>
                        <a:rPr lang="nl-NL" sz="1200" u="none" strike="noStrike">
                          <a:effectLst/>
                          <a:latin typeface="+mn-lt"/>
                        </a:rPr>
                        <a:t>7</a:t>
                      </a:r>
                      <a:endParaRPr lang="nl-NL" sz="12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2733540342"/>
                  </a:ext>
                </a:extLst>
              </a:tr>
            </a:tbl>
          </a:graphicData>
        </a:graphic>
      </p:graphicFrame>
      <p:graphicFrame>
        <p:nvGraphicFramePr>
          <p:cNvPr id="2" name="Tabel 1">
            <a:extLst>
              <a:ext uri="{FF2B5EF4-FFF2-40B4-BE49-F238E27FC236}">
                <a16:creationId xmlns:a16="http://schemas.microsoft.com/office/drawing/2014/main" id="{33369B49-9851-75AE-67A0-5B19FE1CBCDD}"/>
              </a:ext>
            </a:extLst>
          </p:cNvPr>
          <p:cNvGraphicFramePr>
            <a:graphicFrameLocks noGrp="1"/>
          </p:cNvGraphicFramePr>
          <p:nvPr>
            <p:extLst>
              <p:ext uri="{D42A27DB-BD31-4B8C-83A1-F6EECF244321}">
                <p14:modId xmlns:p14="http://schemas.microsoft.com/office/powerpoint/2010/main" val="2985539996"/>
              </p:ext>
            </p:extLst>
          </p:nvPr>
        </p:nvGraphicFramePr>
        <p:xfrm>
          <a:off x="570623" y="2734385"/>
          <a:ext cx="3586786" cy="3020077"/>
        </p:xfrm>
        <a:graphic>
          <a:graphicData uri="http://schemas.openxmlformats.org/drawingml/2006/table">
            <a:tbl>
              <a:tblPr>
                <a:tableStyleId>{5C22544A-7EE6-4342-B048-85BDC9FD1C3A}</a:tableStyleId>
              </a:tblPr>
              <a:tblGrid>
                <a:gridCol w="2686286">
                  <a:extLst>
                    <a:ext uri="{9D8B030D-6E8A-4147-A177-3AD203B41FA5}">
                      <a16:colId xmlns:a16="http://schemas.microsoft.com/office/drawing/2014/main" val="3200841838"/>
                    </a:ext>
                  </a:extLst>
                </a:gridCol>
                <a:gridCol w="472611">
                  <a:extLst>
                    <a:ext uri="{9D8B030D-6E8A-4147-A177-3AD203B41FA5}">
                      <a16:colId xmlns:a16="http://schemas.microsoft.com/office/drawing/2014/main" val="3884508434"/>
                    </a:ext>
                  </a:extLst>
                </a:gridCol>
                <a:gridCol w="427889">
                  <a:extLst>
                    <a:ext uri="{9D8B030D-6E8A-4147-A177-3AD203B41FA5}">
                      <a16:colId xmlns:a16="http://schemas.microsoft.com/office/drawing/2014/main" val="4206397174"/>
                    </a:ext>
                  </a:extLst>
                </a:gridCol>
              </a:tblGrid>
              <a:tr h="797366">
                <a:tc>
                  <a:txBody>
                    <a:bodyPr/>
                    <a:lstStyle/>
                    <a:p>
                      <a:pPr algn="l" fontAlgn="b"/>
                      <a:r>
                        <a:rPr lang="nl-NL" sz="1200" b="1" u="none" strike="noStrike">
                          <a:effectLst/>
                          <a:latin typeface="+mn-lt"/>
                        </a:rPr>
                        <a:t>Welzijn breed </a:t>
                      </a:r>
                    </a:p>
                    <a:p>
                      <a:pPr algn="l" fontAlgn="b"/>
                      <a:r>
                        <a:rPr lang="nl-NL" sz="1200" u="none" strike="noStrike">
                          <a:effectLst/>
                          <a:latin typeface="+mn-lt"/>
                        </a:rPr>
                        <a:t>(waaronder: sociaal wijkteam, welzijn ouderen, welzijn jongeren, lokaal welzijnswerk)</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40%</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19</a:t>
                      </a:r>
                    </a:p>
                  </a:txBody>
                  <a:tcPr marL="6350" marR="6350" marT="6350" marB="0" anchor="ctr"/>
                </a:tc>
                <a:extLst>
                  <a:ext uri="{0D108BD9-81ED-4DB2-BD59-A6C34878D82A}">
                    <a16:rowId xmlns:a16="http://schemas.microsoft.com/office/drawing/2014/main" val="806759448"/>
                  </a:ext>
                </a:extLst>
              </a:tr>
              <a:tr h="599497">
                <a:tc>
                  <a:txBody>
                    <a:bodyPr/>
                    <a:lstStyle/>
                    <a:p>
                      <a:pPr algn="l" fontAlgn="b"/>
                      <a:r>
                        <a:rPr lang="nl-NL" sz="1200" b="1" u="none" strike="noStrike">
                          <a:effectLst/>
                          <a:latin typeface="+mn-lt"/>
                        </a:rPr>
                        <a:t>Maatschappelijke opvang</a:t>
                      </a:r>
                    </a:p>
                    <a:p>
                      <a:pPr algn="l" fontAlgn="b"/>
                      <a:r>
                        <a:rPr lang="nl-NL" sz="1200" b="0" u="none" strike="noStrike">
                          <a:effectLst/>
                          <a:latin typeface="+mn-lt"/>
                        </a:rPr>
                        <a:t>(waaronder vrouwenopvang, 24-uursopvang)</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19%</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9</a:t>
                      </a:r>
                    </a:p>
                  </a:txBody>
                  <a:tcPr marL="6350" marR="6350" marT="6350" marB="0" anchor="ctr"/>
                </a:tc>
                <a:extLst>
                  <a:ext uri="{0D108BD9-81ED-4DB2-BD59-A6C34878D82A}">
                    <a16:rowId xmlns:a16="http://schemas.microsoft.com/office/drawing/2014/main" val="1493443503"/>
                  </a:ext>
                </a:extLst>
              </a:tr>
              <a:tr h="599497">
                <a:tc>
                  <a:txBody>
                    <a:bodyPr/>
                    <a:lstStyle/>
                    <a:p>
                      <a:pPr algn="l" fontAlgn="b"/>
                      <a:r>
                        <a:rPr lang="nl-NL" sz="1200" b="1" u="none" strike="noStrike">
                          <a:effectLst/>
                          <a:latin typeface="+mn-lt"/>
                        </a:rPr>
                        <a:t>Maatschappelijk werk </a:t>
                      </a:r>
                    </a:p>
                    <a:p>
                      <a:pPr algn="l" fontAlgn="b"/>
                      <a:r>
                        <a:rPr lang="nl-NL" sz="1200" u="none" strike="noStrike">
                          <a:effectLst/>
                          <a:latin typeface="+mn-lt"/>
                        </a:rPr>
                        <a:t>(waaronder: individuele dienst en hulpverlening)</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10%</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5</a:t>
                      </a:r>
                    </a:p>
                  </a:txBody>
                  <a:tcPr marL="6350" marR="6350" marT="6350" marB="0" anchor="ctr"/>
                </a:tc>
                <a:extLst>
                  <a:ext uri="{0D108BD9-81ED-4DB2-BD59-A6C34878D82A}">
                    <a16:rowId xmlns:a16="http://schemas.microsoft.com/office/drawing/2014/main" val="2546777478"/>
                  </a:ext>
                </a:extLst>
              </a:tr>
              <a:tr h="599497">
                <a:tc>
                  <a:txBody>
                    <a:bodyPr/>
                    <a:lstStyle/>
                    <a:p>
                      <a:pPr algn="l" fontAlgn="b"/>
                      <a:r>
                        <a:rPr lang="nl-NL" sz="1200" b="1" u="none" strike="noStrike">
                          <a:effectLst/>
                          <a:latin typeface="+mn-lt"/>
                        </a:rPr>
                        <a:t>Sociaal werk overig</a:t>
                      </a:r>
                    </a:p>
                    <a:p>
                      <a:pPr algn="l" fontAlgn="b"/>
                      <a:r>
                        <a:rPr lang="nl-NL" sz="1200" u="none" strike="noStrike">
                          <a:effectLst/>
                          <a:latin typeface="+mn-lt"/>
                        </a:rPr>
                        <a:t>(waaronder: advies, samenwerkingsorganen)</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12%</a:t>
                      </a:r>
                    </a:p>
                  </a:txBody>
                  <a:tcPr marL="6350" marR="6350" marT="6350" marB="0" anchor="ctr"/>
                </a:tc>
                <a:tc>
                  <a:txBody>
                    <a:bodyPr/>
                    <a:lstStyle/>
                    <a:p>
                      <a:pPr algn="ctr" fontAlgn="b"/>
                      <a:r>
                        <a:rPr lang="nl-NL" sz="1200" b="0" i="0" u="none" strike="noStrike">
                          <a:solidFill>
                            <a:srgbClr val="000000"/>
                          </a:solidFill>
                          <a:effectLst/>
                          <a:latin typeface="+mn-lt"/>
                        </a:rPr>
                        <a:t>6</a:t>
                      </a:r>
                    </a:p>
                  </a:txBody>
                  <a:tcPr marL="6350" marR="6350" marT="6350" marB="0" anchor="ctr"/>
                </a:tc>
                <a:extLst>
                  <a:ext uri="{0D108BD9-81ED-4DB2-BD59-A6C34878D82A}">
                    <a16:rowId xmlns:a16="http://schemas.microsoft.com/office/drawing/2014/main" val="31505696"/>
                  </a:ext>
                </a:extLst>
              </a:tr>
              <a:tr h="424220">
                <a:tc>
                  <a:txBody>
                    <a:bodyPr/>
                    <a:lstStyle/>
                    <a:p>
                      <a:pPr algn="l" fontAlgn="b"/>
                      <a:r>
                        <a:rPr lang="nl-NL" sz="1200" u="none" strike="noStrike">
                          <a:effectLst/>
                          <a:latin typeface="+mn-lt"/>
                        </a:rPr>
                        <a:t>Anders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u="none" strike="noStrike">
                          <a:effectLst/>
                          <a:latin typeface="+mn-lt"/>
                        </a:rPr>
                        <a:t>19%</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9</a:t>
                      </a:r>
                    </a:p>
                  </a:txBody>
                  <a:tcPr marL="6350" marR="6350" marT="6350" marB="0" anchor="ctr"/>
                </a:tc>
                <a:extLst>
                  <a:ext uri="{0D108BD9-81ED-4DB2-BD59-A6C34878D82A}">
                    <a16:rowId xmlns:a16="http://schemas.microsoft.com/office/drawing/2014/main" val="2237743929"/>
                  </a:ext>
                </a:extLst>
              </a:tr>
            </a:tbl>
          </a:graphicData>
        </a:graphic>
      </p:graphicFrame>
      <p:sp>
        <p:nvSpPr>
          <p:cNvPr id="11" name="Titel 2">
            <a:extLst>
              <a:ext uri="{FF2B5EF4-FFF2-40B4-BE49-F238E27FC236}">
                <a16:creationId xmlns:a16="http://schemas.microsoft.com/office/drawing/2014/main" id="{BA5DFD7E-7EB2-241B-B9BA-004C86B54670}"/>
              </a:ext>
            </a:extLst>
          </p:cNvPr>
          <p:cNvSpPr txBox="1">
            <a:spLocks/>
          </p:cNvSpPr>
          <p:nvPr/>
        </p:nvSpPr>
        <p:spPr>
          <a:xfrm>
            <a:off x="2301690" y="218979"/>
            <a:ext cx="6080760" cy="720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22B573"/>
                </a:solidFill>
                <a:latin typeface="+mj-lt"/>
                <a:ea typeface="+mj-ea"/>
                <a:cs typeface="+mj-cs"/>
              </a:defRPr>
            </a:lvl1pPr>
          </a:lstStyle>
          <a:p>
            <a:pPr algn="ctr"/>
            <a:r>
              <a:rPr lang="nl-NL" sz="1800">
                <a:solidFill>
                  <a:schemeClr val="accent5">
                    <a:lumMod val="50000"/>
                  </a:schemeClr>
                </a:solidFill>
                <a:latin typeface="+mn-lt"/>
              </a:rPr>
              <a:t>Online dialoog via </a:t>
            </a:r>
            <a:r>
              <a:rPr lang="nl-NL" sz="1800" err="1">
                <a:solidFill>
                  <a:schemeClr val="accent5">
                    <a:lumMod val="50000"/>
                  </a:schemeClr>
                </a:solidFill>
                <a:latin typeface="+mn-lt"/>
              </a:rPr>
              <a:t>CircleLytics</a:t>
            </a:r>
            <a:br>
              <a:rPr lang="nl-NL" sz="1800">
                <a:solidFill>
                  <a:schemeClr val="accent5">
                    <a:lumMod val="50000"/>
                  </a:schemeClr>
                </a:solidFill>
                <a:latin typeface="+mn-lt"/>
              </a:rPr>
            </a:br>
            <a:r>
              <a:rPr lang="nl-NL" sz="2400" b="1">
                <a:solidFill>
                  <a:schemeClr val="accent5">
                    <a:lumMod val="50000"/>
                  </a:schemeClr>
                </a:solidFill>
                <a:latin typeface="+mn-lt"/>
              </a:rPr>
              <a:t>Achtergrondkenmerken HR-vertegenwoordigers </a:t>
            </a:r>
            <a:endParaRPr lang="nl-NL" sz="1800" b="1">
              <a:solidFill>
                <a:schemeClr val="accent5">
                  <a:lumMod val="50000"/>
                </a:schemeClr>
              </a:solidFill>
              <a:latin typeface="+mn-lt"/>
            </a:endParaRPr>
          </a:p>
        </p:txBody>
      </p:sp>
      <p:sp>
        <p:nvSpPr>
          <p:cNvPr id="3" name="Tekstvak 4">
            <a:extLst>
              <a:ext uri="{FF2B5EF4-FFF2-40B4-BE49-F238E27FC236}">
                <a16:creationId xmlns:a16="http://schemas.microsoft.com/office/drawing/2014/main" id="{1669D3A9-6029-4609-A42A-1A95850F1343}"/>
              </a:ext>
            </a:extLst>
          </p:cNvPr>
          <p:cNvSpPr txBox="1"/>
          <p:nvPr/>
        </p:nvSpPr>
        <p:spPr>
          <a:xfrm>
            <a:off x="4441271" y="4509123"/>
            <a:ext cx="7177416" cy="1754326"/>
          </a:xfrm>
          <a:prstGeom prst="rect">
            <a:avLst/>
          </a:prstGeom>
          <a:noFill/>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effectLst/>
                <a:ea typeface="Aptos" panose="020B0004020202020204" pitchFamily="34" charset="0"/>
                <a:cs typeface="Aptos" panose="020B0004020202020204" pitchFamily="34" charset="0"/>
              </a:rPr>
              <a:t>Over de representativiteit van </a:t>
            </a:r>
            <a:r>
              <a:rPr lang="nl-NL" sz="1200">
                <a:ea typeface="Aptos" panose="020B0004020202020204" pitchFamily="34" charset="0"/>
                <a:cs typeface="Aptos" panose="020B0004020202020204" pitchFamily="34" charset="0"/>
              </a:rPr>
              <a:t>het onderzoek: In de sector zijn </a:t>
            </a:r>
            <a:r>
              <a:rPr lang="nl-NL" sz="1200">
                <a:effectLst/>
                <a:ea typeface="Aptos" panose="020B0004020202020204" pitchFamily="34" charset="0"/>
                <a:cs typeface="Aptos" panose="020B0004020202020204" pitchFamily="34" charset="0"/>
              </a:rPr>
              <a:t>14 organisaties &gt;500 werknemers actief. Zij hebben gezamenlijk bijna 22.000 werknemers in dienst. Dit is 0,8% van de organisaties </a:t>
            </a:r>
            <a:r>
              <a:rPr lang="nl-NL" sz="1200">
                <a:ea typeface="Aptos" panose="020B0004020202020204" pitchFamily="34" charset="0"/>
                <a:cs typeface="Aptos" panose="020B0004020202020204" pitchFamily="34" charset="0"/>
              </a:rPr>
              <a:t>en </a:t>
            </a:r>
            <a:r>
              <a:rPr lang="nl-NL" sz="1200">
                <a:effectLst/>
                <a:ea typeface="Aptos" panose="020B0004020202020204" pitchFamily="34" charset="0"/>
                <a:cs typeface="Aptos" panose="020B0004020202020204" pitchFamily="34" charset="0"/>
              </a:rPr>
              <a:t>40% van de werknemers. Er zijn 103 organisaties met 100 – 500 werknemers, waar gezamenlijk bijna 21.000 werknemers werken. Dit is 6% van de organisaties in de sector en 38% van de werknemers. Dat betekent dat in 6,8% van de organisaties 78% van de medewerkers werkt.  (cijfers </a:t>
            </a:r>
            <a:r>
              <a:rPr lang="nl-NL" sz="1200">
                <a:solidFill>
                  <a:srgbClr val="000000"/>
                </a:solidFill>
                <a:effectLst/>
                <a:ea typeface="Times New Roman" panose="02020603050405020304" pitchFamily="18" charset="0"/>
                <a:cs typeface="Aptos" panose="020B0004020202020204" pitchFamily="34" charset="0"/>
              </a:rPr>
              <a:t>2024, Sociaal Werk werkt! )</a:t>
            </a:r>
            <a:r>
              <a:rPr lang="nl-NL" sz="1200">
                <a:effectLst/>
                <a:ea typeface="Aptos" panose="020B0004020202020204" pitchFamily="34" charset="0"/>
                <a:cs typeface="Aptos" panose="020B0004020202020204" pitchFamily="34" charset="0"/>
              </a:rPr>
              <a:t>.</a:t>
            </a:r>
          </a:p>
          <a:p>
            <a:endParaRPr lang="nl-NL" sz="1200">
              <a:ea typeface="Aptos" panose="020B0004020202020204" pitchFamily="34" charset="0"/>
              <a:cs typeface="Aptos" panose="020B0004020202020204" pitchFamily="34" charset="0"/>
            </a:endParaRPr>
          </a:p>
          <a:p>
            <a:r>
              <a:rPr lang="nl-NL" sz="1200">
                <a:effectLst/>
                <a:ea typeface="Aptos" panose="020B0004020202020204" pitchFamily="34" charset="0"/>
                <a:cs typeface="Aptos" panose="020B0004020202020204" pitchFamily="34" charset="0"/>
              </a:rPr>
              <a:t>In dit onderzoek maakt 24% van de HR-respondenten deel uit van een organisatie &gt; 100 werknemers. Daarmee zijn de HR respondenten in de grotere organisaties wat oververtegenwoordigd. Dit is waarschijnlijk te verklaren doordat in grotere organisaties de rol van HR-verantwoordelijke door een aparte functionaris wordt ingevuld.</a:t>
            </a:r>
          </a:p>
        </p:txBody>
      </p:sp>
    </p:spTree>
    <p:extLst>
      <p:ext uri="{BB962C8B-B14F-4D97-AF65-F5344CB8AC3E}">
        <p14:creationId xmlns:p14="http://schemas.microsoft.com/office/powerpoint/2010/main" val="440338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CEF8B9DF-D8FE-41C2-BD9A-C517D2CA49BE}"/>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41124DAD-0799-441F-8E38-E6D0E3CB8CDC}"/>
              </a:ext>
            </a:extLst>
          </p:cNvPr>
          <p:cNvSpPr>
            <a:spLocks noGrp="1"/>
          </p:cNvSpPr>
          <p:nvPr>
            <p:ph type="sldNum" sz="quarter" idx="12"/>
          </p:nvPr>
        </p:nvSpPr>
        <p:spPr/>
        <p:txBody>
          <a:bodyPr/>
          <a:lstStyle/>
          <a:p>
            <a:fld id="{2117655D-1EEA-426F-87EE-1C00A87D509E}" type="slidenum">
              <a:rPr lang="nl-NL" smtClean="0">
                <a:solidFill>
                  <a:schemeClr val="bg2"/>
                </a:solidFill>
              </a:rPr>
              <a:t>18</a:t>
            </a:fld>
            <a:endParaRPr lang="nl-NL">
              <a:solidFill>
                <a:schemeClr val="bg2"/>
              </a:solidFill>
            </a:endParaRPr>
          </a:p>
        </p:txBody>
      </p:sp>
      <p:sp>
        <p:nvSpPr>
          <p:cNvPr id="8" name="Tekstvak 7">
            <a:extLst>
              <a:ext uri="{FF2B5EF4-FFF2-40B4-BE49-F238E27FC236}">
                <a16:creationId xmlns:a16="http://schemas.microsoft.com/office/drawing/2014/main" id="{76AA6FBE-9A84-38AB-BAB6-2BA677C8A669}"/>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6" name="Tekstvak 5">
            <a:extLst>
              <a:ext uri="{FF2B5EF4-FFF2-40B4-BE49-F238E27FC236}">
                <a16:creationId xmlns:a16="http://schemas.microsoft.com/office/drawing/2014/main" id="{876EBE20-733E-37FD-DEE2-907058530570}"/>
              </a:ext>
            </a:extLst>
          </p:cNvPr>
          <p:cNvSpPr txBox="1"/>
          <p:nvPr/>
        </p:nvSpPr>
        <p:spPr>
          <a:xfrm>
            <a:off x="3308904" y="299637"/>
            <a:ext cx="8536796" cy="2031325"/>
          </a:xfrm>
          <a:prstGeom prst="rect">
            <a:avLst/>
          </a:prstGeom>
          <a:noFill/>
        </p:spPr>
        <p:txBody>
          <a:bodyPr wrap="square" rtlCol="0">
            <a:spAutoFit/>
          </a:bodyPr>
          <a:lstStyle/>
          <a:p>
            <a:pPr algn="l"/>
            <a:r>
              <a:rPr lang="nl-NL" sz="1400" b="1"/>
              <a:t>De vragen in de online dialoog</a:t>
            </a:r>
          </a:p>
          <a:p>
            <a:pPr algn="l"/>
            <a:endParaRPr lang="nl-NL" sz="1400"/>
          </a:p>
          <a:p>
            <a:pPr algn="l"/>
            <a:r>
              <a:rPr lang="nl-NL" sz="1200"/>
              <a:t>In de beide dialogen (onder werknemers en HR-verantwoordelijken) zijn in de eerste ronde 5 vragen gesteld die steeds qua onderwerp gelijk zijn, maar waarvan de invalshoek verschillend is (vanuit werknemer- c.q. organisatieperspectief beantwoord).</a:t>
            </a:r>
          </a:p>
          <a:p>
            <a:pPr algn="l"/>
            <a:r>
              <a:rPr lang="nl-NL" sz="1200"/>
              <a:t>Op de volgende slides worden de resultaten van de dialogen steeds per vraag weergegeven. De antwoorden die een positieve invloed hebben op de eigen regie, zijn in groene cellen weergegeven. Antwoorden die de eigen regie belemmeren of beperken zijn in rode cellen weergegeven.</a:t>
            </a:r>
          </a:p>
          <a:p>
            <a:pPr algn="l"/>
            <a:r>
              <a:rPr lang="nl-NL" sz="1200"/>
              <a:t>Na de resultaten volgen steeds tabellen met de in ronde 2 </a:t>
            </a:r>
            <a:r>
              <a:rPr lang="nl-NL" sz="1200" b="1"/>
              <a:t>best gewaardeerde antwoorden </a:t>
            </a:r>
            <a:r>
              <a:rPr lang="nl-NL" sz="1200"/>
              <a:t>op de betreffende vraag. In deze tabellen zijn de letterlijke antwoorden vanuit ronde 1 overgenomen. Deze zijn niet gecorrigeerd op spel- of stijlfouten.</a:t>
            </a:r>
          </a:p>
          <a:p>
            <a:pPr algn="l"/>
            <a:endParaRPr lang="nl-NL" sz="1400"/>
          </a:p>
        </p:txBody>
      </p:sp>
      <p:graphicFrame>
        <p:nvGraphicFramePr>
          <p:cNvPr id="12" name="Tabel 11">
            <a:extLst>
              <a:ext uri="{FF2B5EF4-FFF2-40B4-BE49-F238E27FC236}">
                <a16:creationId xmlns:a16="http://schemas.microsoft.com/office/drawing/2014/main" id="{3DDE0CCD-2A06-4944-FCC3-F9ADFA38100D}"/>
              </a:ext>
            </a:extLst>
          </p:cNvPr>
          <p:cNvGraphicFramePr>
            <a:graphicFrameLocks noGrp="1"/>
          </p:cNvGraphicFramePr>
          <p:nvPr>
            <p:extLst>
              <p:ext uri="{D42A27DB-BD31-4B8C-83A1-F6EECF244321}">
                <p14:modId xmlns:p14="http://schemas.microsoft.com/office/powerpoint/2010/main" val="3720769516"/>
              </p:ext>
            </p:extLst>
          </p:nvPr>
        </p:nvGraphicFramePr>
        <p:xfrm>
          <a:off x="3308904" y="2245349"/>
          <a:ext cx="8536796" cy="4025387"/>
        </p:xfrm>
        <a:graphic>
          <a:graphicData uri="http://schemas.openxmlformats.org/drawingml/2006/table">
            <a:tbl>
              <a:tblPr firstRow="1" bandRow="1">
                <a:tableStyleId>{F5AB1C69-6EDB-4FF4-983F-18BD219EF322}</a:tableStyleId>
              </a:tblPr>
              <a:tblGrid>
                <a:gridCol w="689803">
                  <a:extLst>
                    <a:ext uri="{9D8B030D-6E8A-4147-A177-3AD203B41FA5}">
                      <a16:colId xmlns:a16="http://schemas.microsoft.com/office/drawing/2014/main" val="694294636"/>
                    </a:ext>
                  </a:extLst>
                </a:gridCol>
                <a:gridCol w="3644704">
                  <a:extLst>
                    <a:ext uri="{9D8B030D-6E8A-4147-A177-3AD203B41FA5}">
                      <a16:colId xmlns:a16="http://schemas.microsoft.com/office/drawing/2014/main" val="3077341907"/>
                    </a:ext>
                  </a:extLst>
                </a:gridCol>
                <a:gridCol w="4202289">
                  <a:extLst>
                    <a:ext uri="{9D8B030D-6E8A-4147-A177-3AD203B41FA5}">
                      <a16:colId xmlns:a16="http://schemas.microsoft.com/office/drawing/2014/main" val="2188392115"/>
                    </a:ext>
                  </a:extLst>
                </a:gridCol>
              </a:tblGrid>
              <a:tr h="264057">
                <a:tc>
                  <a:txBody>
                    <a:bodyPr/>
                    <a:lstStyle/>
                    <a:p>
                      <a:pPr algn="ctr"/>
                      <a:r>
                        <a:rPr lang="nl-NL" sz="1200"/>
                        <a:t>Vraag</a:t>
                      </a:r>
                    </a:p>
                  </a:txBody>
                  <a:tcPr/>
                </a:tc>
                <a:tc>
                  <a:txBody>
                    <a:bodyPr/>
                    <a:lstStyle/>
                    <a:p>
                      <a:r>
                        <a:rPr lang="nl-NL" sz="1200"/>
                        <a:t>Werknemers</a:t>
                      </a:r>
                    </a:p>
                  </a:txBody>
                  <a:tcPr/>
                </a:tc>
                <a:tc>
                  <a:txBody>
                    <a:bodyPr/>
                    <a:lstStyle/>
                    <a:p>
                      <a:r>
                        <a:rPr lang="nl-NL" sz="1200"/>
                        <a:t>HR-verantwoordelijken</a:t>
                      </a:r>
                    </a:p>
                  </a:txBody>
                  <a:tcPr/>
                </a:tc>
                <a:extLst>
                  <a:ext uri="{0D108BD9-81ED-4DB2-BD59-A6C34878D82A}">
                    <a16:rowId xmlns:a16="http://schemas.microsoft.com/office/drawing/2014/main" val="2339599979"/>
                  </a:ext>
                </a:extLst>
              </a:tr>
              <a:tr h="818577">
                <a:tc>
                  <a:txBody>
                    <a:bodyPr/>
                    <a:lstStyle/>
                    <a:p>
                      <a:pPr algn="ctr"/>
                      <a:r>
                        <a:rPr lang="nl-NL" sz="1200"/>
                        <a:t>1</a:t>
                      </a:r>
                    </a:p>
                  </a:txBody>
                  <a:tcPr/>
                </a:tc>
                <a:tc>
                  <a:txBody>
                    <a:bodyPr/>
                    <a:lstStyle/>
                    <a:p>
                      <a:r>
                        <a:rPr lang="nl-NL" sz="1200" b="0" u="none" strike="noStrike" kern="1200">
                          <a:solidFill>
                            <a:schemeClr val="tx1"/>
                          </a:solidFill>
                          <a:effectLst/>
                        </a:rPr>
                        <a:t>Welk rapportcijfer geef je jouw mogelijkheden om eigen regie te nemen in je werk en wil je zo duidelijk mogelijk toelichten waarom je dit cijfer geeft?</a:t>
                      </a:r>
                      <a:endParaRPr lang="nl-NL" sz="1200"/>
                    </a:p>
                  </a:txBody>
                  <a:tcPr/>
                </a:tc>
                <a:tc>
                  <a:txBody>
                    <a:bodyPr/>
                    <a:lstStyle/>
                    <a:p>
                      <a:r>
                        <a:rPr lang="nl-NL" sz="1200" b="0" i="0" u="none" strike="noStrike" kern="1200">
                          <a:solidFill>
                            <a:schemeClr val="dk1"/>
                          </a:solidFill>
                          <a:effectLst/>
                          <a:latin typeface="+mn-lt"/>
                          <a:ea typeface="+mn-ea"/>
                          <a:cs typeface="+mn-cs"/>
                        </a:rPr>
                        <a:t>Welk rapportcijfer geef je de mogelijkheden van medewerkers in jouw organisatie om eigen regie te nemen in het werk? Kun je zo duidelijk mogelijk toelichten waarom je dit cijfer geeft?</a:t>
                      </a:r>
                      <a:endParaRPr lang="nl-NL" sz="1200" b="0"/>
                    </a:p>
                  </a:txBody>
                  <a:tcPr/>
                </a:tc>
                <a:extLst>
                  <a:ext uri="{0D108BD9-81ED-4DB2-BD59-A6C34878D82A}">
                    <a16:rowId xmlns:a16="http://schemas.microsoft.com/office/drawing/2014/main" val="1178294726"/>
                  </a:ext>
                </a:extLst>
              </a:tr>
              <a:tr h="448897">
                <a:tc>
                  <a:txBody>
                    <a:bodyPr/>
                    <a:lstStyle/>
                    <a:p>
                      <a:pPr algn="ctr"/>
                      <a:r>
                        <a:rPr lang="nl-NL" sz="1200"/>
                        <a:t>2</a:t>
                      </a:r>
                    </a:p>
                  </a:txBody>
                  <a:tcPr/>
                </a:tc>
                <a:tc>
                  <a:txBody>
                    <a:bodyPr/>
                    <a:lstStyle/>
                    <a:p>
                      <a:r>
                        <a:rPr lang="nl-NL" sz="1200" b="0" u="none" kern="1200">
                          <a:solidFill>
                            <a:schemeClr val="tx1"/>
                          </a:solidFill>
                          <a:effectLst/>
                        </a:rPr>
                        <a:t>Wat is het belangrijkste wat je zelf doet om eigen regie te houden in je werk en loopbaan?</a:t>
                      </a:r>
                      <a:endParaRPr lang="nl-NL" sz="1200" b="1" u="sng">
                        <a:solidFill>
                          <a:schemeClr val="tx1"/>
                        </a:solidFill>
                      </a:endParaRPr>
                    </a:p>
                  </a:txBody>
                  <a:tcPr/>
                </a:tc>
                <a:tc>
                  <a:txBody>
                    <a:bodyPr/>
                    <a:lstStyle/>
                    <a:p>
                      <a:r>
                        <a:rPr lang="nl-NL" sz="1200" b="0" i="0" u="none" strike="noStrike" kern="1200">
                          <a:solidFill>
                            <a:schemeClr val="dk1"/>
                          </a:solidFill>
                          <a:effectLst/>
                          <a:latin typeface="+mn-lt"/>
                          <a:ea typeface="+mn-ea"/>
                          <a:cs typeface="+mn-cs"/>
                        </a:rPr>
                        <a:t>Wat is het belangrijkste wat jouw werknemers zelf doen om eigen regie te houden in hun werk en loopbaan?</a:t>
                      </a:r>
                    </a:p>
                  </a:txBody>
                  <a:tcPr/>
                </a:tc>
                <a:extLst>
                  <a:ext uri="{0D108BD9-81ED-4DB2-BD59-A6C34878D82A}">
                    <a16:rowId xmlns:a16="http://schemas.microsoft.com/office/drawing/2014/main" val="2246786703"/>
                  </a:ext>
                </a:extLst>
              </a:tr>
              <a:tr h="818577">
                <a:tc>
                  <a:txBody>
                    <a:bodyPr/>
                    <a:lstStyle/>
                    <a:p>
                      <a:pPr algn="ctr"/>
                      <a:r>
                        <a:rPr lang="nl-NL" sz="1200"/>
                        <a:t>3</a:t>
                      </a:r>
                    </a:p>
                  </a:txBody>
                  <a:tcPr/>
                </a:tc>
                <a:tc>
                  <a:txBody>
                    <a:bodyPr/>
                    <a:lstStyle/>
                    <a:p>
                      <a:r>
                        <a:rPr lang="nl-NL" sz="1200" b="0" u="none" strike="noStrike" kern="1200">
                          <a:solidFill>
                            <a:schemeClr val="tx1"/>
                          </a:solidFill>
                          <a:effectLst/>
                        </a:rPr>
                        <a:t>Wat is dé voornaamste hindernis die je tegenkomt bij het nemen van eigen regie in jouw werk en loopbaan en kun je dat duidelijk toelichten (met een recent voorbeeld)?</a:t>
                      </a:r>
                      <a:endParaRPr lang="nl-NL" sz="1200" u="sng">
                        <a:solidFill>
                          <a:schemeClr val="tx1"/>
                        </a:solidFill>
                      </a:endParaRPr>
                    </a:p>
                  </a:txBody>
                  <a:tcPr/>
                </a:tc>
                <a:tc>
                  <a:txBody>
                    <a:bodyPr/>
                    <a:lstStyle/>
                    <a:p>
                      <a:r>
                        <a:rPr lang="nl-NL" sz="1200" b="0" i="0" u="none" strike="noStrike" kern="1200">
                          <a:solidFill>
                            <a:schemeClr val="dk1"/>
                          </a:solidFill>
                          <a:effectLst/>
                          <a:latin typeface="+mn-lt"/>
                          <a:ea typeface="+mn-ea"/>
                          <a:cs typeface="+mn-cs"/>
                        </a:rPr>
                        <a:t>Wat is dé voornaamste hindernis die je als organisatie tegenkomt bij het bieden van eigen regie van medewerkers en kun je dat toelichten met een voorbeeld?</a:t>
                      </a:r>
                      <a:endParaRPr lang="nl-NL" sz="1200" b="0"/>
                    </a:p>
                  </a:txBody>
                  <a:tcPr/>
                </a:tc>
                <a:extLst>
                  <a:ext uri="{0D108BD9-81ED-4DB2-BD59-A6C34878D82A}">
                    <a16:rowId xmlns:a16="http://schemas.microsoft.com/office/drawing/2014/main" val="1930833173"/>
                  </a:ext>
                </a:extLst>
              </a:tr>
              <a:tr h="818577">
                <a:tc>
                  <a:txBody>
                    <a:bodyPr/>
                    <a:lstStyle/>
                    <a:p>
                      <a:pPr algn="ctr"/>
                      <a:r>
                        <a:rPr lang="nl-NL" sz="1200"/>
                        <a:t>4</a:t>
                      </a:r>
                    </a:p>
                  </a:txBody>
                  <a:tcPr/>
                </a:tc>
                <a:tc>
                  <a:txBody>
                    <a:bodyPr/>
                    <a:lstStyle/>
                    <a:p>
                      <a:r>
                        <a:rPr lang="nl-NL" sz="1200" b="0" u="none" strike="noStrike" kern="1200">
                          <a:solidFill>
                            <a:schemeClr val="tx1"/>
                          </a:solidFill>
                          <a:effectLst/>
                        </a:rPr>
                        <a:t>Wat zou voor jou de beste maatregel zijn die jouw organisatie kan nemen om jouw eigen regie te versterken en kun je uitleggen waarom dit zo is?</a:t>
                      </a:r>
                      <a:endParaRPr lang="nl-NL" sz="1200" u="sng">
                        <a:solidFill>
                          <a:schemeClr val="tx1"/>
                        </a:solidFill>
                      </a:endParaRPr>
                    </a:p>
                  </a:txBody>
                  <a:tcPr/>
                </a:tc>
                <a:tc>
                  <a:txBody>
                    <a:bodyPr/>
                    <a:lstStyle/>
                    <a:p>
                      <a:r>
                        <a:rPr lang="nl-NL" sz="1200" b="0" i="0" u="none" strike="noStrike" kern="1200">
                          <a:solidFill>
                            <a:schemeClr val="dk1"/>
                          </a:solidFill>
                          <a:effectLst/>
                          <a:latin typeface="+mn-lt"/>
                          <a:ea typeface="+mn-ea"/>
                          <a:cs typeface="+mn-cs"/>
                        </a:rPr>
                        <a:t>Wat zou volgens jou de beste maatregel zijn die jouw organisatie kan nemen om de eigen regie van medewerkers te versterken en kun je erbij vertellen waarom je dit vindt?</a:t>
                      </a:r>
                      <a:endParaRPr lang="nl-NL" sz="1200" b="0"/>
                    </a:p>
                  </a:txBody>
                  <a:tcPr/>
                </a:tc>
                <a:extLst>
                  <a:ext uri="{0D108BD9-81ED-4DB2-BD59-A6C34878D82A}">
                    <a16:rowId xmlns:a16="http://schemas.microsoft.com/office/drawing/2014/main" val="3782217189"/>
                  </a:ext>
                </a:extLst>
              </a:tr>
              <a:tr h="833753">
                <a:tc>
                  <a:txBody>
                    <a:bodyPr/>
                    <a:lstStyle/>
                    <a:p>
                      <a:pPr algn="ctr"/>
                      <a:r>
                        <a:rPr lang="nl-NL" sz="1200"/>
                        <a:t>5</a:t>
                      </a:r>
                    </a:p>
                  </a:txBody>
                  <a:tcPr/>
                </a:tc>
                <a:tc>
                  <a:txBody>
                    <a:bodyPr/>
                    <a:lstStyle/>
                    <a:p>
                      <a:r>
                        <a:rPr lang="nl-NL" sz="1200" b="0" u="none" strike="noStrike" kern="1200">
                          <a:solidFill>
                            <a:schemeClr val="tx1"/>
                          </a:solidFill>
                          <a:effectLst/>
                        </a:rPr>
                        <a:t>Welke arbeidsvoorwaardelijke afspraak moeten cao- partijen wat jou betreft beslist maken om de eigen regie van werknemers te versterken?</a:t>
                      </a:r>
                      <a:endParaRPr lang="nl-NL" sz="1200" u="sng">
                        <a:solidFill>
                          <a:schemeClr val="tx1"/>
                        </a:solidFill>
                      </a:endParaRPr>
                    </a:p>
                  </a:txBody>
                  <a:tcPr/>
                </a:tc>
                <a:tc>
                  <a:txBody>
                    <a:bodyPr/>
                    <a:lstStyle/>
                    <a:p>
                      <a:r>
                        <a:rPr lang="nl-NL" sz="1200" b="0" i="0" u="none" strike="noStrike" kern="1200">
                          <a:solidFill>
                            <a:schemeClr val="dk1"/>
                          </a:solidFill>
                          <a:effectLst/>
                          <a:latin typeface="+mn-lt"/>
                          <a:ea typeface="+mn-ea"/>
                          <a:cs typeface="+mn-cs"/>
                        </a:rPr>
                        <a:t>Welke arbeidsvoorwaardelijke afspraak moeten cao-partijen wat jou betreft beslist maken om de eigen regie van werknemers te versterken?</a:t>
                      </a:r>
                      <a:endParaRPr lang="nl-NL" sz="1200" b="0"/>
                    </a:p>
                  </a:txBody>
                  <a:tcPr/>
                </a:tc>
                <a:extLst>
                  <a:ext uri="{0D108BD9-81ED-4DB2-BD59-A6C34878D82A}">
                    <a16:rowId xmlns:a16="http://schemas.microsoft.com/office/drawing/2014/main" val="3199783334"/>
                  </a:ext>
                </a:extLst>
              </a:tr>
            </a:tbl>
          </a:graphicData>
        </a:graphic>
      </p:graphicFrame>
      <p:pic>
        <p:nvPicPr>
          <p:cNvPr id="5" name="Afbeelding 4" descr="Afbeelding met Menselijk gezicht, persoon, glimlach, portret&#10;&#10;Automatisch gegenereerde beschrijving">
            <a:extLst>
              <a:ext uri="{FF2B5EF4-FFF2-40B4-BE49-F238E27FC236}">
                <a16:creationId xmlns:a16="http://schemas.microsoft.com/office/drawing/2014/main" id="{B3EB3DC3-1E2A-3545-D9BD-CE322F9B8CFF}"/>
              </a:ext>
            </a:extLst>
          </p:cNvPr>
          <p:cNvPicPr>
            <a:picLocks noChangeAspect="1"/>
          </p:cNvPicPr>
          <p:nvPr/>
        </p:nvPicPr>
        <p:blipFill>
          <a:blip r:embed="rId3"/>
          <a:stretch>
            <a:fillRect/>
          </a:stretch>
        </p:blipFill>
        <p:spPr>
          <a:xfrm>
            <a:off x="3523" y="-1566"/>
            <a:ext cx="3040954" cy="6861131"/>
          </a:xfrm>
          <a:prstGeom prst="rect">
            <a:avLst/>
          </a:prstGeom>
          <a:ln>
            <a:noFill/>
          </a:ln>
        </p:spPr>
      </p:pic>
    </p:spTree>
    <p:extLst>
      <p:ext uri="{BB962C8B-B14F-4D97-AF65-F5344CB8AC3E}">
        <p14:creationId xmlns:p14="http://schemas.microsoft.com/office/powerpoint/2010/main" val="1448515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7D1E8-0B1F-5BE3-1D81-1894B33F04D6}"/>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1582A41D-23C4-09F7-8846-06FF45743EE9}"/>
              </a:ext>
            </a:extLst>
          </p:cNvPr>
          <p:cNvSpPr>
            <a:spLocks noGrp="1"/>
          </p:cNvSpPr>
          <p:nvPr>
            <p:ph type="sldNum" sz="quarter" idx="12"/>
          </p:nvPr>
        </p:nvSpPr>
        <p:spPr/>
        <p:txBody>
          <a:bodyPr/>
          <a:lstStyle/>
          <a:p>
            <a:fld id="{2117655D-1EEA-426F-87EE-1C00A87D509E}" type="slidenum">
              <a:rPr lang="nl-NL" smtClean="0"/>
              <a:t>19</a:t>
            </a:fld>
            <a:endParaRPr lang="nl-NL"/>
          </a:p>
        </p:txBody>
      </p:sp>
      <p:sp>
        <p:nvSpPr>
          <p:cNvPr id="6" name="Tekstvak 5">
            <a:extLst>
              <a:ext uri="{FF2B5EF4-FFF2-40B4-BE49-F238E27FC236}">
                <a16:creationId xmlns:a16="http://schemas.microsoft.com/office/drawing/2014/main" id="{BC1E455F-1D53-10DD-E341-A1768529642B}"/>
              </a:ext>
            </a:extLst>
          </p:cNvPr>
          <p:cNvSpPr txBox="1"/>
          <p:nvPr/>
        </p:nvSpPr>
        <p:spPr>
          <a:xfrm>
            <a:off x="346525" y="704193"/>
            <a:ext cx="10340285" cy="369332"/>
          </a:xfrm>
          <a:prstGeom prst="rect">
            <a:avLst/>
          </a:prstGeom>
          <a:noFill/>
        </p:spPr>
        <p:txBody>
          <a:bodyPr wrap="square" rtlCol="0">
            <a:spAutoFit/>
          </a:bodyPr>
          <a:lstStyle/>
          <a:p>
            <a:r>
              <a:rPr lang="nl-NL"/>
              <a:t>Vraag 1: Mogelijkheden om eigen regie te nemen in je werk</a:t>
            </a:r>
          </a:p>
        </p:txBody>
      </p:sp>
      <p:graphicFrame>
        <p:nvGraphicFramePr>
          <p:cNvPr id="8" name="Grafiek 7">
            <a:extLst>
              <a:ext uri="{FF2B5EF4-FFF2-40B4-BE49-F238E27FC236}">
                <a16:creationId xmlns:a16="http://schemas.microsoft.com/office/drawing/2014/main" id="{24789F39-4C23-D2FE-1C2C-CFE254705A2F}"/>
              </a:ext>
            </a:extLst>
          </p:cNvPr>
          <p:cNvGraphicFramePr>
            <a:graphicFrameLocks/>
          </p:cNvGraphicFramePr>
          <p:nvPr/>
        </p:nvGraphicFramePr>
        <p:xfrm>
          <a:off x="479127" y="2222244"/>
          <a:ext cx="5210452" cy="2781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ek 4">
            <a:extLst>
              <a:ext uri="{FF2B5EF4-FFF2-40B4-BE49-F238E27FC236}">
                <a16:creationId xmlns:a16="http://schemas.microsoft.com/office/drawing/2014/main" id="{5F9BB93F-9189-A065-121B-B03B1FC59D12}"/>
              </a:ext>
            </a:extLst>
          </p:cNvPr>
          <p:cNvGraphicFramePr>
            <a:graphicFrameLocks/>
          </p:cNvGraphicFramePr>
          <p:nvPr/>
        </p:nvGraphicFramePr>
        <p:xfrm>
          <a:off x="6502423" y="2217899"/>
          <a:ext cx="5100917"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Afbeelding 6">
            <a:extLst>
              <a:ext uri="{FF2B5EF4-FFF2-40B4-BE49-F238E27FC236}">
                <a16:creationId xmlns:a16="http://schemas.microsoft.com/office/drawing/2014/main" id="{0A8528CB-EF78-BD4A-D3CD-76881731B42B}"/>
              </a:ext>
            </a:extLst>
          </p:cNvPr>
          <p:cNvPicPr>
            <a:picLocks noChangeAspect="1"/>
          </p:cNvPicPr>
          <p:nvPr/>
        </p:nvPicPr>
        <p:blipFill>
          <a:blip r:embed="rId5"/>
          <a:stretch>
            <a:fillRect/>
          </a:stretch>
        </p:blipFill>
        <p:spPr>
          <a:xfrm>
            <a:off x="342759" y="1487427"/>
            <a:ext cx="539557" cy="541593"/>
          </a:xfrm>
          <a:prstGeom prst="rect">
            <a:avLst/>
          </a:prstGeom>
        </p:spPr>
      </p:pic>
      <p:pic>
        <p:nvPicPr>
          <p:cNvPr id="9" name="Afbeelding 8">
            <a:extLst>
              <a:ext uri="{FF2B5EF4-FFF2-40B4-BE49-F238E27FC236}">
                <a16:creationId xmlns:a16="http://schemas.microsoft.com/office/drawing/2014/main" id="{77234630-B1A4-1904-06CB-B26D58B74911}"/>
              </a:ext>
            </a:extLst>
          </p:cNvPr>
          <p:cNvPicPr>
            <a:picLocks noChangeAspect="1"/>
          </p:cNvPicPr>
          <p:nvPr/>
        </p:nvPicPr>
        <p:blipFill>
          <a:blip r:embed="rId6"/>
          <a:stretch>
            <a:fillRect/>
          </a:stretch>
        </p:blipFill>
        <p:spPr>
          <a:xfrm>
            <a:off x="6410065" y="1417957"/>
            <a:ext cx="539557" cy="601814"/>
          </a:xfrm>
          <a:prstGeom prst="rect">
            <a:avLst/>
          </a:prstGeom>
        </p:spPr>
      </p:pic>
      <p:sp>
        <p:nvSpPr>
          <p:cNvPr id="14" name="Tekstvak 13">
            <a:extLst>
              <a:ext uri="{FF2B5EF4-FFF2-40B4-BE49-F238E27FC236}">
                <a16:creationId xmlns:a16="http://schemas.microsoft.com/office/drawing/2014/main" id="{0CB09FF5-2231-F48E-7B70-1ACA447461A1}"/>
              </a:ext>
            </a:extLst>
          </p:cNvPr>
          <p:cNvSpPr txBox="1"/>
          <p:nvPr/>
        </p:nvSpPr>
        <p:spPr>
          <a:xfrm>
            <a:off x="882317" y="1575088"/>
            <a:ext cx="4899620" cy="461665"/>
          </a:xfrm>
          <a:prstGeom prst="rect">
            <a:avLst/>
          </a:prstGeom>
          <a:noFill/>
        </p:spPr>
        <p:txBody>
          <a:bodyPr wrap="square">
            <a:spAutoFit/>
          </a:bodyPr>
          <a:lstStyle/>
          <a:p>
            <a:r>
              <a:rPr lang="nl-NL" sz="1200" b="0" u="none" strike="noStrike" kern="1200">
                <a:solidFill>
                  <a:schemeClr val="tx1"/>
                </a:solidFill>
                <a:effectLst/>
              </a:rPr>
              <a:t>Welk rapportcijfer geef je jouw mogelijkheden om eigen regie te nemen in je werk en wil je zo duidelijk mogelijk toelichten waarom je dit cijfer geeft?</a:t>
            </a:r>
            <a:endParaRPr lang="nl-NL" sz="1200"/>
          </a:p>
        </p:txBody>
      </p:sp>
      <p:sp>
        <p:nvSpPr>
          <p:cNvPr id="16" name="Tekstvak 15">
            <a:extLst>
              <a:ext uri="{FF2B5EF4-FFF2-40B4-BE49-F238E27FC236}">
                <a16:creationId xmlns:a16="http://schemas.microsoft.com/office/drawing/2014/main" id="{0D376574-9D4E-CEBE-0753-0D980E0F7C03}"/>
              </a:ext>
            </a:extLst>
          </p:cNvPr>
          <p:cNvSpPr txBox="1"/>
          <p:nvPr/>
        </p:nvSpPr>
        <p:spPr>
          <a:xfrm>
            <a:off x="6949622" y="1373440"/>
            <a:ext cx="5100917" cy="646331"/>
          </a:xfrm>
          <a:prstGeom prst="rect">
            <a:avLst/>
          </a:prstGeom>
          <a:noFill/>
        </p:spPr>
        <p:txBody>
          <a:bodyPr wrap="square">
            <a:spAutoFit/>
          </a:bodyPr>
          <a:lstStyle/>
          <a:p>
            <a:r>
              <a:rPr lang="nl-NL" sz="1200" b="0" i="0" u="none" strike="noStrike" kern="1200">
                <a:solidFill>
                  <a:schemeClr val="dk1"/>
                </a:solidFill>
                <a:effectLst/>
                <a:latin typeface="+mn-lt"/>
                <a:ea typeface="+mn-ea"/>
                <a:cs typeface="+mn-cs"/>
              </a:rPr>
              <a:t>Welk rapportcijfer geef je de mogelijkheden van medewerkers in jouw organisatie om eigen regie te nemen in het werk? Kun je zo duidelijk mogelijk toelichten waarom je dit cijfer geeft?</a:t>
            </a:r>
            <a:endParaRPr lang="nl-NL" sz="1200" b="0"/>
          </a:p>
        </p:txBody>
      </p:sp>
      <p:sp>
        <p:nvSpPr>
          <p:cNvPr id="10" name="Tekstvak 9">
            <a:extLst>
              <a:ext uri="{FF2B5EF4-FFF2-40B4-BE49-F238E27FC236}">
                <a16:creationId xmlns:a16="http://schemas.microsoft.com/office/drawing/2014/main" id="{85168E12-86C2-6D9C-3DCB-A3042316DA93}"/>
              </a:ext>
            </a:extLst>
          </p:cNvPr>
          <p:cNvSpPr txBox="1"/>
          <p:nvPr/>
        </p:nvSpPr>
        <p:spPr>
          <a:xfrm>
            <a:off x="479127" y="5309937"/>
            <a:ext cx="5210452" cy="830997"/>
          </a:xfrm>
          <a:prstGeom prst="rect">
            <a:avLst/>
          </a:prstGeom>
          <a:noFill/>
        </p:spPr>
        <p:txBody>
          <a:bodyPr wrap="square" rtlCol="0">
            <a:spAutoFit/>
          </a:bodyPr>
          <a:lstStyle/>
          <a:p>
            <a:r>
              <a:rPr lang="nl-NL" sz="1200"/>
              <a:t>De meeste werknemers geven de mogelijkheden om eigen regie te nemen in het werk een 8. Op de volgende slides zijn de rapportcijfers per achtergrondkenmerk weergegeven. Bij de werknemers valt op dat de hoogte van het rapportcijfer afneemt naarmate de organisatie groter wordt.  </a:t>
            </a:r>
          </a:p>
        </p:txBody>
      </p:sp>
      <p:sp>
        <p:nvSpPr>
          <p:cNvPr id="11" name="Tekstvak 10">
            <a:extLst>
              <a:ext uri="{FF2B5EF4-FFF2-40B4-BE49-F238E27FC236}">
                <a16:creationId xmlns:a16="http://schemas.microsoft.com/office/drawing/2014/main" id="{A66447DF-003C-3BAC-3CFD-B98166ABCF88}"/>
              </a:ext>
            </a:extLst>
          </p:cNvPr>
          <p:cNvSpPr txBox="1"/>
          <p:nvPr/>
        </p:nvSpPr>
        <p:spPr>
          <a:xfrm>
            <a:off x="6502423" y="5324139"/>
            <a:ext cx="4876800" cy="830997"/>
          </a:xfrm>
          <a:prstGeom prst="rect">
            <a:avLst/>
          </a:prstGeom>
          <a:noFill/>
        </p:spPr>
        <p:txBody>
          <a:bodyPr wrap="square" rtlCol="0">
            <a:spAutoFit/>
          </a:bodyPr>
          <a:lstStyle/>
          <a:p>
            <a:r>
              <a:rPr lang="nl-NL" sz="1200"/>
              <a:t>HR-verantwoordelijken zijn iets positiever over de mogelijkheden die de werknemers hebben om eigen regie te nemen. Zij waarderen met name de mogelijkheid om autonomie te hebben in de uitvoering van het werk en daarna de mogelijkheid om zelf tijd en plaats te bepalen.</a:t>
            </a:r>
          </a:p>
        </p:txBody>
      </p:sp>
    </p:spTree>
    <p:extLst>
      <p:ext uri="{BB962C8B-B14F-4D97-AF65-F5344CB8AC3E}">
        <p14:creationId xmlns:p14="http://schemas.microsoft.com/office/powerpoint/2010/main" val="376952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A8B7211-E0C5-4E7A-BF00-3888D1CABF3D}"/>
              </a:ext>
            </a:extLst>
          </p:cNvPr>
          <p:cNvSpPr/>
          <p:nvPr/>
        </p:nvSpPr>
        <p:spPr>
          <a:xfrm>
            <a:off x="3229799" y="-18001"/>
            <a:ext cx="9013414" cy="6876000"/>
          </a:xfrm>
          <a:prstGeom prst="rect">
            <a:avLst/>
          </a:prstGeom>
          <a:solidFill>
            <a:srgbClr val="1F4E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F283897B-0D29-4B54-A824-FE6E01B10A38}"/>
              </a:ext>
            </a:extLst>
          </p:cNvPr>
          <p:cNvSpPr/>
          <p:nvPr/>
        </p:nvSpPr>
        <p:spPr>
          <a:xfrm>
            <a:off x="0" y="5532119"/>
            <a:ext cx="3229799" cy="132587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1">
            <a:extLst>
              <a:ext uri="{FF2B5EF4-FFF2-40B4-BE49-F238E27FC236}">
                <a16:creationId xmlns:a16="http://schemas.microsoft.com/office/drawing/2014/main" id="{05A0AF84-5C01-488B-AE85-357F9F92025C}"/>
              </a:ext>
            </a:extLst>
          </p:cNvPr>
          <p:cNvSpPr>
            <a:spLocks noGrp="1"/>
          </p:cNvSpPr>
          <p:nvPr>
            <p:ph type="title"/>
          </p:nvPr>
        </p:nvSpPr>
        <p:spPr>
          <a:xfrm>
            <a:off x="145368" y="5674891"/>
            <a:ext cx="2903061" cy="1046583"/>
          </a:xfrm>
        </p:spPr>
        <p:txBody>
          <a:bodyPr>
            <a:normAutofit/>
          </a:bodyPr>
          <a:lstStyle/>
          <a:p>
            <a:pPr marL="601118" indent="-601118" algn="ctr"/>
            <a:r>
              <a:rPr lang="nl-NL" sz="3200" b="1">
                <a:solidFill>
                  <a:schemeClr val="bg1"/>
                </a:solidFill>
              </a:rPr>
              <a:t>Inhoud</a:t>
            </a:r>
            <a:endParaRPr lang="nl-NL" sz="4000" b="1">
              <a:solidFill>
                <a:schemeClr val="bg1"/>
              </a:solidFill>
            </a:endParaRPr>
          </a:p>
        </p:txBody>
      </p:sp>
      <p:sp>
        <p:nvSpPr>
          <p:cNvPr id="11" name="Tekstvak 10">
            <a:extLst>
              <a:ext uri="{FF2B5EF4-FFF2-40B4-BE49-F238E27FC236}">
                <a16:creationId xmlns:a16="http://schemas.microsoft.com/office/drawing/2014/main" id="{CEF8B9DF-D8FE-41C2-BD9A-C517D2CA49BE}"/>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41124DAD-0799-441F-8E38-E6D0E3CB8CDC}"/>
              </a:ext>
            </a:extLst>
          </p:cNvPr>
          <p:cNvSpPr>
            <a:spLocks noGrp="1"/>
          </p:cNvSpPr>
          <p:nvPr>
            <p:ph type="sldNum" sz="quarter" idx="12"/>
          </p:nvPr>
        </p:nvSpPr>
        <p:spPr/>
        <p:txBody>
          <a:bodyPr/>
          <a:lstStyle/>
          <a:p>
            <a:fld id="{2117655D-1EEA-426F-87EE-1C00A87D509E}" type="slidenum">
              <a:rPr lang="nl-NL" smtClean="0"/>
              <a:t>2</a:t>
            </a:fld>
            <a:endParaRPr lang="nl-NL"/>
          </a:p>
        </p:txBody>
      </p:sp>
      <p:sp>
        <p:nvSpPr>
          <p:cNvPr id="8" name="Tekstvak 7">
            <a:extLst>
              <a:ext uri="{FF2B5EF4-FFF2-40B4-BE49-F238E27FC236}">
                <a16:creationId xmlns:a16="http://schemas.microsoft.com/office/drawing/2014/main" id="{76AA6FBE-9A84-38AB-BAB6-2BA677C8A669}"/>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21" name="Tekstvak 20">
            <a:extLst>
              <a:ext uri="{FF2B5EF4-FFF2-40B4-BE49-F238E27FC236}">
                <a16:creationId xmlns:a16="http://schemas.microsoft.com/office/drawing/2014/main" id="{6E27E15E-48E7-1BB2-CF91-CFDB133B82D4}"/>
              </a:ext>
            </a:extLst>
          </p:cNvPr>
          <p:cNvSpPr txBox="1"/>
          <p:nvPr/>
        </p:nvSpPr>
        <p:spPr>
          <a:xfrm>
            <a:off x="4191812" y="463472"/>
            <a:ext cx="7978852" cy="5478423"/>
          </a:xfrm>
          <a:prstGeom prst="rect">
            <a:avLst/>
          </a:prstGeom>
          <a:noFill/>
        </p:spPr>
        <p:txBody>
          <a:bodyPr wrap="square" rtlCol="0">
            <a:spAutoFit/>
          </a:bodyPr>
          <a:lstStyle/>
          <a:p>
            <a:pPr marL="342900" indent="-342900" defTabSz="36000">
              <a:spcBef>
                <a:spcPts val="0"/>
              </a:spcBef>
              <a:buFont typeface="+mj-lt"/>
              <a:buAutoNum type="arabicPeriod"/>
              <a:tabLst>
                <a:tab pos="4572000" algn="l"/>
              </a:tabLst>
            </a:pPr>
            <a:endParaRPr lang="nl-NL" sz="1800"/>
          </a:p>
          <a:p>
            <a:pPr defTabSz="36000">
              <a:spcBef>
                <a:spcPts val="0"/>
              </a:spcBef>
              <a:tabLst>
                <a:tab pos="4572000" algn="l"/>
              </a:tabLst>
            </a:pPr>
            <a:r>
              <a:rPr lang="nl-NL" sz="2400">
                <a:solidFill>
                  <a:schemeClr val="bg1"/>
                </a:solidFill>
              </a:rPr>
              <a:t>Onderzoek naar eigen regie en cao</a:t>
            </a:r>
          </a:p>
          <a:p>
            <a:pPr defTabSz="36000">
              <a:spcBef>
                <a:spcPts val="0"/>
              </a:spcBef>
              <a:tabLst>
                <a:tab pos="4572000" algn="l"/>
              </a:tabLst>
            </a:pPr>
            <a:endParaRPr lang="nl-NL" sz="2400">
              <a:solidFill>
                <a:schemeClr val="bg1"/>
              </a:solidFill>
            </a:endParaRPr>
          </a:p>
          <a:p>
            <a:pPr marL="342900" indent="-342900" defTabSz="36000">
              <a:spcBef>
                <a:spcPts val="0"/>
              </a:spcBef>
              <a:buFont typeface="+mj-lt"/>
              <a:buAutoNum type="arabicPeriod"/>
              <a:tabLst>
                <a:tab pos="4572000" algn="l"/>
              </a:tabLst>
            </a:pPr>
            <a:endParaRPr lang="nl-NL" sz="1800">
              <a:solidFill>
                <a:schemeClr val="bg1"/>
              </a:solidFill>
            </a:endParaRPr>
          </a:p>
          <a:p>
            <a:pPr marL="342900" indent="-342900" defTabSz="36000">
              <a:spcBef>
                <a:spcPts val="0"/>
              </a:spcBef>
              <a:buFont typeface="+mj-lt"/>
              <a:buAutoNum type="arabicPeriod"/>
              <a:tabLst>
                <a:tab pos="4572000" algn="l"/>
              </a:tabLst>
            </a:pPr>
            <a:r>
              <a:rPr lang="nl-NL">
                <a:solidFill>
                  <a:schemeClr val="bg1"/>
                </a:solidFill>
              </a:rPr>
              <a:t>Inleiding …………………………………………………………..  3		</a:t>
            </a:r>
          </a:p>
          <a:p>
            <a:pPr defTabSz="36000">
              <a:spcBef>
                <a:spcPts val="0"/>
              </a:spcBef>
              <a:tabLst>
                <a:tab pos="4572000" algn="l"/>
              </a:tabLst>
            </a:pPr>
            <a:r>
              <a:rPr lang="nl-NL">
                <a:solidFill>
                  <a:schemeClr val="bg1"/>
                </a:solidFill>
              </a:rPr>
              <a:t>																								 </a:t>
            </a:r>
          </a:p>
          <a:p>
            <a:pPr defTabSz="36000">
              <a:spcBef>
                <a:spcPts val="0"/>
              </a:spcBef>
              <a:tabLst>
                <a:tab pos="4572000" algn="l"/>
              </a:tabLst>
            </a:pPr>
            <a:r>
              <a:rPr lang="nl-NL">
                <a:solidFill>
                  <a:schemeClr val="bg1"/>
                </a:solidFill>
              </a:rPr>
              <a:t>2.   Het onderzoek ………………………………………………….  4	</a:t>
            </a:r>
          </a:p>
          <a:p>
            <a:pPr defTabSz="36000">
              <a:spcBef>
                <a:spcPts val="0"/>
              </a:spcBef>
              <a:tabLst>
                <a:tab pos="4572000" algn="l"/>
              </a:tabLst>
            </a:pPr>
            <a:r>
              <a:rPr lang="nl-NL">
                <a:solidFill>
                  <a:schemeClr val="bg1"/>
                </a:solidFill>
              </a:rPr>
              <a:t>																												</a:t>
            </a:r>
          </a:p>
          <a:p>
            <a:pPr defTabSz="36000">
              <a:spcBef>
                <a:spcPts val="0"/>
              </a:spcBef>
              <a:tabLst>
                <a:tab pos="4572000" algn="l"/>
              </a:tabLst>
            </a:pPr>
            <a:r>
              <a:rPr lang="nl-NL">
                <a:solidFill>
                  <a:schemeClr val="bg1"/>
                </a:solidFill>
              </a:rPr>
              <a:t>3.    Interventielogica ……………………………………………..  6</a:t>
            </a:r>
          </a:p>
          <a:p>
            <a:pPr defTabSz="36000">
              <a:spcBef>
                <a:spcPts val="0"/>
              </a:spcBef>
              <a:tabLst>
                <a:tab pos="4572000" algn="l"/>
              </a:tabLst>
            </a:pPr>
            <a:endParaRPr lang="nl-NL">
              <a:solidFill>
                <a:schemeClr val="bg1"/>
              </a:solidFill>
            </a:endParaRPr>
          </a:p>
          <a:p>
            <a:pPr defTabSz="36000">
              <a:spcBef>
                <a:spcPts val="0"/>
              </a:spcBef>
              <a:tabLst>
                <a:tab pos="4572000" algn="l"/>
              </a:tabLst>
            </a:pPr>
            <a:r>
              <a:rPr lang="nl-NL">
                <a:solidFill>
                  <a:schemeClr val="bg1"/>
                </a:solidFill>
              </a:rPr>
              <a:t>4.    Online dialoog ………………………………………………… 14</a:t>
            </a:r>
          </a:p>
          <a:p>
            <a:pPr defTabSz="36000">
              <a:spcBef>
                <a:spcPts val="0"/>
              </a:spcBef>
              <a:tabLst>
                <a:tab pos="4572000" algn="l"/>
              </a:tabLst>
            </a:pPr>
            <a:endParaRPr lang="nl-NL">
              <a:solidFill>
                <a:schemeClr val="bg1"/>
              </a:solidFill>
            </a:endParaRPr>
          </a:p>
          <a:p>
            <a:pPr defTabSz="36000">
              <a:spcBef>
                <a:spcPts val="0"/>
              </a:spcBef>
              <a:tabLst>
                <a:tab pos="4572000" algn="l"/>
              </a:tabLst>
            </a:pPr>
            <a:r>
              <a:rPr lang="nl-NL">
                <a:solidFill>
                  <a:schemeClr val="bg1"/>
                </a:solidFill>
              </a:rPr>
              <a:t>5.    Rondetafelgesprekken ……………………………………. 48</a:t>
            </a:r>
          </a:p>
          <a:p>
            <a:pPr defTabSz="36000">
              <a:spcBef>
                <a:spcPts val="0"/>
              </a:spcBef>
              <a:tabLst>
                <a:tab pos="4572000" algn="l"/>
              </a:tabLst>
            </a:pPr>
            <a:endParaRPr lang="nl-NL">
              <a:solidFill>
                <a:schemeClr val="bg1"/>
              </a:solidFill>
            </a:endParaRPr>
          </a:p>
          <a:p>
            <a:pPr defTabSz="36000">
              <a:spcBef>
                <a:spcPts val="0"/>
              </a:spcBef>
              <a:tabLst>
                <a:tab pos="4572000" algn="l"/>
              </a:tabLst>
            </a:pPr>
            <a:r>
              <a:rPr lang="nl-NL">
                <a:solidFill>
                  <a:schemeClr val="bg1"/>
                </a:solidFill>
              </a:rPr>
              <a:t>6.    Observaties …………………………………………………….. 52</a:t>
            </a:r>
          </a:p>
          <a:p>
            <a:pPr defTabSz="36000">
              <a:spcBef>
                <a:spcPts val="0"/>
              </a:spcBef>
              <a:tabLst>
                <a:tab pos="4572000" algn="l"/>
              </a:tabLst>
            </a:pPr>
            <a:endParaRPr lang="nl-NL">
              <a:solidFill>
                <a:schemeClr val="bg1"/>
              </a:solidFill>
            </a:endParaRPr>
          </a:p>
          <a:p>
            <a:pPr defTabSz="36000">
              <a:spcBef>
                <a:spcPts val="0"/>
              </a:spcBef>
              <a:tabLst>
                <a:tab pos="4572000" algn="l"/>
              </a:tabLst>
            </a:pPr>
            <a:r>
              <a:rPr lang="nl-NL">
                <a:solidFill>
                  <a:schemeClr val="bg1"/>
                </a:solidFill>
              </a:rPr>
              <a:t>7.    Bouwstenen ……………………………………………………. 59</a:t>
            </a:r>
          </a:p>
          <a:p>
            <a:pPr defTabSz="36000">
              <a:spcBef>
                <a:spcPts val="0"/>
              </a:spcBef>
              <a:tabLst>
                <a:tab pos="4572000" algn="l"/>
              </a:tabLst>
            </a:pPr>
            <a:r>
              <a:rPr lang="nl-NL">
                <a:solidFill>
                  <a:schemeClr val="bg1"/>
                </a:solidFill>
              </a:rPr>
              <a:t>																				           </a:t>
            </a:r>
          </a:p>
          <a:p>
            <a:pPr defTabSz="36000">
              <a:buFont typeface="+mj-lt"/>
              <a:buAutoNum type="arabicPeriod" startAt="3"/>
            </a:pPr>
            <a:endParaRPr lang="nl-NL" sz="1400"/>
          </a:p>
        </p:txBody>
      </p:sp>
    </p:spTree>
    <p:extLst>
      <p:ext uri="{BB962C8B-B14F-4D97-AF65-F5344CB8AC3E}">
        <p14:creationId xmlns:p14="http://schemas.microsoft.com/office/powerpoint/2010/main" val="155291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B17F6-B8AF-59C8-5DAF-14375A2909A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74CAE7C-F870-9CB3-C5F3-5D29E8F9B193}"/>
              </a:ext>
            </a:extLst>
          </p:cNvPr>
          <p:cNvSpPr>
            <a:spLocks noGrp="1"/>
          </p:cNvSpPr>
          <p:nvPr>
            <p:ph type="title"/>
          </p:nvPr>
        </p:nvSpPr>
        <p:spPr>
          <a:xfrm>
            <a:off x="1265477" y="266407"/>
            <a:ext cx="10693621" cy="720000"/>
          </a:xfrm>
        </p:spPr>
        <p:txBody>
          <a:bodyPr>
            <a:normAutofit/>
          </a:bodyPr>
          <a:lstStyle/>
          <a:p>
            <a:r>
              <a:rPr lang="nl-NL" sz="1400" b="1" i="0" u="none" strike="noStrike">
                <a:solidFill>
                  <a:srgbClr val="000000"/>
                </a:solidFill>
                <a:effectLst/>
                <a:latin typeface="Calibri" panose="020F0502020204030204" pitchFamily="34" charset="0"/>
              </a:rPr>
              <a:t>Rapportcijfers naar achtergrondkenmerken– Werknemers</a:t>
            </a:r>
            <a:br>
              <a:rPr lang="nl-NL" sz="1800">
                <a:solidFill>
                  <a:schemeClr val="tx1"/>
                </a:solidFill>
                <a:latin typeface="+mn-lt"/>
              </a:rPr>
            </a:br>
            <a:endParaRPr lang="nl-NL" sz="1800">
              <a:solidFill>
                <a:schemeClr val="tx1"/>
              </a:solidFill>
              <a:latin typeface="+mn-lt"/>
            </a:endParaRPr>
          </a:p>
        </p:txBody>
      </p:sp>
      <p:sp>
        <p:nvSpPr>
          <p:cNvPr id="2" name="Rechthoek 1" descr="Taart">
            <a:extLst>
              <a:ext uri="{FF2B5EF4-FFF2-40B4-BE49-F238E27FC236}">
                <a16:creationId xmlns:a16="http://schemas.microsoft.com/office/drawing/2014/main" id="{EAF727E9-28C5-7D10-0326-2013346E10A3}"/>
              </a:ext>
            </a:extLst>
          </p:cNvPr>
          <p:cNvSpPr/>
          <p:nvPr/>
        </p:nvSpPr>
        <p:spPr>
          <a:xfrm>
            <a:off x="6063561" y="943494"/>
            <a:ext cx="1078872" cy="1020461"/>
          </a:xfrm>
          <a:prstGeom prst="rect">
            <a:avLst/>
          </a:prstGeom>
          <a:blipFill>
            <a:blip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0" name="Tekstvak 9">
            <a:extLst>
              <a:ext uri="{FF2B5EF4-FFF2-40B4-BE49-F238E27FC236}">
                <a16:creationId xmlns:a16="http://schemas.microsoft.com/office/drawing/2014/main" id="{8E9F8369-8AD7-31A0-9F6F-B6480BD0F7D7}"/>
              </a:ext>
            </a:extLst>
          </p:cNvPr>
          <p:cNvSpPr txBox="1"/>
          <p:nvPr/>
        </p:nvSpPr>
        <p:spPr>
          <a:xfrm>
            <a:off x="7237247" y="1082104"/>
            <a:ext cx="2077680" cy="307777"/>
          </a:xfrm>
          <a:prstGeom prst="rect">
            <a:avLst/>
          </a:prstGeom>
          <a:noFill/>
        </p:spPr>
        <p:txBody>
          <a:bodyPr wrap="square" rtlCol="0">
            <a:spAutoFit/>
          </a:bodyPr>
          <a:lstStyle/>
          <a:p>
            <a:r>
              <a:rPr lang="nl-NL" sz="1400" b="1"/>
              <a:t>Leeftijd</a:t>
            </a:r>
          </a:p>
        </p:txBody>
      </p:sp>
      <p:cxnSp>
        <p:nvCxnSpPr>
          <p:cNvPr id="19" name="Rechte verbindingslijn 18">
            <a:extLst>
              <a:ext uri="{FF2B5EF4-FFF2-40B4-BE49-F238E27FC236}">
                <a16:creationId xmlns:a16="http://schemas.microsoft.com/office/drawing/2014/main" id="{97C348A3-47FD-5F36-133F-42C3ED4F0285}"/>
              </a:ext>
            </a:extLst>
          </p:cNvPr>
          <p:cNvCxnSpPr>
            <a:cxnSpLocks/>
          </p:cNvCxnSpPr>
          <p:nvPr/>
        </p:nvCxnSpPr>
        <p:spPr>
          <a:xfrm>
            <a:off x="6009132" y="1106993"/>
            <a:ext cx="48475" cy="51932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2F582B0-3B13-1D6C-94F4-AAF1A42928FC}"/>
              </a:ext>
            </a:extLst>
          </p:cNvPr>
          <p:cNvCxnSpPr/>
          <p:nvPr/>
        </p:nvCxnSpPr>
        <p:spPr>
          <a:xfrm flipV="1">
            <a:off x="448056" y="3715078"/>
            <a:ext cx="10780776" cy="64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6" name="Tabel 5">
            <a:extLst>
              <a:ext uri="{FF2B5EF4-FFF2-40B4-BE49-F238E27FC236}">
                <a16:creationId xmlns:a16="http://schemas.microsoft.com/office/drawing/2014/main" id="{83728F7E-CEDC-00B4-1218-95930744A4D2}"/>
              </a:ext>
            </a:extLst>
          </p:cNvPr>
          <p:cNvGraphicFramePr>
            <a:graphicFrameLocks noGrp="1"/>
          </p:cNvGraphicFramePr>
          <p:nvPr>
            <p:extLst>
              <p:ext uri="{D42A27DB-BD31-4B8C-83A1-F6EECF244321}">
                <p14:modId xmlns:p14="http://schemas.microsoft.com/office/powerpoint/2010/main" val="2727937143"/>
              </p:ext>
            </p:extLst>
          </p:nvPr>
        </p:nvGraphicFramePr>
        <p:xfrm>
          <a:off x="7288463" y="1415031"/>
          <a:ext cx="3951169" cy="1663962"/>
        </p:xfrm>
        <a:graphic>
          <a:graphicData uri="http://schemas.openxmlformats.org/drawingml/2006/table">
            <a:tbl>
              <a:tblPr>
                <a:tableStyleId>{5C22544A-7EE6-4342-B048-85BDC9FD1C3A}</a:tableStyleId>
              </a:tblPr>
              <a:tblGrid>
                <a:gridCol w="2808663">
                  <a:extLst>
                    <a:ext uri="{9D8B030D-6E8A-4147-A177-3AD203B41FA5}">
                      <a16:colId xmlns:a16="http://schemas.microsoft.com/office/drawing/2014/main" val="2394613934"/>
                    </a:ext>
                  </a:extLst>
                </a:gridCol>
                <a:gridCol w="1142506">
                  <a:extLst>
                    <a:ext uri="{9D8B030D-6E8A-4147-A177-3AD203B41FA5}">
                      <a16:colId xmlns:a16="http://schemas.microsoft.com/office/drawing/2014/main" val="4242834479"/>
                    </a:ext>
                  </a:extLst>
                </a:gridCol>
              </a:tblGrid>
              <a:tr h="0">
                <a:tc>
                  <a:txBody>
                    <a:bodyPr/>
                    <a:lstStyle/>
                    <a:p>
                      <a:pPr algn="l" fontAlgn="b"/>
                      <a:r>
                        <a:rPr lang="nl-NL" sz="1200" u="none" strike="noStrike">
                          <a:effectLst/>
                          <a:latin typeface="+mn-lt"/>
                        </a:rPr>
                        <a:t>Jonger dan 30 jaar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7,4</a:t>
                      </a:r>
                    </a:p>
                  </a:txBody>
                  <a:tcPr marL="6350" marR="6350" marT="6350" marB="0" anchor="ctr"/>
                </a:tc>
                <a:extLst>
                  <a:ext uri="{0D108BD9-81ED-4DB2-BD59-A6C34878D82A}">
                    <a16:rowId xmlns:a16="http://schemas.microsoft.com/office/drawing/2014/main" val="1277242550"/>
                  </a:ext>
                </a:extLst>
              </a:tr>
              <a:tr h="368683">
                <a:tc>
                  <a:txBody>
                    <a:bodyPr/>
                    <a:lstStyle/>
                    <a:p>
                      <a:pPr algn="l" fontAlgn="b"/>
                      <a:r>
                        <a:rPr lang="nl-NL" sz="1200" u="none" strike="noStrike">
                          <a:effectLst/>
                          <a:latin typeface="+mn-lt"/>
                        </a:rPr>
                        <a:t>30 tot 40 jaar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7,4</a:t>
                      </a:r>
                    </a:p>
                  </a:txBody>
                  <a:tcPr marL="6350" marR="6350" marT="6350" marB="0" anchor="ctr"/>
                </a:tc>
                <a:extLst>
                  <a:ext uri="{0D108BD9-81ED-4DB2-BD59-A6C34878D82A}">
                    <a16:rowId xmlns:a16="http://schemas.microsoft.com/office/drawing/2014/main" val="3507618326"/>
                  </a:ext>
                </a:extLst>
              </a:tr>
              <a:tr h="368683">
                <a:tc>
                  <a:txBody>
                    <a:bodyPr/>
                    <a:lstStyle/>
                    <a:p>
                      <a:pPr algn="l" fontAlgn="b"/>
                      <a:r>
                        <a:rPr lang="nl-NL" sz="1200" u="none" strike="noStrike">
                          <a:effectLst/>
                          <a:latin typeface="+mn-lt"/>
                        </a:rPr>
                        <a:t>40 tot 50 jaar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7,7</a:t>
                      </a:r>
                    </a:p>
                  </a:txBody>
                  <a:tcPr marL="6350" marR="6350" marT="6350" marB="0" anchor="ctr"/>
                </a:tc>
                <a:extLst>
                  <a:ext uri="{0D108BD9-81ED-4DB2-BD59-A6C34878D82A}">
                    <a16:rowId xmlns:a16="http://schemas.microsoft.com/office/drawing/2014/main" val="2922219058"/>
                  </a:ext>
                </a:extLst>
              </a:tr>
              <a:tr h="368683">
                <a:tc>
                  <a:txBody>
                    <a:bodyPr/>
                    <a:lstStyle/>
                    <a:p>
                      <a:pPr algn="l" fontAlgn="b"/>
                      <a:r>
                        <a:rPr lang="nl-NL" sz="1200" u="none" strike="noStrike">
                          <a:effectLst/>
                          <a:latin typeface="+mn-lt"/>
                        </a:rPr>
                        <a:t>50 jaar tot 60 jaar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7,5</a:t>
                      </a:r>
                    </a:p>
                  </a:txBody>
                  <a:tcPr marL="6350" marR="6350" marT="6350" marB="0" anchor="ctr"/>
                </a:tc>
                <a:extLst>
                  <a:ext uri="{0D108BD9-81ED-4DB2-BD59-A6C34878D82A}">
                    <a16:rowId xmlns:a16="http://schemas.microsoft.com/office/drawing/2014/main" val="2794819585"/>
                  </a:ext>
                </a:extLst>
              </a:tr>
              <a:tr h="368683">
                <a:tc>
                  <a:txBody>
                    <a:bodyPr/>
                    <a:lstStyle/>
                    <a:p>
                      <a:pPr algn="l" fontAlgn="b"/>
                      <a:r>
                        <a:rPr lang="nl-NL" sz="1200" u="none" strike="noStrike">
                          <a:effectLst/>
                          <a:latin typeface="+mn-lt"/>
                        </a:rPr>
                        <a:t>60 jaar of ouder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7,3</a:t>
                      </a:r>
                    </a:p>
                  </a:txBody>
                  <a:tcPr marL="6350" marR="6350" marT="6350" marB="0" anchor="ctr"/>
                </a:tc>
                <a:extLst>
                  <a:ext uri="{0D108BD9-81ED-4DB2-BD59-A6C34878D82A}">
                    <a16:rowId xmlns:a16="http://schemas.microsoft.com/office/drawing/2014/main" val="67197963"/>
                  </a:ext>
                </a:extLst>
              </a:tr>
            </a:tbl>
          </a:graphicData>
        </a:graphic>
      </p:graphicFrame>
      <p:graphicFrame>
        <p:nvGraphicFramePr>
          <p:cNvPr id="15" name="Tabel 14">
            <a:extLst>
              <a:ext uri="{FF2B5EF4-FFF2-40B4-BE49-F238E27FC236}">
                <a16:creationId xmlns:a16="http://schemas.microsoft.com/office/drawing/2014/main" id="{3F0D0F3F-85CF-1D39-AAA0-303747E38F1C}"/>
              </a:ext>
            </a:extLst>
          </p:cNvPr>
          <p:cNvGraphicFramePr>
            <a:graphicFrameLocks noGrp="1"/>
          </p:cNvGraphicFramePr>
          <p:nvPr>
            <p:extLst>
              <p:ext uri="{D42A27DB-BD31-4B8C-83A1-F6EECF244321}">
                <p14:modId xmlns:p14="http://schemas.microsoft.com/office/powerpoint/2010/main" val="2933924540"/>
              </p:ext>
            </p:extLst>
          </p:nvPr>
        </p:nvGraphicFramePr>
        <p:xfrm>
          <a:off x="1363313" y="1262957"/>
          <a:ext cx="4315243" cy="2128625"/>
        </p:xfrm>
        <a:graphic>
          <a:graphicData uri="http://schemas.openxmlformats.org/drawingml/2006/table">
            <a:tbl>
              <a:tblPr>
                <a:tableStyleId>{5C22544A-7EE6-4342-B048-85BDC9FD1C3A}</a:tableStyleId>
              </a:tblPr>
              <a:tblGrid>
                <a:gridCol w="3463069">
                  <a:extLst>
                    <a:ext uri="{9D8B030D-6E8A-4147-A177-3AD203B41FA5}">
                      <a16:colId xmlns:a16="http://schemas.microsoft.com/office/drawing/2014/main" val="3200841838"/>
                    </a:ext>
                  </a:extLst>
                </a:gridCol>
                <a:gridCol w="852174">
                  <a:extLst>
                    <a:ext uri="{9D8B030D-6E8A-4147-A177-3AD203B41FA5}">
                      <a16:colId xmlns:a16="http://schemas.microsoft.com/office/drawing/2014/main" val="3884508434"/>
                    </a:ext>
                  </a:extLst>
                </a:gridCol>
              </a:tblGrid>
              <a:tr h="502315">
                <a:tc>
                  <a:txBody>
                    <a:bodyPr/>
                    <a:lstStyle/>
                    <a:p>
                      <a:pPr algn="l" fontAlgn="b"/>
                      <a:r>
                        <a:rPr lang="nl-NL" sz="1200" b="1" u="none" strike="noStrike">
                          <a:effectLst/>
                          <a:latin typeface="+mn-lt"/>
                        </a:rPr>
                        <a:t>Welzijn breed </a:t>
                      </a:r>
                      <a:r>
                        <a:rPr lang="nl-NL" sz="1200" u="none" strike="noStrike">
                          <a:effectLst/>
                          <a:latin typeface="+mn-lt"/>
                        </a:rPr>
                        <a:t>(waaronder: sociaal wijkteam, welzijn ouderen, welzijn jongeren, lokaal welzijnswerk</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7,4</a:t>
                      </a:r>
                    </a:p>
                  </a:txBody>
                  <a:tcPr marL="6350" marR="6350" marT="6350" marB="0" anchor="ctr"/>
                </a:tc>
                <a:extLst>
                  <a:ext uri="{0D108BD9-81ED-4DB2-BD59-A6C34878D82A}">
                    <a16:rowId xmlns:a16="http://schemas.microsoft.com/office/drawing/2014/main" val="806759448"/>
                  </a:ext>
                </a:extLst>
              </a:tr>
              <a:tr h="336522">
                <a:tc>
                  <a:txBody>
                    <a:bodyPr/>
                    <a:lstStyle/>
                    <a:p>
                      <a:pPr algn="l" fontAlgn="b"/>
                      <a:r>
                        <a:rPr lang="nl-NL" sz="1200" b="1" u="none" strike="noStrike">
                          <a:effectLst/>
                          <a:latin typeface="+mn-lt"/>
                        </a:rPr>
                        <a:t>Maatschappelijke opvang </a:t>
                      </a:r>
                      <a:r>
                        <a:rPr lang="nl-NL" sz="1200" b="0" u="none" strike="noStrike">
                          <a:effectLst/>
                          <a:latin typeface="+mn-lt"/>
                        </a:rPr>
                        <a:t>(waaronder vrouwenopvang, 24-uursopvang)</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7,5</a:t>
                      </a:r>
                    </a:p>
                  </a:txBody>
                  <a:tcPr marL="6350" marR="6350" marT="6350" marB="0" anchor="ctr"/>
                </a:tc>
                <a:extLst>
                  <a:ext uri="{0D108BD9-81ED-4DB2-BD59-A6C34878D82A}">
                    <a16:rowId xmlns:a16="http://schemas.microsoft.com/office/drawing/2014/main" val="1493443503"/>
                  </a:ext>
                </a:extLst>
              </a:tr>
              <a:tr h="502315">
                <a:tc>
                  <a:txBody>
                    <a:bodyPr/>
                    <a:lstStyle/>
                    <a:p>
                      <a:pPr algn="l" fontAlgn="b"/>
                      <a:r>
                        <a:rPr lang="nl-NL" sz="1200" b="1" u="none" strike="noStrike">
                          <a:effectLst/>
                          <a:latin typeface="+mn-lt"/>
                        </a:rPr>
                        <a:t>Maatschappelijk werk </a:t>
                      </a:r>
                      <a:r>
                        <a:rPr lang="nl-NL" sz="1200" u="none" strike="noStrike">
                          <a:effectLst/>
                          <a:latin typeface="+mn-lt"/>
                        </a:rPr>
                        <a:t>(waaronder: individuele dienst en hulpverlening)</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7,3</a:t>
                      </a:r>
                    </a:p>
                  </a:txBody>
                  <a:tcPr marL="6350" marR="6350" marT="6350" marB="0" anchor="ctr"/>
                </a:tc>
                <a:extLst>
                  <a:ext uri="{0D108BD9-81ED-4DB2-BD59-A6C34878D82A}">
                    <a16:rowId xmlns:a16="http://schemas.microsoft.com/office/drawing/2014/main" val="2546777478"/>
                  </a:ext>
                </a:extLst>
              </a:tr>
              <a:tr h="502315">
                <a:tc>
                  <a:txBody>
                    <a:bodyPr/>
                    <a:lstStyle/>
                    <a:p>
                      <a:pPr algn="l" fontAlgn="b"/>
                      <a:r>
                        <a:rPr lang="nl-NL" sz="1200" b="1" u="none" strike="noStrike">
                          <a:effectLst/>
                          <a:latin typeface="+mn-lt"/>
                        </a:rPr>
                        <a:t>Sociaal werk overig </a:t>
                      </a:r>
                      <a:r>
                        <a:rPr lang="nl-NL" sz="1200" u="none" strike="noStrike">
                          <a:effectLst/>
                          <a:latin typeface="+mn-lt"/>
                        </a:rPr>
                        <a:t>(waaronder: advies, samenwerkingsorganen)</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7,6</a:t>
                      </a:r>
                    </a:p>
                  </a:txBody>
                  <a:tcPr marL="6350" marR="6350" marT="6350" marB="0" anchor="ctr"/>
                </a:tc>
                <a:extLst>
                  <a:ext uri="{0D108BD9-81ED-4DB2-BD59-A6C34878D82A}">
                    <a16:rowId xmlns:a16="http://schemas.microsoft.com/office/drawing/2014/main" val="31505696"/>
                  </a:ext>
                </a:extLst>
              </a:tr>
              <a:tr h="249570">
                <a:tc>
                  <a:txBody>
                    <a:bodyPr/>
                    <a:lstStyle/>
                    <a:p>
                      <a:pPr algn="l" fontAlgn="b"/>
                      <a:r>
                        <a:rPr lang="nl-NL" sz="1200" u="none" strike="noStrike">
                          <a:effectLst/>
                          <a:latin typeface="+mn-lt"/>
                        </a:rPr>
                        <a:t>Anders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7,6</a:t>
                      </a:r>
                    </a:p>
                  </a:txBody>
                  <a:tcPr marL="6350" marR="6350" marT="6350" marB="0" anchor="ctr"/>
                </a:tc>
                <a:extLst>
                  <a:ext uri="{0D108BD9-81ED-4DB2-BD59-A6C34878D82A}">
                    <a16:rowId xmlns:a16="http://schemas.microsoft.com/office/drawing/2014/main" val="2237743929"/>
                  </a:ext>
                </a:extLst>
              </a:tr>
            </a:tbl>
          </a:graphicData>
        </a:graphic>
      </p:graphicFrame>
      <p:sp>
        <p:nvSpPr>
          <p:cNvPr id="17" name="Tekstvak 16">
            <a:extLst>
              <a:ext uri="{FF2B5EF4-FFF2-40B4-BE49-F238E27FC236}">
                <a16:creationId xmlns:a16="http://schemas.microsoft.com/office/drawing/2014/main" id="{F8361A2E-1DAD-BE24-E382-690F9395DCB3}"/>
              </a:ext>
            </a:extLst>
          </p:cNvPr>
          <p:cNvSpPr txBox="1"/>
          <p:nvPr/>
        </p:nvSpPr>
        <p:spPr>
          <a:xfrm>
            <a:off x="1269057" y="893701"/>
            <a:ext cx="1617809" cy="307777"/>
          </a:xfrm>
          <a:prstGeom prst="rect">
            <a:avLst/>
          </a:prstGeom>
          <a:noFill/>
        </p:spPr>
        <p:txBody>
          <a:bodyPr wrap="square" rtlCol="0">
            <a:spAutoFit/>
          </a:bodyPr>
          <a:lstStyle/>
          <a:p>
            <a:r>
              <a:rPr lang="nl-NL" sz="1400" b="1"/>
              <a:t>Werkterrein</a:t>
            </a:r>
          </a:p>
        </p:txBody>
      </p:sp>
      <p:sp>
        <p:nvSpPr>
          <p:cNvPr id="21" name="Rechthoek 20" descr="Groep mensen">
            <a:extLst>
              <a:ext uri="{FF2B5EF4-FFF2-40B4-BE49-F238E27FC236}">
                <a16:creationId xmlns:a16="http://schemas.microsoft.com/office/drawing/2014/main" id="{EB473C06-0F5C-EB57-6BBA-82B5DE3AAE29}"/>
              </a:ext>
            </a:extLst>
          </p:cNvPr>
          <p:cNvSpPr/>
          <p:nvPr/>
        </p:nvSpPr>
        <p:spPr>
          <a:xfrm>
            <a:off x="283128" y="3939722"/>
            <a:ext cx="929766" cy="875294"/>
          </a:xfrm>
          <a:prstGeom prst="rect">
            <a:avLst/>
          </a:prstGeom>
          <a:blipFill>
            <a:blip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23" name="Tekstvak 22">
            <a:extLst>
              <a:ext uri="{FF2B5EF4-FFF2-40B4-BE49-F238E27FC236}">
                <a16:creationId xmlns:a16="http://schemas.microsoft.com/office/drawing/2014/main" id="{0CE1493B-2020-74BD-FFAA-0FACB8193375}"/>
              </a:ext>
            </a:extLst>
          </p:cNvPr>
          <p:cNvSpPr txBox="1"/>
          <p:nvPr/>
        </p:nvSpPr>
        <p:spPr>
          <a:xfrm>
            <a:off x="1276081" y="3997843"/>
            <a:ext cx="2438400" cy="307777"/>
          </a:xfrm>
          <a:prstGeom prst="rect">
            <a:avLst/>
          </a:prstGeom>
          <a:noFill/>
        </p:spPr>
        <p:txBody>
          <a:bodyPr wrap="square" rtlCol="0">
            <a:spAutoFit/>
          </a:bodyPr>
          <a:lstStyle/>
          <a:p>
            <a:r>
              <a:rPr lang="nl-NL" sz="1400" b="1"/>
              <a:t>Omvang organisatie</a:t>
            </a:r>
          </a:p>
        </p:txBody>
      </p:sp>
      <p:graphicFrame>
        <p:nvGraphicFramePr>
          <p:cNvPr id="24" name="Tabel 23">
            <a:extLst>
              <a:ext uri="{FF2B5EF4-FFF2-40B4-BE49-F238E27FC236}">
                <a16:creationId xmlns:a16="http://schemas.microsoft.com/office/drawing/2014/main" id="{4994572C-CEC0-01A8-9D74-76662B307303}"/>
              </a:ext>
            </a:extLst>
          </p:cNvPr>
          <p:cNvGraphicFramePr>
            <a:graphicFrameLocks noGrp="1"/>
          </p:cNvGraphicFramePr>
          <p:nvPr>
            <p:extLst>
              <p:ext uri="{D42A27DB-BD31-4B8C-83A1-F6EECF244321}">
                <p14:modId xmlns:p14="http://schemas.microsoft.com/office/powerpoint/2010/main" val="338784303"/>
              </p:ext>
            </p:extLst>
          </p:nvPr>
        </p:nvGraphicFramePr>
        <p:xfrm>
          <a:off x="1360106" y="4283382"/>
          <a:ext cx="4318450" cy="1789281"/>
        </p:xfrm>
        <a:graphic>
          <a:graphicData uri="http://schemas.openxmlformats.org/drawingml/2006/table">
            <a:tbl>
              <a:tblPr>
                <a:tableStyleId>{5C22544A-7EE6-4342-B048-85BDC9FD1C3A}</a:tableStyleId>
              </a:tblPr>
              <a:tblGrid>
                <a:gridCol w="3419462">
                  <a:extLst>
                    <a:ext uri="{9D8B030D-6E8A-4147-A177-3AD203B41FA5}">
                      <a16:colId xmlns:a16="http://schemas.microsoft.com/office/drawing/2014/main" val="3533067272"/>
                    </a:ext>
                  </a:extLst>
                </a:gridCol>
                <a:gridCol w="898988">
                  <a:extLst>
                    <a:ext uri="{9D8B030D-6E8A-4147-A177-3AD203B41FA5}">
                      <a16:colId xmlns:a16="http://schemas.microsoft.com/office/drawing/2014/main" val="992963592"/>
                    </a:ext>
                  </a:extLst>
                </a:gridCol>
              </a:tblGrid>
              <a:tr h="367230">
                <a:tc>
                  <a:txBody>
                    <a:bodyPr/>
                    <a:lstStyle/>
                    <a:p>
                      <a:pPr algn="l" fontAlgn="b"/>
                      <a:r>
                        <a:rPr lang="nl-NL" sz="1200" u="none" strike="noStrike">
                          <a:effectLst/>
                          <a:latin typeface="+mn-lt"/>
                        </a:rPr>
                        <a:t>1 tot 10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8,2</a:t>
                      </a:r>
                    </a:p>
                  </a:txBody>
                  <a:tcPr marL="6350" marR="6350" marT="6350" marB="0" anchor="ctr"/>
                </a:tc>
                <a:extLst>
                  <a:ext uri="{0D108BD9-81ED-4DB2-BD59-A6C34878D82A}">
                    <a16:rowId xmlns:a16="http://schemas.microsoft.com/office/drawing/2014/main" val="3098075597"/>
                  </a:ext>
                </a:extLst>
              </a:tr>
              <a:tr h="367230">
                <a:tc>
                  <a:txBody>
                    <a:bodyPr/>
                    <a:lstStyle/>
                    <a:p>
                      <a:pPr algn="l" fontAlgn="b"/>
                      <a:r>
                        <a:rPr lang="nl-NL" sz="1200" u="none" strike="noStrike">
                          <a:effectLst/>
                          <a:latin typeface="+mn-lt"/>
                        </a:rPr>
                        <a:t>10 tot 50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7,6</a:t>
                      </a:r>
                    </a:p>
                  </a:txBody>
                  <a:tcPr marL="6350" marR="6350" marT="6350" marB="0" anchor="ctr"/>
                </a:tc>
                <a:extLst>
                  <a:ext uri="{0D108BD9-81ED-4DB2-BD59-A6C34878D82A}">
                    <a16:rowId xmlns:a16="http://schemas.microsoft.com/office/drawing/2014/main" val="1097890598"/>
                  </a:ext>
                </a:extLst>
              </a:tr>
              <a:tr h="367230">
                <a:tc>
                  <a:txBody>
                    <a:bodyPr/>
                    <a:lstStyle/>
                    <a:p>
                      <a:pPr algn="l" fontAlgn="b"/>
                      <a:r>
                        <a:rPr lang="nl-NL" sz="1200" u="none" strike="noStrike">
                          <a:effectLst/>
                          <a:latin typeface="+mn-lt"/>
                        </a:rPr>
                        <a:t>50 tot 100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7,5</a:t>
                      </a:r>
                    </a:p>
                  </a:txBody>
                  <a:tcPr marL="6350" marR="6350" marT="6350" marB="0" anchor="ctr"/>
                </a:tc>
                <a:extLst>
                  <a:ext uri="{0D108BD9-81ED-4DB2-BD59-A6C34878D82A}">
                    <a16:rowId xmlns:a16="http://schemas.microsoft.com/office/drawing/2014/main" val="3377048171"/>
                  </a:ext>
                </a:extLst>
              </a:tr>
              <a:tr h="367230">
                <a:tc>
                  <a:txBody>
                    <a:bodyPr/>
                    <a:lstStyle/>
                    <a:p>
                      <a:pPr algn="l" fontAlgn="b"/>
                      <a:r>
                        <a:rPr lang="nl-NL" sz="1200" u="none" strike="noStrike">
                          <a:effectLst/>
                          <a:latin typeface="+mn-lt"/>
                        </a:rPr>
                        <a:t>100 tot 500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7,5</a:t>
                      </a:r>
                    </a:p>
                  </a:txBody>
                  <a:tcPr marL="6350" marR="6350" marT="6350" marB="0" anchor="ctr"/>
                </a:tc>
                <a:extLst>
                  <a:ext uri="{0D108BD9-81ED-4DB2-BD59-A6C34878D82A}">
                    <a16:rowId xmlns:a16="http://schemas.microsoft.com/office/drawing/2014/main" val="422226632"/>
                  </a:ext>
                </a:extLst>
              </a:tr>
              <a:tr h="320361">
                <a:tc>
                  <a:txBody>
                    <a:bodyPr/>
                    <a:lstStyle/>
                    <a:p>
                      <a:pPr algn="l" fontAlgn="b"/>
                      <a:r>
                        <a:rPr lang="nl-NL" sz="1200" u="none" strike="noStrike">
                          <a:effectLst/>
                          <a:latin typeface="+mn-lt"/>
                        </a:rPr>
                        <a:t>Meer dan 500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7,2</a:t>
                      </a:r>
                    </a:p>
                  </a:txBody>
                  <a:tcPr marL="6350" marR="6350" marT="6350" marB="0" anchor="ctr"/>
                </a:tc>
                <a:extLst>
                  <a:ext uri="{0D108BD9-81ED-4DB2-BD59-A6C34878D82A}">
                    <a16:rowId xmlns:a16="http://schemas.microsoft.com/office/drawing/2014/main" val="1106684163"/>
                  </a:ext>
                </a:extLst>
              </a:tr>
            </a:tbl>
          </a:graphicData>
        </a:graphic>
      </p:graphicFrame>
      <p:sp>
        <p:nvSpPr>
          <p:cNvPr id="25" name="Tekstvak 24">
            <a:extLst>
              <a:ext uri="{FF2B5EF4-FFF2-40B4-BE49-F238E27FC236}">
                <a16:creationId xmlns:a16="http://schemas.microsoft.com/office/drawing/2014/main" id="{3AF90B59-C8D7-3108-DE25-C6E6B196F02D}"/>
              </a:ext>
            </a:extLst>
          </p:cNvPr>
          <p:cNvSpPr txBox="1"/>
          <p:nvPr/>
        </p:nvSpPr>
        <p:spPr>
          <a:xfrm>
            <a:off x="7235844" y="3942165"/>
            <a:ext cx="1483604" cy="307777"/>
          </a:xfrm>
          <a:prstGeom prst="rect">
            <a:avLst/>
          </a:prstGeom>
          <a:noFill/>
        </p:spPr>
        <p:txBody>
          <a:bodyPr wrap="square" rtlCol="0">
            <a:spAutoFit/>
          </a:bodyPr>
          <a:lstStyle/>
          <a:p>
            <a:r>
              <a:rPr lang="nl-NL" sz="1400" b="1"/>
              <a:t>Soort functie</a:t>
            </a:r>
          </a:p>
        </p:txBody>
      </p:sp>
      <p:graphicFrame>
        <p:nvGraphicFramePr>
          <p:cNvPr id="26" name="Tabel 25">
            <a:extLst>
              <a:ext uri="{FF2B5EF4-FFF2-40B4-BE49-F238E27FC236}">
                <a16:creationId xmlns:a16="http://schemas.microsoft.com/office/drawing/2014/main" id="{2CF16207-B2F0-53AD-6341-72011A008B4C}"/>
              </a:ext>
            </a:extLst>
          </p:cNvPr>
          <p:cNvGraphicFramePr>
            <a:graphicFrameLocks noGrp="1"/>
          </p:cNvGraphicFramePr>
          <p:nvPr>
            <p:extLst>
              <p:ext uri="{D42A27DB-BD31-4B8C-83A1-F6EECF244321}">
                <p14:modId xmlns:p14="http://schemas.microsoft.com/office/powerpoint/2010/main" val="237044316"/>
              </p:ext>
            </p:extLst>
          </p:nvPr>
        </p:nvGraphicFramePr>
        <p:xfrm>
          <a:off x="7284318" y="4281946"/>
          <a:ext cx="4025365" cy="1790719"/>
        </p:xfrm>
        <a:graphic>
          <a:graphicData uri="http://schemas.openxmlformats.org/drawingml/2006/table">
            <a:tbl>
              <a:tblPr>
                <a:tableStyleId>{5C22544A-7EE6-4342-B048-85BDC9FD1C3A}</a:tableStyleId>
              </a:tblPr>
              <a:tblGrid>
                <a:gridCol w="3293377">
                  <a:extLst>
                    <a:ext uri="{9D8B030D-6E8A-4147-A177-3AD203B41FA5}">
                      <a16:colId xmlns:a16="http://schemas.microsoft.com/office/drawing/2014/main" val="3550385521"/>
                    </a:ext>
                  </a:extLst>
                </a:gridCol>
                <a:gridCol w="731988">
                  <a:extLst>
                    <a:ext uri="{9D8B030D-6E8A-4147-A177-3AD203B41FA5}">
                      <a16:colId xmlns:a16="http://schemas.microsoft.com/office/drawing/2014/main" val="177553071"/>
                    </a:ext>
                  </a:extLst>
                </a:gridCol>
              </a:tblGrid>
              <a:tr h="322190">
                <a:tc>
                  <a:txBody>
                    <a:bodyPr/>
                    <a:lstStyle/>
                    <a:p>
                      <a:pPr algn="l" fontAlgn="b"/>
                      <a:r>
                        <a:rPr lang="nl-NL" sz="1200" u="none" strike="noStrike">
                          <a:effectLst/>
                          <a:latin typeface="+mn-lt"/>
                        </a:rPr>
                        <a:t>Bestuurder, directeur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FF0000"/>
                          </a:solidFill>
                          <a:effectLst/>
                          <a:latin typeface="+mn-lt"/>
                        </a:rPr>
                        <a:t>-</a:t>
                      </a:r>
                    </a:p>
                  </a:txBody>
                  <a:tcPr marL="6350" marR="6350" marT="6350" marB="0" anchor="ctr"/>
                </a:tc>
                <a:extLst>
                  <a:ext uri="{0D108BD9-81ED-4DB2-BD59-A6C34878D82A}">
                    <a16:rowId xmlns:a16="http://schemas.microsoft.com/office/drawing/2014/main" val="4170852649"/>
                  </a:ext>
                </a:extLst>
              </a:tr>
              <a:tr h="433070">
                <a:tc>
                  <a:txBody>
                    <a:bodyPr/>
                    <a:lstStyle/>
                    <a:p>
                      <a:pPr algn="l" fontAlgn="b"/>
                      <a:r>
                        <a:rPr lang="nl-NL" sz="1200" b="0" i="0" u="none" strike="noStrike">
                          <a:solidFill>
                            <a:srgbClr val="000000"/>
                          </a:solidFill>
                          <a:effectLst/>
                          <a:latin typeface="+mn-lt"/>
                        </a:rPr>
                        <a:t>Een functie in staf of beleid zoals HRM</a:t>
                      </a:r>
                    </a:p>
                  </a:txBody>
                  <a:tcPr marL="6350" marR="6350" marT="6350" marB="0" anchor="ctr"/>
                </a:tc>
                <a:tc>
                  <a:txBody>
                    <a:bodyPr/>
                    <a:lstStyle/>
                    <a:p>
                      <a:pPr algn="ctr" fontAlgn="b"/>
                      <a:r>
                        <a:rPr lang="nl-NL" sz="1200" b="0" i="0" u="none" strike="noStrike">
                          <a:solidFill>
                            <a:srgbClr val="000000"/>
                          </a:solidFill>
                          <a:effectLst/>
                          <a:latin typeface="+mn-lt"/>
                        </a:rPr>
                        <a:t>7,5</a:t>
                      </a:r>
                    </a:p>
                  </a:txBody>
                  <a:tcPr marL="6350" marR="6350" marT="6350" marB="0" anchor="ctr"/>
                </a:tc>
                <a:extLst>
                  <a:ext uri="{0D108BD9-81ED-4DB2-BD59-A6C34878D82A}">
                    <a16:rowId xmlns:a16="http://schemas.microsoft.com/office/drawing/2014/main" val="2457064242"/>
                  </a:ext>
                </a:extLst>
              </a:tr>
              <a:tr h="295810">
                <a:tc>
                  <a:txBody>
                    <a:bodyPr/>
                    <a:lstStyle/>
                    <a:p>
                      <a:pPr algn="l" fontAlgn="b"/>
                      <a:r>
                        <a:rPr lang="nl-NL" sz="1200" b="0" i="0" u="none" strike="noStrike">
                          <a:solidFill>
                            <a:srgbClr val="000000"/>
                          </a:solidFill>
                          <a:effectLst/>
                          <a:latin typeface="+mn-lt"/>
                        </a:rPr>
                        <a:t>Een leidinggevende functie</a:t>
                      </a:r>
                    </a:p>
                  </a:txBody>
                  <a:tcPr marL="6350" marR="6350" marT="6350" marB="0" anchor="ctr"/>
                </a:tc>
                <a:tc>
                  <a:txBody>
                    <a:bodyPr/>
                    <a:lstStyle/>
                    <a:p>
                      <a:pPr algn="ctr" fontAlgn="b"/>
                      <a:r>
                        <a:rPr lang="nl-NL" sz="1200" b="0" i="0" u="none" strike="noStrike">
                          <a:solidFill>
                            <a:srgbClr val="000000"/>
                          </a:solidFill>
                          <a:effectLst/>
                          <a:latin typeface="+mn-lt"/>
                        </a:rPr>
                        <a:t>7,8</a:t>
                      </a:r>
                    </a:p>
                  </a:txBody>
                  <a:tcPr marL="6350" marR="6350" marT="6350" marB="0" anchor="ctr"/>
                </a:tc>
                <a:extLst>
                  <a:ext uri="{0D108BD9-81ED-4DB2-BD59-A6C34878D82A}">
                    <a16:rowId xmlns:a16="http://schemas.microsoft.com/office/drawing/2014/main" val="711731192"/>
                  </a:ext>
                </a:extLst>
              </a:tr>
              <a:tr h="433070">
                <a:tc>
                  <a:txBody>
                    <a:bodyPr/>
                    <a:lstStyle/>
                    <a:p>
                      <a:pPr algn="l" fontAlgn="b"/>
                      <a:r>
                        <a:rPr lang="nl-NL" sz="1200" u="none" strike="noStrike">
                          <a:effectLst/>
                          <a:latin typeface="+mn-lt"/>
                        </a:rPr>
                        <a:t>Een functie in het primair proces waarin gewerkt wordt met cliënten</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7,4</a:t>
                      </a:r>
                    </a:p>
                  </a:txBody>
                  <a:tcPr marL="6350" marR="6350" marT="6350" marB="0" anchor="ctr"/>
                </a:tc>
                <a:extLst>
                  <a:ext uri="{0D108BD9-81ED-4DB2-BD59-A6C34878D82A}">
                    <a16:rowId xmlns:a16="http://schemas.microsoft.com/office/drawing/2014/main" val="1930751968"/>
                  </a:ext>
                </a:extLst>
              </a:tr>
              <a:tr h="306579">
                <a:tc>
                  <a:txBody>
                    <a:bodyPr/>
                    <a:lstStyle/>
                    <a:p>
                      <a:pPr algn="l" fontAlgn="b"/>
                      <a:r>
                        <a:rPr lang="nl-NL" sz="1200" b="0" i="0" u="none" strike="noStrike">
                          <a:solidFill>
                            <a:srgbClr val="000000"/>
                          </a:solidFill>
                          <a:effectLst/>
                          <a:latin typeface="+mn-lt"/>
                        </a:rPr>
                        <a:t>Een functie in de ondersteuning</a:t>
                      </a:r>
                    </a:p>
                  </a:txBody>
                  <a:tcPr marL="6350" marR="6350" marT="6350" marB="0" anchor="ctr"/>
                </a:tc>
                <a:tc>
                  <a:txBody>
                    <a:bodyPr/>
                    <a:lstStyle/>
                    <a:p>
                      <a:pPr algn="ctr" fontAlgn="b"/>
                      <a:r>
                        <a:rPr lang="nl-NL" sz="1200" b="0" i="0" u="none" strike="noStrike">
                          <a:solidFill>
                            <a:srgbClr val="000000"/>
                          </a:solidFill>
                          <a:effectLst/>
                          <a:latin typeface="+mn-lt"/>
                        </a:rPr>
                        <a:t>7,5</a:t>
                      </a:r>
                    </a:p>
                  </a:txBody>
                  <a:tcPr marL="6350" marR="6350" marT="6350" marB="0" anchor="ctr"/>
                </a:tc>
                <a:extLst>
                  <a:ext uri="{0D108BD9-81ED-4DB2-BD59-A6C34878D82A}">
                    <a16:rowId xmlns:a16="http://schemas.microsoft.com/office/drawing/2014/main" val="4213396333"/>
                  </a:ext>
                </a:extLst>
              </a:tr>
            </a:tbl>
          </a:graphicData>
        </a:graphic>
      </p:graphicFrame>
      <p:sp>
        <p:nvSpPr>
          <p:cNvPr id="27" name="Rechthoek 26" descr="Mannelijk profiel">
            <a:extLst>
              <a:ext uri="{FF2B5EF4-FFF2-40B4-BE49-F238E27FC236}">
                <a16:creationId xmlns:a16="http://schemas.microsoft.com/office/drawing/2014/main" id="{99732188-E34F-1FF6-F4C7-9500A003C7E7}"/>
              </a:ext>
            </a:extLst>
          </p:cNvPr>
          <p:cNvSpPr/>
          <p:nvPr/>
        </p:nvSpPr>
        <p:spPr>
          <a:xfrm>
            <a:off x="6096000" y="3779086"/>
            <a:ext cx="1139844" cy="1250114"/>
          </a:xfrm>
          <a:prstGeom prst="rect">
            <a:avLst/>
          </a:prstGeom>
          <a:blipFill>
            <a:blip r:embed="rId7">
              <a:duotone>
                <a:schemeClr val="accent4">
                  <a:shade val="45000"/>
                  <a:satMod val="135000"/>
                </a:schemeClr>
                <a:prstClr val="white"/>
              </a:duotone>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28" name="Rechthoek 27" descr="Stad">
            <a:extLst>
              <a:ext uri="{FF2B5EF4-FFF2-40B4-BE49-F238E27FC236}">
                <a16:creationId xmlns:a16="http://schemas.microsoft.com/office/drawing/2014/main" id="{4E34D724-ACAF-F04A-4C3C-FDE4EE707075}"/>
              </a:ext>
            </a:extLst>
          </p:cNvPr>
          <p:cNvSpPr/>
          <p:nvPr/>
        </p:nvSpPr>
        <p:spPr>
          <a:xfrm>
            <a:off x="159437" y="833159"/>
            <a:ext cx="1106040" cy="1241133"/>
          </a:xfrm>
          <a:prstGeom prst="rect">
            <a:avLst/>
          </a:prstGeom>
          <a:blipFill>
            <a:blip r:embed="rId9">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4" name="Tekstvak 3">
            <a:extLst>
              <a:ext uri="{FF2B5EF4-FFF2-40B4-BE49-F238E27FC236}">
                <a16:creationId xmlns:a16="http://schemas.microsoft.com/office/drawing/2014/main" id="{C17093E0-8DE9-88F3-04A3-5D22B952846F}"/>
              </a:ext>
            </a:extLst>
          </p:cNvPr>
          <p:cNvSpPr txBox="1"/>
          <p:nvPr/>
        </p:nvSpPr>
        <p:spPr>
          <a:xfrm>
            <a:off x="7235844" y="6264060"/>
            <a:ext cx="4319244" cy="246221"/>
          </a:xfrm>
          <a:prstGeom prst="rect">
            <a:avLst/>
          </a:prstGeom>
          <a:noFill/>
        </p:spPr>
        <p:txBody>
          <a:bodyPr wrap="square" rtlCol="0">
            <a:spAutoFit/>
          </a:bodyPr>
          <a:lstStyle/>
          <a:p>
            <a:r>
              <a:rPr lang="nl-NL" sz="1000"/>
              <a:t>Bij een respons van &lt;10 is het rapportcijfer niet weergegeven</a:t>
            </a:r>
          </a:p>
        </p:txBody>
      </p:sp>
    </p:spTree>
    <p:extLst>
      <p:ext uri="{BB962C8B-B14F-4D97-AF65-F5344CB8AC3E}">
        <p14:creationId xmlns:p14="http://schemas.microsoft.com/office/powerpoint/2010/main" val="3966984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EB9B1-0768-2A69-F309-F213C36F6CD3}"/>
            </a:ext>
          </a:extLst>
        </p:cNvPr>
        <p:cNvGrpSpPr/>
        <p:nvPr/>
      </p:nvGrpSpPr>
      <p:grpSpPr>
        <a:xfrm>
          <a:off x="0" y="0"/>
          <a:ext cx="0" cy="0"/>
          <a:chOff x="0" y="0"/>
          <a:chExt cx="0" cy="0"/>
        </a:xfrm>
      </p:grpSpPr>
      <p:sp>
        <p:nvSpPr>
          <p:cNvPr id="8" name="Rechthoek 7" descr="Stad">
            <a:extLst>
              <a:ext uri="{FF2B5EF4-FFF2-40B4-BE49-F238E27FC236}">
                <a16:creationId xmlns:a16="http://schemas.microsoft.com/office/drawing/2014/main" id="{560354F9-5192-8041-9152-8B71B6B6CD59}"/>
              </a:ext>
            </a:extLst>
          </p:cNvPr>
          <p:cNvSpPr/>
          <p:nvPr/>
        </p:nvSpPr>
        <p:spPr>
          <a:xfrm>
            <a:off x="469186" y="1123901"/>
            <a:ext cx="1617809" cy="1812103"/>
          </a:xfrm>
          <a:prstGeom prst="rect">
            <a:avLst/>
          </a:prstGeom>
          <a:blipFill>
            <a:blip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8" descr="Groep mensen">
            <a:extLst>
              <a:ext uri="{FF2B5EF4-FFF2-40B4-BE49-F238E27FC236}">
                <a16:creationId xmlns:a16="http://schemas.microsoft.com/office/drawing/2014/main" id="{BEEC1120-20FE-59A4-FF13-3A05C6A5B259}"/>
              </a:ext>
            </a:extLst>
          </p:cNvPr>
          <p:cNvSpPr/>
          <p:nvPr/>
        </p:nvSpPr>
        <p:spPr>
          <a:xfrm>
            <a:off x="4423560" y="1213974"/>
            <a:ext cx="1719579" cy="1437549"/>
          </a:xfrm>
          <a:prstGeom prst="rect">
            <a:avLst/>
          </a:prstGeom>
          <a:blipFill>
            <a:blip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5" name="Rechthoek 14" descr="Mannelijk profiel">
            <a:extLst>
              <a:ext uri="{FF2B5EF4-FFF2-40B4-BE49-F238E27FC236}">
                <a16:creationId xmlns:a16="http://schemas.microsoft.com/office/drawing/2014/main" id="{68D0C76E-4A6C-7219-DD34-5F9450896162}"/>
              </a:ext>
            </a:extLst>
          </p:cNvPr>
          <p:cNvSpPr/>
          <p:nvPr/>
        </p:nvSpPr>
        <p:spPr>
          <a:xfrm>
            <a:off x="8135386" y="1219964"/>
            <a:ext cx="1617809" cy="1619975"/>
          </a:xfrm>
          <a:prstGeom prst="rect">
            <a:avLst/>
          </a:prstGeom>
          <a:blipFill>
            <a:blip r:embed="rId7">
              <a:duotone>
                <a:schemeClr val="accent4">
                  <a:shade val="45000"/>
                  <a:satMod val="135000"/>
                </a:schemeClr>
                <a:prstClr val="white"/>
              </a:duotone>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6" name="Tekstvak 15">
            <a:extLst>
              <a:ext uri="{FF2B5EF4-FFF2-40B4-BE49-F238E27FC236}">
                <a16:creationId xmlns:a16="http://schemas.microsoft.com/office/drawing/2014/main" id="{C3A1C42B-70FD-7628-0899-4DBC431924B8}"/>
              </a:ext>
            </a:extLst>
          </p:cNvPr>
          <p:cNvSpPr txBox="1"/>
          <p:nvPr/>
        </p:nvSpPr>
        <p:spPr>
          <a:xfrm>
            <a:off x="491169" y="2743097"/>
            <a:ext cx="1617809" cy="307777"/>
          </a:xfrm>
          <a:prstGeom prst="rect">
            <a:avLst/>
          </a:prstGeom>
          <a:noFill/>
        </p:spPr>
        <p:txBody>
          <a:bodyPr wrap="square" rtlCol="0">
            <a:spAutoFit/>
          </a:bodyPr>
          <a:lstStyle/>
          <a:p>
            <a:r>
              <a:rPr lang="nl-NL" sz="1400" b="1"/>
              <a:t>Werkterrein</a:t>
            </a:r>
          </a:p>
        </p:txBody>
      </p:sp>
      <p:sp>
        <p:nvSpPr>
          <p:cNvPr id="17" name="Tekstvak 16">
            <a:extLst>
              <a:ext uri="{FF2B5EF4-FFF2-40B4-BE49-F238E27FC236}">
                <a16:creationId xmlns:a16="http://schemas.microsoft.com/office/drawing/2014/main" id="{7828013F-AFA2-E561-8CD3-8FD70EF72D99}"/>
              </a:ext>
            </a:extLst>
          </p:cNvPr>
          <p:cNvSpPr txBox="1"/>
          <p:nvPr/>
        </p:nvSpPr>
        <p:spPr>
          <a:xfrm>
            <a:off x="4512613" y="2735027"/>
            <a:ext cx="2438400" cy="307777"/>
          </a:xfrm>
          <a:prstGeom prst="rect">
            <a:avLst/>
          </a:prstGeom>
          <a:noFill/>
        </p:spPr>
        <p:txBody>
          <a:bodyPr wrap="square" rtlCol="0">
            <a:spAutoFit/>
          </a:bodyPr>
          <a:lstStyle/>
          <a:p>
            <a:r>
              <a:rPr lang="nl-NL" sz="1400" b="1"/>
              <a:t>Omvang organisatie</a:t>
            </a:r>
          </a:p>
        </p:txBody>
      </p:sp>
      <p:sp>
        <p:nvSpPr>
          <p:cNvPr id="18" name="Tekstvak 17">
            <a:extLst>
              <a:ext uri="{FF2B5EF4-FFF2-40B4-BE49-F238E27FC236}">
                <a16:creationId xmlns:a16="http://schemas.microsoft.com/office/drawing/2014/main" id="{88FE69C9-7095-60E0-D3BC-6BD3FA1B7E4A}"/>
              </a:ext>
            </a:extLst>
          </p:cNvPr>
          <p:cNvSpPr txBox="1"/>
          <p:nvPr/>
        </p:nvSpPr>
        <p:spPr>
          <a:xfrm>
            <a:off x="8294307" y="2736373"/>
            <a:ext cx="1483604" cy="307777"/>
          </a:xfrm>
          <a:prstGeom prst="rect">
            <a:avLst/>
          </a:prstGeom>
          <a:noFill/>
        </p:spPr>
        <p:txBody>
          <a:bodyPr wrap="square" rtlCol="0">
            <a:spAutoFit/>
          </a:bodyPr>
          <a:lstStyle/>
          <a:p>
            <a:r>
              <a:rPr lang="nl-NL" sz="1400" b="1"/>
              <a:t>Soort functie</a:t>
            </a:r>
          </a:p>
        </p:txBody>
      </p:sp>
      <p:graphicFrame>
        <p:nvGraphicFramePr>
          <p:cNvPr id="7" name="Tabel 6">
            <a:extLst>
              <a:ext uri="{FF2B5EF4-FFF2-40B4-BE49-F238E27FC236}">
                <a16:creationId xmlns:a16="http://schemas.microsoft.com/office/drawing/2014/main" id="{E843C339-E3BE-9E20-31F1-0D1B22D8B0ED}"/>
              </a:ext>
            </a:extLst>
          </p:cNvPr>
          <p:cNvGraphicFramePr>
            <a:graphicFrameLocks noGrp="1"/>
          </p:cNvGraphicFramePr>
          <p:nvPr>
            <p:extLst>
              <p:ext uri="{D42A27DB-BD31-4B8C-83A1-F6EECF244321}">
                <p14:modId xmlns:p14="http://schemas.microsoft.com/office/powerpoint/2010/main" val="113090572"/>
              </p:ext>
            </p:extLst>
          </p:nvPr>
        </p:nvGraphicFramePr>
        <p:xfrm>
          <a:off x="4597490" y="3058064"/>
          <a:ext cx="2594626" cy="1489572"/>
        </p:xfrm>
        <a:graphic>
          <a:graphicData uri="http://schemas.openxmlformats.org/drawingml/2006/table">
            <a:tbl>
              <a:tblPr>
                <a:tableStyleId>{5C22544A-7EE6-4342-B048-85BDC9FD1C3A}</a:tableStyleId>
              </a:tblPr>
              <a:tblGrid>
                <a:gridCol w="2054493">
                  <a:extLst>
                    <a:ext uri="{9D8B030D-6E8A-4147-A177-3AD203B41FA5}">
                      <a16:colId xmlns:a16="http://schemas.microsoft.com/office/drawing/2014/main" val="3533067272"/>
                    </a:ext>
                  </a:extLst>
                </a:gridCol>
                <a:gridCol w="540133">
                  <a:extLst>
                    <a:ext uri="{9D8B030D-6E8A-4147-A177-3AD203B41FA5}">
                      <a16:colId xmlns:a16="http://schemas.microsoft.com/office/drawing/2014/main" val="992963592"/>
                    </a:ext>
                  </a:extLst>
                </a:gridCol>
              </a:tblGrid>
              <a:tr h="305718">
                <a:tc>
                  <a:txBody>
                    <a:bodyPr/>
                    <a:lstStyle/>
                    <a:p>
                      <a:pPr algn="l" fontAlgn="b"/>
                      <a:r>
                        <a:rPr lang="nl-NL" sz="1200" u="none" strike="noStrike">
                          <a:effectLst/>
                          <a:latin typeface="+mn-lt"/>
                        </a:rPr>
                        <a:t>1 tot 10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7,8</a:t>
                      </a:r>
                    </a:p>
                  </a:txBody>
                  <a:tcPr marL="6350" marR="6350" marT="6350" marB="0" anchor="ctr"/>
                </a:tc>
                <a:extLst>
                  <a:ext uri="{0D108BD9-81ED-4DB2-BD59-A6C34878D82A}">
                    <a16:rowId xmlns:a16="http://schemas.microsoft.com/office/drawing/2014/main" val="3098075597"/>
                  </a:ext>
                </a:extLst>
              </a:tr>
              <a:tr h="305718">
                <a:tc>
                  <a:txBody>
                    <a:bodyPr/>
                    <a:lstStyle/>
                    <a:p>
                      <a:pPr algn="l" fontAlgn="b"/>
                      <a:r>
                        <a:rPr lang="nl-NL" sz="1200" u="none" strike="noStrike">
                          <a:effectLst/>
                          <a:latin typeface="+mn-lt"/>
                        </a:rPr>
                        <a:t>10 tot 50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7,6</a:t>
                      </a:r>
                    </a:p>
                  </a:txBody>
                  <a:tcPr marL="6350" marR="6350" marT="6350" marB="0" anchor="ctr"/>
                </a:tc>
                <a:extLst>
                  <a:ext uri="{0D108BD9-81ED-4DB2-BD59-A6C34878D82A}">
                    <a16:rowId xmlns:a16="http://schemas.microsoft.com/office/drawing/2014/main" val="1097890598"/>
                  </a:ext>
                </a:extLst>
              </a:tr>
              <a:tr h="305718">
                <a:tc>
                  <a:txBody>
                    <a:bodyPr/>
                    <a:lstStyle/>
                    <a:p>
                      <a:pPr algn="l" fontAlgn="b"/>
                      <a:r>
                        <a:rPr lang="nl-NL" sz="1200" u="none" strike="noStrike">
                          <a:effectLst/>
                          <a:latin typeface="+mn-lt"/>
                        </a:rPr>
                        <a:t>50 tot 100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a:t>
                      </a:r>
                    </a:p>
                  </a:txBody>
                  <a:tcPr marL="6350" marR="6350" marT="6350" marB="0" anchor="ctr"/>
                </a:tc>
                <a:extLst>
                  <a:ext uri="{0D108BD9-81ED-4DB2-BD59-A6C34878D82A}">
                    <a16:rowId xmlns:a16="http://schemas.microsoft.com/office/drawing/2014/main" val="3377048171"/>
                  </a:ext>
                </a:extLst>
              </a:tr>
              <a:tr h="305718">
                <a:tc>
                  <a:txBody>
                    <a:bodyPr/>
                    <a:lstStyle/>
                    <a:p>
                      <a:pPr algn="l" fontAlgn="b"/>
                      <a:r>
                        <a:rPr lang="nl-NL" sz="1200" u="none" strike="noStrike">
                          <a:effectLst/>
                          <a:latin typeface="+mn-lt"/>
                        </a:rPr>
                        <a:t>100 tot 500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7,8</a:t>
                      </a:r>
                    </a:p>
                  </a:txBody>
                  <a:tcPr marL="6350" marR="6350" marT="6350" marB="0" anchor="ctr"/>
                </a:tc>
                <a:extLst>
                  <a:ext uri="{0D108BD9-81ED-4DB2-BD59-A6C34878D82A}">
                    <a16:rowId xmlns:a16="http://schemas.microsoft.com/office/drawing/2014/main" val="422226632"/>
                  </a:ext>
                </a:extLst>
              </a:tr>
              <a:tr h="266700">
                <a:tc>
                  <a:txBody>
                    <a:bodyPr/>
                    <a:lstStyle/>
                    <a:p>
                      <a:pPr algn="l" fontAlgn="b"/>
                      <a:r>
                        <a:rPr lang="nl-NL" sz="1200" u="none" strike="noStrike">
                          <a:effectLst/>
                          <a:latin typeface="+mn-lt"/>
                        </a:rPr>
                        <a:t>Meer dan 500 medewerkers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a:t>
                      </a:r>
                    </a:p>
                  </a:txBody>
                  <a:tcPr marL="6350" marR="6350" marT="6350" marB="0" anchor="ctr"/>
                </a:tc>
                <a:extLst>
                  <a:ext uri="{0D108BD9-81ED-4DB2-BD59-A6C34878D82A}">
                    <a16:rowId xmlns:a16="http://schemas.microsoft.com/office/drawing/2014/main" val="1106684163"/>
                  </a:ext>
                </a:extLst>
              </a:tr>
            </a:tbl>
          </a:graphicData>
        </a:graphic>
      </p:graphicFrame>
      <p:graphicFrame>
        <p:nvGraphicFramePr>
          <p:cNvPr id="10" name="Tabel 9">
            <a:extLst>
              <a:ext uri="{FF2B5EF4-FFF2-40B4-BE49-F238E27FC236}">
                <a16:creationId xmlns:a16="http://schemas.microsoft.com/office/drawing/2014/main" id="{A9079F8F-9874-5735-ABC2-E5A01419C61B}"/>
              </a:ext>
            </a:extLst>
          </p:cNvPr>
          <p:cNvGraphicFramePr>
            <a:graphicFrameLocks noGrp="1"/>
          </p:cNvGraphicFramePr>
          <p:nvPr>
            <p:extLst>
              <p:ext uri="{D42A27DB-BD31-4B8C-83A1-F6EECF244321}">
                <p14:modId xmlns:p14="http://schemas.microsoft.com/office/powerpoint/2010/main" val="520979453"/>
              </p:ext>
            </p:extLst>
          </p:nvPr>
        </p:nvGraphicFramePr>
        <p:xfrm>
          <a:off x="8382450" y="3042804"/>
          <a:ext cx="2577619" cy="1548506"/>
        </p:xfrm>
        <a:graphic>
          <a:graphicData uri="http://schemas.openxmlformats.org/drawingml/2006/table">
            <a:tbl>
              <a:tblPr>
                <a:tableStyleId>{5C22544A-7EE6-4342-B048-85BDC9FD1C3A}</a:tableStyleId>
              </a:tblPr>
              <a:tblGrid>
                <a:gridCol w="2210412">
                  <a:extLst>
                    <a:ext uri="{9D8B030D-6E8A-4147-A177-3AD203B41FA5}">
                      <a16:colId xmlns:a16="http://schemas.microsoft.com/office/drawing/2014/main" val="3550385521"/>
                    </a:ext>
                  </a:extLst>
                </a:gridCol>
                <a:gridCol w="367207">
                  <a:extLst>
                    <a:ext uri="{9D8B030D-6E8A-4147-A177-3AD203B41FA5}">
                      <a16:colId xmlns:a16="http://schemas.microsoft.com/office/drawing/2014/main" val="177553071"/>
                    </a:ext>
                  </a:extLst>
                </a:gridCol>
              </a:tblGrid>
              <a:tr h="322190">
                <a:tc>
                  <a:txBody>
                    <a:bodyPr/>
                    <a:lstStyle/>
                    <a:p>
                      <a:pPr algn="l" fontAlgn="b"/>
                      <a:r>
                        <a:rPr lang="nl-NL" sz="1200" u="none" strike="noStrike">
                          <a:effectLst/>
                          <a:latin typeface="+mn-lt"/>
                        </a:rPr>
                        <a:t>Bestuurder, directeur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7,8</a:t>
                      </a:r>
                    </a:p>
                  </a:txBody>
                  <a:tcPr marL="6350" marR="6350" marT="6350" marB="0" anchor="ctr"/>
                </a:tc>
                <a:extLst>
                  <a:ext uri="{0D108BD9-81ED-4DB2-BD59-A6C34878D82A}">
                    <a16:rowId xmlns:a16="http://schemas.microsoft.com/office/drawing/2014/main" val="4170852649"/>
                  </a:ext>
                </a:extLst>
              </a:tr>
              <a:tr h="306579">
                <a:tc>
                  <a:txBody>
                    <a:bodyPr/>
                    <a:lstStyle/>
                    <a:p>
                      <a:pPr algn="l" fontAlgn="b"/>
                      <a:r>
                        <a:rPr lang="nl-NL" sz="1200" b="0" i="0" u="none" strike="noStrike">
                          <a:solidFill>
                            <a:srgbClr val="000000"/>
                          </a:solidFill>
                          <a:effectLst/>
                          <a:latin typeface="+mn-lt"/>
                        </a:rPr>
                        <a:t>HR-manager/HR-adviseur</a:t>
                      </a:r>
                    </a:p>
                  </a:txBody>
                  <a:tcPr marL="6350" marR="6350" marT="6350" marB="0" anchor="ctr"/>
                </a:tc>
                <a:tc>
                  <a:txBody>
                    <a:bodyPr/>
                    <a:lstStyle/>
                    <a:p>
                      <a:pPr algn="ctr" fontAlgn="b"/>
                      <a:r>
                        <a:rPr lang="nl-NL" sz="1200" b="0" i="0" u="none" strike="noStrike">
                          <a:solidFill>
                            <a:srgbClr val="000000"/>
                          </a:solidFill>
                          <a:effectLst/>
                          <a:latin typeface="+mn-lt"/>
                        </a:rPr>
                        <a:t>8</a:t>
                      </a:r>
                    </a:p>
                  </a:txBody>
                  <a:tcPr marL="6350" marR="6350" marT="6350" marB="0" anchor="ctr"/>
                </a:tc>
                <a:extLst>
                  <a:ext uri="{0D108BD9-81ED-4DB2-BD59-A6C34878D82A}">
                    <a16:rowId xmlns:a16="http://schemas.microsoft.com/office/drawing/2014/main" val="2457064242"/>
                  </a:ext>
                </a:extLst>
              </a:tr>
              <a:tr h="306579">
                <a:tc>
                  <a:txBody>
                    <a:bodyPr/>
                    <a:lstStyle/>
                    <a:p>
                      <a:pPr algn="l" fontAlgn="b"/>
                      <a:r>
                        <a:rPr lang="nl-NL" sz="1200" u="none" strike="noStrike">
                          <a:effectLst/>
                          <a:latin typeface="+mn-lt"/>
                        </a:rPr>
                        <a:t>Financieel manager/Controller</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a:t>
                      </a:r>
                    </a:p>
                  </a:txBody>
                  <a:tcPr marL="6350" marR="6350" marT="6350" marB="0" anchor="ctr"/>
                </a:tc>
                <a:extLst>
                  <a:ext uri="{0D108BD9-81ED-4DB2-BD59-A6C34878D82A}">
                    <a16:rowId xmlns:a16="http://schemas.microsoft.com/office/drawing/2014/main" val="1930751968"/>
                  </a:ext>
                </a:extLst>
              </a:tr>
              <a:tr h="306579">
                <a:tc>
                  <a:txBody>
                    <a:bodyPr/>
                    <a:lstStyle/>
                    <a:p>
                      <a:pPr algn="l" fontAlgn="b"/>
                      <a:r>
                        <a:rPr lang="nl-NL" sz="1200" b="0" i="0" u="none" strike="noStrike">
                          <a:solidFill>
                            <a:srgbClr val="000000"/>
                          </a:solidFill>
                          <a:effectLst/>
                          <a:latin typeface="+mn-lt"/>
                        </a:rPr>
                        <a:t>Een functie in de ondersteuning</a:t>
                      </a:r>
                    </a:p>
                  </a:txBody>
                  <a:tcPr marL="6350" marR="6350" marT="6350" marB="0" anchor="ctr"/>
                </a:tc>
                <a:tc>
                  <a:txBody>
                    <a:bodyPr/>
                    <a:lstStyle/>
                    <a:p>
                      <a:pPr algn="ctr" fontAlgn="b"/>
                      <a:r>
                        <a:rPr lang="nl-NL" sz="1200" b="0" i="0" u="none" strike="noStrike">
                          <a:solidFill>
                            <a:schemeClr val="tx1"/>
                          </a:solidFill>
                          <a:effectLst/>
                          <a:latin typeface="+mn-lt"/>
                        </a:rPr>
                        <a:t>-</a:t>
                      </a:r>
                    </a:p>
                  </a:txBody>
                  <a:tcPr marL="6350" marR="6350" marT="6350" marB="0" anchor="ctr"/>
                </a:tc>
                <a:extLst>
                  <a:ext uri="{0D108BD9-81ED-4DB2-BD59-A6C34878D82A}">
                    <a16:rowId xmlns:a16="http://schemas.microsoft.com/office/drawing/2014/main" val="4213396333"/>
                  </a:ext>
                </a:extLst>
              </a:tr>
              <a:tr h="306579">
                <a:tc>
                  <a:txBody>
                    <a:bodyPr/>
                    <a:lstStyle/>
                    <a:p>
                      <a:pPr algn="l" fontAlgn="b"/>
                      <a:r>
                        <a:rPr lang="nl-NL" sz="1200" u="none" strike="noStrike">
                          <a:effectLst/>
                          <a:latin typeface="+mn-lt"/>
                        </a:rPr>
                        <a:t>Anders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a:t>
                      </a:r>
                    </a:p>
                  </a:txBody>
                  <a:tcPr marL="6350" marR="6350" marT="6350" marB="0" anchor="ctr"/>
                </a:tc>
                <a:extLst>
                  <a:ext uri="{0D108BD9-81ED-4DB2-BD59-A6C34878D82A}">
                    <a16:rowId xmlns:a16="http://schemas.microsoft.com/office/drawing/2014/main" val="2733540342"/>
                  </a:ext>
                </a:extLst>
              </a:tr>
            </a:tbl>
          </a:graphicData>
        </a:graphic>
      </p:graphicFrame>
      <p:graphicFrame>
        <p:nvGraphicFramePr>
          <p:cNvPr id="2" name="Tabel 1">
            <a:extLst>
              <a:ext uri="{FF2B5EF4-FFF2-40B4-BE49-F238E27FC236}">
                <a16:creationId xmlns:a16="http://schemas.microsoft.com/office/drawing/2014/main" id="{1882DFA4-F5C4-FC95-0E13-F5A09B494D49}"/>
              </a:ext>
            </a:extLst>
          </p:cNvPr>
          <p:cNvGraphicFramePr>
            <a:graphicFrameLocks noGrp="1"/>
          </p:cNvGraphicFramePr>
          <p:nvPr>
            <p:extLst>
              <p:ext uri="{D42A27DB-BD31-4B8C-83A1-F6EECF244321}">
                <p14:modId xmlns:p14="http://schemas.microsoft.com/office/powerpoint/2010/main" val="3957339359"/>
              </p:ext>
            </p:extLst>
          </p:nvPr>
        </p:nvGraphicFramePr>
        <p:xfrm>
          <a:off x="570623" y="3044150"/>
          <a:ext cx="3158897" cy="3192263"/>
        </p:xfrm>
        <a:graphic>
          <a:graphicData uri="http://schemas.openxmlformats.org/drawingml/2006/table">
            <a:tbl>
              <a:tblPr>
                <a:tableStyleId>{5C22544A-7EE6-4342-B048-85BDC9FD1C3A}</a:tableStyleId>
              </a:tblPr>
              <a:tblGrid>
                <a:gridCol w="2686286">
                  <a:extLst>
                    <a:ext uri="{9D8B030D-6E8A-4147-A177-3AD203B41FA5}">
                      <a16:colId xmlns:a16="http://schemas.microsoft.com/office/drawing/2014/main" val="3200841838"/>
                    </a:ext>
                  </a:extLst>
                </a:gridCol>
                <a:gridCol w="472611">
                  <a:extLst>
                    <a:ext uri="{9D8B030D-6E8A-4147-A177-3AD203B41FA5}">
                      <a16:colId xmlns:a16="http://schemas.microsoft.com/office/drawing/2014/main" val="3884508434"/>
                    </a:ext>
                  </a:extLst>
                </a:gridCol>
              </a:tblGrid>
              <a:tr h="797366">
                <a:tc>
                  <a:txBody>
                    <a:bodyPr/>
                    <a:lstStyle/>
                    <a:p>
                      <a:pPr algn="l" fontAlgn="b"/>
                      <a:r>
                        <a:rPr lang="nl-NL" sz="1200" b="1" u="none" strike="noStrike">
                          <a:effectLst/>
                          <a:latin typeface="+mn-lt"/>
                        </a:rPr>
                        <a:t>Welzijn breed </a:t>
                      </a:r>
                    </a:p>
                    <a:p>
                      <a:pPr algn="l" fontAlgn="b"/>
                      <a:r>
                        <a:rPr lang="nl-NL" sz="1200" u="none" strike="noStrike">
                          <a:effectLst/>
                          <a:latin typeface="+mn-lt"/>
                        </a:rPr>
                        <a:t>(waaronder: sociaal wijkteam, welzijn ouderen, welzijn jongeren, lokaal welzijnswerk)</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7,3</a:t>
                      </a:r>
                    </a:p>
                  </a:txBody>
                  <a:tcPr marL="6350" marR="6350" marT="6350" marB="0" anchor="ctr"/>
                </a:tc>
                <a:extLst>
                  <a:ext uri="{0D108BD9-81ED-4DB2-BD59-A6C34878D82A}">
                    <a16:rowId xmlns:a16="http://schemas.microsoft.com/office/drawing/2014/main" val="806759448"/>
                  </a:ext>
                </a:extLst>
              </a:tr>
              <a:tr h="599497">
                <a:tc>
                  <a:txBody>
                    <a:bodyPr/>
                    <a:lstStyle/>
                    <a:p>
                      <a:pPr algn="l" fontAlgn="b"/>
                      <a:r>
                        <a:rPr lang="nl-NL" sz="1200" b="1" u="none" strike="noStrike">
                          <a:effectLst/>
                          <a:latin typeface="+mn-lt"/>
                        </a:rPr>
                        <a:t>Maatschappelijke opvang</a:t>
                      </a:r>
                    </a:p>
                    <a:p>
                      <a:pPr algn="l" fontAlgn="b"/>
                      <a:r>
                        <a:rPr lang="nl-NL" sz="1200" b="0" u="none" strike="noStrike">
                          <a:effectLst/>
                          <a:latin typeface="+mn-lt"/>
                        </a:rPr>
                        <a:t>(waaronder vrouwenopvang, 24-uursopvang)</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8</a:t>
                      </a:r>
                    </a:p>
                  </a:txBody>
                  <a:tcPr marL="6350" marR="6350" marT="6350" marB="0" anchor="ctr"/>
                </a:tc>
                <a:extLst>
                  <a:ext uri="{0D108BD9-81ED-4DB2-BD59-A6C34878D82A}">
                    <a16:rowId xmlns:a16="http://schemas.microsoft.com/office/drawing/2014/main" val="1493443503"/>
                  </a:ext>
                </a:extLst>
              </a:tr>
              <a:tr h="599497">
                <a:tc>
                  <a:txBody>
                    <a:bodyPr/>
                    <a:lstStyle/>
                    <a:p>
                      <a:pPr algn="l" fontAlgn="b"/>
                      <a:r>
                        <a:rPr lang="nl-NL" sz="1200" b="1" u="none" strike="noStrike">
                          <a:effectLst/>
                          <a:latin typeface="+mn-lt"/>
                        </a:rPr>
                        <a:t>Maatschappelijk werk </a:t>
                      </a:r>
                    </a:p>
                    <a:p>
                      <a:pPr algn="l" fontAlgn="b"/>
                      <a:r>
                        <a:rPr lang="nl-NL" sz="1200" u="none" strike="noStrike">
                          <a:effectLst/>
                          <a:latin typeface="+mn-lt"/>
                        </a:rPr>
                        <a:t>(waaronder: individuele dienst en hulpverlening)</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a:t>
                      </a:r>
                    </a:p>
                  </a:txBody>
                  <a:tcPr marL="6350" marR="6350" marT="6350" marB="0" anchor="ctr"/>
                </a:tc>
                <a:extLst>
                  <a:ext uri="{0D108BD9-81ED-4DB2-BD59-A6C34878D82A}">
                    <a16:rowId xmlns:a16="http://schemas.microsoft.com/office/drawing/2014/main" val="2546777478"/>
                  </a:ext>
                </a:extLst>
              </a:tr>
              <a:tr h="599497">
                <a:tc>
                  <a:txBody>
                    <a:bodyPr/>
                    <a:lstStyle/>
                    <a:p>
                      <a:pPr algn="l" fontAlgn="b"/>
                      <a:r>
                        <a:rPr lang="nl-NL" sz="1200" b="1" u="none" strike="noStrike">
                          <a:effectLst/>
                          <a:latin typeface="+mn-lt"/>
                        </a:rPr>
                        <a:t>Sociaal werk overig</a:t>
                      </a:r>
                    </a:p>
                    <a:p>
                      <a:pPr algn="l" fontAlgn="b"/>
                      <a:r>
                        <a:rPr lang="nl-NL" sz="1200" u="none" strike="noStrike">
                          <a:effectLst/>
                          <a:latin typeface="+mn-lt"/>
                        </a:rPr>
                        <a:t>(waaronder: advies, samenwerkingsorganen)</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a:t>
                      </a:r>
                    </a:p>
                  </a:txBody>
                  <a:tcPr marL="6350" marR="6350" marT="6350" marB="0" anchor="ctr"/>
                </a:tc>
                <a:extLst>
                  <a:ext uri="{0D108BD9-81ED-4DB2-BD59-A6C34878D82A}">
                    <a16:rowId xmlns:a16="http://schemas.microsoft.com/office/drawing/2014/main" val="31505696"/>
                  </a:ext>
                </a:extLst>
              </a:tr>
              <a:tr h="596406">
                <a:tc>
                  <a:txBody>
                    <a:bodyPr/>
                    <a:lstStyle/>
                    <a:p>
                      <a:pPr algn="l" fontAlgn="b"/>
                      <a:r>
                        <a:rPr lang="nl-NL" sz="1200" u="none" strike="noStrike">
                          <a:effectLst/>
                          <a:latin typeface="+mn-lt"/>
                        </a:rPr>
                        <a:t>Anders</a:t>
                      </a:r>
                      <a:endParaRPr lang="nl-NL" sz="1200" b="0" i="0" u="none" strike="noStrike">
                        <a:solidFill>
                          <a:srgbClr val="000000"/>
                        </a:solidFill>
                        <a:effectLst/>
                        <a:latin typeface="+mn-lt"/>
                      </a:endParaRPr>
                    </a:p>
                  </a:txBody>
                  <a:tcPr marL="6350" marR="6350" marT="6350" marB="0" anchor="ctr"/>
                </a:tc>
                <a:tc>
                  <a:txBody>
                    <a:bodyPr/>
                    <a:lstStyle/>
                    <a:p>
                      <a:pPr algn="ctr" fontAlgn="b"/>
                      <a:r>
                        <a:rPr lang="nl-NL" sz="1200" b="0" i="0" u="none" strike="noStrike">
                          <a:solidFill>
                            <a:srgbClr val="000000"/>
                          </a:solidFill>
                          <a:effectLst/>
                          <a:latin typeface="+mn-lt"/>
                        </a:rPr>
                        <a:t>7,4</a:t>
                      </a:r>
                    </a:p>
                  </a:txBody>
                  <a:tcPr marL="6350" marR="6350" marT="6350" marB="0" anchor="ctr"/>
                </a:tc>
                <a:extLst>
                  <a:ext uri="{0D108BD9-81ED-4DB2-BD59-A6C34878D82A}">
                    <a16:rowId xmlns:a16="http://schemas.microsoft.com/office/drawing/2014/main" val="2237743929"/>
                  </a:ext>
                </a:extLst>
              </a:tr>
            </a:tbl>
          </a:graphicData>
        </a:graphic>
      </p:graphicFrame>
      <p:sp>
        <p:nvSpPr>
          <p:cNvPr id="4" name="Tekstvak 3">
            <a:extLst>
              <a:ext uri="{FF2B5EF4-FFF2-40B4-BE49-F238E27FC236}">
                <a16:creationId xmlns:a16="http://schemas.microsoft.com/office/drawing/2014/main" id="{823DF330-88BA-1675-DB40-685506CD30F1}"/>
              </a:ext>
            </a:extLst>
          </p:cNvPr>
          <p:cNvSpPr txBox="1"/>
          <p:nvPr/>
        </p:nvSpPr>
        <p:spPr>
          <a:xfrm>
            <a:off x="7235844" y="6264060"/>
            <a:ext cx="4319244" cy="246221"/>
          </a:xfrm>
          <a:prstGeom prst="rect">
            <a:avLst/>
          </a:prstGeom>
          <a:noFill/>
        </p:spPr>
        <p:txBody>
          <a:bodyPr wrap="square" rtlCol="0">
            <a:spAutoFit/>
          </a:bodyPr>
          <a:lstStyle/>
          <a:p>
            <a:r>
              <a:rPr lang="nl-NL" sz="1000"/>
              <a:t>Bij een respons van &lt;10 is het rapportcijfer niet weergegeven</a:t>
            </a:r>
          </a:p>
        </p:txBody>
      </p:sp>
      <p:sp>
        <p:nvSpPr>
          <p:cNvPr id="11" name="Titel 2">
            <a:extLst>
              <a:ext uri="{FF2B5EF4-FFF2-40B4-BE49-F238E27FC236}">
                <a16:creationId xmlns:a16="http://schemas.microsoft.com/office/drawing/2014/main" id="{9EEEC6DA-7A77-DABA-C054-C444F7F7D913}"/>
              </a:ext>
            </a:extLst>
          </p:cNvPr>
          <p:cNvSpPr>
            <a:spLocks noGrp="1"/>
          </p:cNvSpPr>
          <p:nvPr>
            <p:ph type="title"/>
          </p:nvPr>
        </p:nvSpPr>
        <p:spPr>
          <a:xfrm>
            <a:off x="570623" y="362149"/>
            <a:ext cx="10693621" cy="720000"/>
          </a:xfrm>
        </p:spPr>
        <p:txBody>
          <a:bodyPr>
            <a:normAutofit/>
          </a:bodyPr>
          <a:lstStyle/>
          <a:p>
            <a:r>
              <a:rPr lang="nl-NL" sz="1400" b="1" i="0" u="none" strike="noStrike">
                <a:solidFill>
                  <a:srgbClr val="000000"/>
                </a:solidFill>
                <a:effectLst/>
                <a:latin typeface="Calibri" panose="020F0502020204030204" pitchFamily="34" charset="0"/>
              </a:rPr>
              <a:t>Rapportcijfers naar achtergrondkenmerken – HR-verantwoordelijken</a:t>
            </a:r>
            <a:br>
              <a:rPr lang="nl-NL" sz="1800">
                <a:solidFill>
                  <a:schemeClr val="tx1"/>
                </a:solidFill>
                <a:latin typeface="+mn-lt"/>
              </a:rPr>
            </a:br>
            <a:endParaRPr lang="nl-NL" sz="1800">
              <a:solidFill>
                <a:schemeClr val="tx1"/>
              </a:solidFill>
              <a:latin typeface="+mn-lt"/>
            </a:endParaRPr>
          </a:p>
        </p:txBody>
      </p:sp>
    </p:spTree>
    <p:extLst>
      <p:ext uri="{BB962C8B-B14F-4D97-AF65-F5344CB8AC3E}">
        <p14:creationId xmlns:p14="http://schemas.microsoft.com/office/powerpoint/2010/main" val="770406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5F8B-F9C5-1B34-EF07-65D0C91DF311}"/>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C68C2BC-5577-2C16-05E9-FFD8DB866D3E}"/>
              </a:ext>
            </a:extLst>
          </p:cNvPr>
          <p:cNvSpPr>
            <a:spLocks noGrp="1"/>
          </p:cNvSpPr>
          <p:nvPr>
            <p:ph type="sldNum" sz="quarter" idx="12"/>
          </p:nvPr>
        </p:nvSpPr>
        <p:spPr/>
        <p:txBody>
          <a:bodyPr/>
          <a:lstStyle/>
          <a:p>
            <a:fld id="{2117655D-1EEA-426F-87EE-1C00A87D509E}" type="slidenum">
              <a:rPr lang="nl-NL" smtClean="0"/>
              <a:t>22</a:t>
            </a:fld>
            <a:endParaRPr lang="nl-NL"/>
          </a:p>
        </p:txBody>
      </p:sp>
      <p:pic>
        <p:nvPicPr>
          <p:cNvPr id="4" name="Afbeelding 3">
            <a:extLst>
              <a:ext uri="{FF2B5EF4-FFF2-40B4-BE49-F238E27FC236}">
                <a16:creationId xmlns:a16="http://schemas.microsoft.com/office/drawing/2014/main" id="{2C5A2C0E-6CF6-288E-B264-C43269B06942}"/>
              </a:ext>
            </a:extLst>
          </p:cNvPr>
          <p:cNvPicPr>
            <a:picLocks/>
          </p:cNvPicPr>
          <p:nvPr/>
        </p:nvPicPr>
        <p:blipFill>
          <a:blip r:embed="rId2"/>
          <a:stretch>
            <a:fillRect/>
          </a:stretch>
        </p:blipFill>
        <p:spPr>
          <a:xfrm>
            <a:off x="6488255" y="957885"/>
            <a:ext cx="576000" cy="576000"/>
          </a:xfrm>
          <a:prstGeom prst="rect">
            <a:avLst/>
          </a:prstGeom>
        </p:spPr>
      </p:pic>
      <p:graphicFrame>
        <p:nvGraphicFramePr>
          <p:cNvPr id="9" name="Tabel 8">
            <a:extLst>
              <a:ext uri="{FF2B5EF4-FFF2-40B4-BE49-F238E27FC236}">
                <a16:creationId xmlns:a16="http://schemas.microsoft.com/office/drawing/2014/main" id="{9E937460-BE97-EF38-2909-4CD5401EAAB0}"/>
              </a:ext>
            </a:extLst>
          </p:cNvPr>
          <p:cNvGraphicFramePr>
            <a:graphicFrameLocks noGrp="1"/>
          </p:cNvGraphicFramePr>
          <p:nvPr/>
        </p:nvGraphicFramePr>
        <p:xfrm>
          <a:off x="6502936" y="3299074"/>
          <a:ext cx="4945286" cy="660271"/>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828699362"/>
                    </a:ext>
                  </a:extLst>
                </a:gridCol>
                <a:gridCol w="2675542">
                  <a:extLst>
                    <a:ext uri="{9D8B030D-6E8A-4147-A177-3AD203B41FA5}">
                      <a16:colId xmlns:a16="http://schemas.microsoft.com/office/drawing/2014/main" val="4034347475"/>
                    </a:ext>
                  </a:extLst>
                </a:gridCol>
                <a:gridCol w="806742">
                  <a:extLst>
                    <a:ext uri="{9D8B030D-6E8A-4147-A177-3AD203B41FA5}">
                      <a16:colId xmlns:a16="http://schemas.microsoft.com/office/drawing/2014/main" val="1198046089"/>
                    </a:ext>
                  </a:extLst>
                </a:gridCol>
                <a:gridCol w="1254722">
                  <a:extLst>
                    <a:ext uri="{9D8B030D-6E8A-4147-A177-3AD203B41FA5}">
                      <a16:colId xmlns:a16="http://schemas.microsoft.com/office/drawing/2014/main" val="728497866"/>
                    </a:ext>
                  </a:extLst>
                </a:gridCol>
              </a:tblGrid>
              <a:tr h="0">
                <a:tc>
                  <a:txBody>
                    <a:bodyPr/>
                    <a:lstStyle/>
                    <a:p>
                      <a:endParaRPr lang="nl-NL"/>
                    </a:p>
                  </a:txBody>
                  <a:tcPr/>
                </a:tc>
                <a:tc>
                  <a:txBody>
                    <a:bodyPr/>
                    <a:lstStyle/>
                    <a:p>
                      <a:r>
                        <a:rPr lang="nl-NL" sz="1200"/>
                        <a:t>onderwerp</a:t>
                      </a:r>
                    </a:p>
                  </a:txBody>
                  <a:tcPr/>
                </a:tc>
                <a:tc>
                  <a:txBody>
                    <a:bodyPr/>
                    <a:lstStyle/>
                    <a:p>
                      <a:r>
                        <a:rPr lang="nl-NL" sz="1200"/>
                        <a:t>Ronde 1</a:t>
                      </a:r>
                    </a:p>
                  </a:txBody>
                  <a:tcPr/>
                </a:tc>
                <a:tc>
                  <a:txBody>
                    <a:bodyPr/>
                    <a:lstStyle/>
                    <a:p>
                      <a:r>
                        <a:rPr lang="nl-NL" sz="1200"/>
                        <a:t>Support ronde 2</a:t>
                      </a:r>
                    </a:p>
                  </a:txBody>
                  <a:tcPr/>
                </a:tc>
                <a:extLst>
                  <a:ext uri="{0D108BD9-81ED-4DB2-BD59-A6C34878D82A}">
                    <a16:rowId xmlns:a16="http://schemas.microsoft.com/office/drawing/2014/main" val="1884077299"/>
                  </a:ext>
                </a:extLst>
              </a:tr>
              <a:tr h="294511">
                <a:tc>
                  <a:txBody>
                    <a:bodyPr/>
                    <a:lstStyle/>
                    <a:p>
                      <a:r>
                        <a:rPr lang="nl-NL" sz="1200"/>
                        <a:t>1</a:t>
                      </a:r>
                    </a:p>
                  </a:txBody>
                  <a:tcPr>
                    <a:solidFill>
                      <a:schemeClr val="bg1">
                        <a:lumMod val="65000"/>
                      </a:schemeClr>
                    </a:solidFill>
                  </a:tcPr>
                </a:tc>
                <a:tc>
                  <a:txBody>
                    <a:bodyPr/>
                    <a:lstStyle/>
                    <a:p>
                      <a:r>
                        <a:rPr lang="nl-NL" sz="1200"/>
                        <a:t>Autonomie in het werk</a:t>
                      </a:r>
                    </a:p>
                  </a:txBody>
                  <a:tcPr>
                    <a:solidFill>
                      <a:schemeClr val="accent6">
                        <a:lumMod val="40000"/>
                        <a:lumOff val="60000"/>
                      </a:schemeClr>
                    </a:solidFill>
                  </a:tcPr>
                </a:tc>
                <a:tc>
                  <a:txBody>
                    <a:bodyPr/>
                    <a:lstStyle/>
                    <a:p>
                      <a:r>
                        <a:rPr lang="nl-NL" sz="1200"/>
                        <a:t>80%</a:t>
                      </a:r>
                    </a:p>
                  </a:txBody>
                  <a:tcPr>
                    <a:solidFill>
                      <a:schemeClr val="accent6">
                        <a:lumMod val="40000"/>
                        <a:lumOff val="60000"/>
                      </a:schemeClr>
                    </a:solidFill>
                  </a:tcPr>
                </a:tc>
                <a:tc>
                  <a:txBody>
                    <a:bodyPr/>
                    <a:lstStyle/>
                    <a:p>
                      <a:r>
                        <a:rPr lang="nl-NL" sz="1200"/>
                        <a:t>62%</a:t>
                      </a:r>
                    </a:p>
                  </a:txBody>
                  <a:tcPr>
                    <a:solidFill>
                      <a:schemeClr val="accent6">
                        <a:lumMod val="40000"/>
                        <a:lumOff val="60000"/>
                      </a:schemeClr>
                    </a:solidFill>
                  </a:tcPr>
                </a:tc>
                <a:extLst>
                  <a:ext uri="{0D108BD9-81ED-4DB2-BD59-A6C34878D82A}">
                    <a16:rowId xmlns:a16="http://schemas.microsoft.com/office/drawing/2014/main" val="2258722931"/>
                  </a:ext>
                </a:extLst>
              </a:tr>
            </a:tbl>
          </a:graphicData>
        </a:graphic>
      </p:graphicFrame>
      <p:graphicFrame>
        <p:nvGraphicFramePr>
          <p:cNvPr id="11" name="Tabel 10">
            <a:extLst>
              <a:ext uri="{FF2B5EF4-FFF2-40B4-BE49-F238E27FC236}">
                <a16:creationId xmlns:a16="http://schemas.microsoft.com/office/drawing/2014/main" id="{6D97EAC2-5A23-7D6C-5B85-EF45502F3D25}"/>
              </a:ext>
            </a:extLst>
          </p:cNvPr>
          <p:cNvGraphicFramePr>
            <a:graphicFrameLocks noGrp="1"/>
          </p:cNvGraphicFramePr>
          <p:nvPr/>
        </p:nvGraphicFramePr>
        <p:xfrm>
          <a:off x="6488255" y="1595987"/>
          <a:ext cx="5018888" cy="1192560"/>
        </p:xfrm>
        <a:graphic>
          <a:graphicData uri="http://schemas.openxmlformats.org/drawingml/2006/table">
            <a:tbl>
              <a:tblPr firstRow="1" bandRow="1">
                <a:tableStyleId>{F5AB1C69-6EDB-4FF4-983F-18BD219EF322}</a:tableStyleId>
              </a:tblPr>
              <a:tblGrid>
                <a:gridCol w="281882">
                  <a:extLst>
                    <a:ext uri="{9D8B030D-6E8A-4147-A177-3AD203B41FA5}">
                      <a16:colId xmlns:a16="http://schemas.microsoft.com/office/drawing/2014/main" val="828699362"/>
                    </a:ext>
                  </a:extLst>
                </a:gridCol>
                <a:gridCol w="2675542">
                  <a:extLst>
                    <a:ext uri="{9D8B030D-6E8A-4147-A177-3AD203B41FA5}">
                      <a16:colId xmlns:a16="http://schemas.microsoft.com/office/drawing/2014/main" val="4034347475"/>
                    </a:ext>
                  </a:extLst>
                </a:gridCol>
                <a:gridCol w="806742">
                  <a:extLst>
                    <a:ext uri="{9D8B030D-6E8A-4147-A177-3AD203B41FA5}">
                      <a16:colId xmlns:a16="http://schemas.microsoft.com/office/drawing/2014/main" val="1198046089"/>
                    </a:ext>
                  </a:extLst>
                </a:gridCol>
                <a:gridCol w="1254722">
                  <a:extLst>
                    <a:ext uri="{9D8B030D-6E8A-4147-A177-3AD203B41FA5}">
                      <a16:colId xmlns:a16="http://schemas.microsoft.com/office/drawing/2014/main" val="728497866"/>
                    </a:ext>
                  </a:extLst>
                </a:gridCol>
              </a:tblGrid>
              <a:tr h="466718">
                <a:tc>
                  <a:txBody>
                    <a:bodyPr/>
                    <a:lstStyle/>
                    <a:p>
                      <a:endParaRPr lang="nl-NL"/>
                    </a:p>
                  </a:txBody>
                  <a:tcPr/>
                </a:tc>
                <a:tc>
                  <a:txBody>
                    <a:bodyPr/>
                    <a:lstStyle/>
                    <a:p>
                      <a:r>
                        <a:rPr lang="nl-NL" sz="1200"/>
                        <a:t>onderwerp</a:t>
                      </a:r>
                    </a:p>
                  </a:txBody>
                  <a:tcPr/>
                </a:tc>
                <a:tc>
                  <a:txBody>
                    <a:bodyPr/>
                    <a:lstStyle/>
                    <a:p>
                      <a:r>
                        <a:rPr lang="nl-NL" sz="1200"/>
                        <a:t>Ronde 1</a:t>
                      </a:r>
                    </a:p>
                  </a:txBody>
                  <a:tcPr/>
                </a:tc>
                <a:tc>
                  <a:txBody>
                    <a:bodyPr/>
                    <a:lstStyle/>
                    <a:p>
                      <a:r>
                        <a:rPr lang="nl-NL" sz="1200"/>
                        <a:t>Support ronde 2</a:t>
                      </a:r>
                    </a:p>
                  </a:txBody>
                  <a:tcPr/>
                </a:tc>
                <a:extLst>
                  <a:ext uri="{0D108BD9-81ED-4DB2-BD59-A6C34878D82A}">
                    <a16:rowId xmlns:a16="http://schemas.microsoft.com/office/drawing/2014/main" val="1884077299"/>
                  </a:ext>
                </a:extLst>
              </a:tr>
              <a:tr h="375803">
                <a:tc>
                  <a:txBody>
                    <a:bodyPr/>
                    <a:lstStyle/>
                    <a:p>
                      <a:r>
                        <a:rPr lang="nl-NL" sz="1200"/>
                        <a:t>1</a:t>
                      </a:r>
                    </a:p>
                  </a:txBody>
                  <a:tcPr>
                    <a:solidFill>
                      <a:schemeClr val="bg1">
                        <a:lumMod val="65000"/>
                      </a:schemeClr>
                    </a:solidFill>
                  </a:tcPr>
                </a:tc>
                <a:tc>
                  <a:txBody>
                    <a:bodyPr/>
                    <a:lstStyle/>
                    <a:p>
                      <a:r>
                        <a:rPr lang="nl-NL" sz="1200"/>
                        <a:t>Autonomie in het werk</a:t>
                      </a:r>
                    </a:p>
                  </a:txBody>
                  <a:tcPr>
                    <a:solidFill>
                      <a:schemeClr val="accent6">
                        <a:lumMod val="40000"/>
                        <a:lumOff val="60000"/>
                      </a:schemeClr>
                    </a:solidFill>
                  </a:tcPr>
                </a:tc>
                <a:tc>
                  <a:txBody>
                    <a:bodyPr/>
                    <a:lstStyle/>
                    <a:p>
                      <a:r>
                        <a:rPr lang="nl-NL" sz="1200"/>
                        <a:t>74%</a:t>
                      </a:r>
                    </a:p>
                  </a:txBody>
                  <a:tcPr>
                    <a:solidFill>
                      <a:schemeClr val="accent6">
                        <a:lumMod val="40000"/>
                        <a:lumOff val="60000"/>
                      </a:schemeClr>
                    </a:solidFill>
                  </a:tcPr>
                </a:tc>
                <a:tc>
                  <a:txBody>
                    <a:bodyPr/>
                    <a:lstStyle/>
                    <a:p>
                      <a:r>
                        <a:rPr lang="nl-NL" sz="1200"/>
                        <a:t>73%</a:t>
                      </a:r>
                    </a:p>
                  </a:txBody>
                  <a:tcPr>
                    <a:solidFill>
                      <a:schemeClr val="accent6">
                        <a:lumMod val="40000"/>
                        <a:lumOff val="60000"/>
                      </a:schemeClr>
                    </a:solidFill>
                  </a:tcPr>
                </a:tc>
                <a:extLst>
                  <a:ext uri="{0D108BD9-81ED-4DB2-BD59-A6C34878D82A}">
                    <a16:rowId xmlns:a16="http://schemas.microsoft.com/office/drawing/2014/main" val="2258722931"/>
                  </a:ext>
                </a:extLst>
              </a:tr>
              <a:tr h="350039">
                <a:tc>
                  <a:txBody>
                    <a:bodyPr/>
                    <a:lstStyle/>
                    <a:p>
                      <a:r>
                        <a:rPr lang="nl-NL" sz="1200"/>
                        <a:t>2</a:t>
                      </a:r>
                    </a:p>
                  </a:txBody>
                  <a:tcPr>
                    <a:solidFill>
                      <a:schemeClr val="bg1">
                        <a:lumMod val="65000"/>
                      </a:schemeClr>
                    </a:solidFill>
                  </a:tcPr>
                </a:tc>
                <a:tc>
                  <a:txBody>
                    <a:bodyPr/>
                    <a:lstStyle/>
                    <a:p>
                      <a:pPr marL="0" indent="0">
                        <a:buFont typeface="Arial" panose="020B0604020202020204" pitchFamily="34" charset="0"/>
                        <a:buNone/>
                      </a:pPr>
                      <a:r>
                        <a:rPr lang="nl-NL" sz="1200"/>
                        <a:t>Vrijheid in tijd en plaats</a:t>
                      </a:r>
                    </a:p>
                  </a:txBody>
                  <a:tcPr>
                    <a:solidFill>
                      <a:schemeClr val="accent6">
                        <a:lumMod val="20000"/>
                        <a:lumOff val="80000"/>
                      </a:schemeClr>
                    </a:solidFill>
                  </a:tcPr>
                </a:tc>
                <a:tc>
                  <a:txBody>
                    <a:bodyPr/>
                    <a:lstStyle/>
                    <a:p>
                      <a:r>
                        <a:rPr lang="nl-NL" sz="1200"/>
                        <a:t>11%</a:t>
                      </a:r>
                    </a:p>
                  </a:txBody>
                  <a:tcPr>
                    <a:solidFill>
                      <a:schemeClr val="accent6">
                        <a:lumMod val="20000"/>
                        <a:lumOff val="80000"/>
                      </a:schemeClr>
                    </a:solidFill>
                  </a:tcPr>
                </a:tc>
                <a:tc>
                  <a:txBody>
                    <a:bodyPr/>
                    <a:lstStyle/>
                    <a:p>
                      <a:r>
                        <a:rPr lang="nl-NL" sz="1200"/>
                        <a:t>71%</a:t>
                      </a:r>
                    </a:p>
                  </a:txBody>
                  <a:tcPr>
                    <a:solidFill>
                      <a:schemeClr val="accent6">
                        <a:lumMod val="20000"/>
                        <a:lumOff val="80000"/>
                      </a:schemeClr>
                    </a:solidFill>
                  </a:tcPr>
                </a:tc>
                <a:extLst>
                  <a:ext uri="{0D108BD9-81ED-4DB2-BD59-A6C34878D82A}">
                    <a16:rowId xmlns:a16="http://schemas.microsoft.com/office/drawing/2014/main" val="3492679453"/>
                  </a:ext>
                </a:extLst>
              </a:tr>
            </a:tbl>
          </a:graphicData>
        </a:graphic>
      </p:graphicFrame>
      <p:graphicFrame>
        <p:nvGraphicFramePr>
          <p:cNvPr id="5" name="Tabel 4">
            <a:extLst>
              <a:ext uri="{FF2B5EF4-FFF2-40B4-BE49-F238E27FC236}">
                <a16:creationId xmlns:a16="http://schemas.microsoft.com/office/drawing/2014/main" id="{39A28248-317D-E199-2737-E6440550CF27}"/>
              </a:ext>
            </a:extLst>
          </p:cNvPr>
          <p:cNvGraphicFramePr>
            <a:graphicFrameLocks noGrp="1"/>
          </p:cNvGraphicFramePr>
          <p:nvPr>
            <p:extLst>
              <p:ext uri="{D42A27DB-BD31-4B8C-83A1-F6EECF244321}">
                <p14:modId xmlns:p14="http://schemas.microsoft.com/office/powerpoint/2010/main" val="2563443050"/>
              </p:ext>
            </p:extLst>
          </p:nvPr>
        </p:nvGraphicFramePr>
        <p:xfrm>
          <a:off x="585067" y="1599792"/>
          <a:ext cx="5018887" cy="1132713"/>
        </p:xfrm>
        <a:graphic>
          <a:graphicData uri="http://schemas.openxmlformats.org/drawingml/2006/table">
            <a:tbl>
              <a:tblPr firstRow="1" firstCol="1" bandRow="1">
                <a:tableStyleId>{F5AB1C69-6EDB-4FF4-983F-18BD219EF322}</a:tableStyleId>
              </a:tblPr>
              <a:tblGrid>
                <a:gridCol w="242048">
                  <a:extLst>
                    <a:ext uri="{9D8B030D-6E8A-4147-A177-3AD203B41FA5}">
                      <a16:colId xmlns:a16="http://schemas.microsoft.com/office/drawing/2014/main" val="3723491454"/>
                    </a:ext>
                  </a:extLst>
                </a:gridCol>
                <a:gridCol w="2887137">
                  <a:extLst>
                    <a:ext uri="{9D8B030D-6E8A-4147-A177-3AD203B41FA5}">
                      <a16:colId xmlns:a16="http://schemas.microsoft.com/office/drawing/2014/main" val="1060412478"/>
                    </a:ext>
                  </a:extLst>
                </a:gridCol>
                <a:gridCol w="664442">
                  <a:extLst>
                    <a:ext uri="{9D8B030D-6E8A-4147-A177-3AD203B41FA5}">
                      <a16:colId xmlns:a16="http://schemas.microsoft.com/office/drawing/2014/main" val="498272886"/>
                    </a:ext>
                  </a:extLst>
                </a:gridCol>
                <a:gridCol w="1225260">
                  <a:extLst>
                    <a:ext uri="{9D8B030D-6E8A-4147-A177-3AD203B41FA5}">
                      <a16:colId xmlns:a16="http://schemas.microsoft.com/office/drawing/2014/main" val="1210307727"/>
                    </a:ext>
                  </a:extLst>
                </a:gridCol>
              </a:tblGrid>
              <a:tr h="0">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Onderwerp</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Ronde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Support ronde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5722011"/>
                  </a:ext>
                </a:extLst>
              </a:tr>
              <a:tr h="0">
                <a:tc>
                  <a:txBody>
                    <a:bodyPr/>
                    <a:lstStyle/>
                    <a:p>
                      <a:pPr algn="r">
                        <a:lnSpc>
                          <a:spcPct val="107000"/>
                        </a:lnSpc>
                        <a:spcAft>
                          <a:spcPts val="800"/>
                        </a:spcAft>
                      </a:pPr>
                      <a:r>
                        <a:rPr lang="nl-NL" sz="1100">
                          <a:effectLst/>
                        </a:rPr>
                        <a:t>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t>de mogelijkheden om zelf de werktijden te bepalen en/of de agenda te beheren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800"/>
                        </a:spcAft>
                      </a:pPr>
                      <a:r>
                        <a:rPr lang="nl-NL" sz="1200">
                          <a:effectLst/>
                        </a:rPr>
                        <a:t>60%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800"/>
                        </a:spcAft>
                      </a:pPr>
                      <a:r>
                        <a:rPr lang="nl-NL" sz="1200">
                          <a:effectLst/>
                        </a:rPr>
                        <a:t>76%</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087827011"/>
                  </a:ext>
                </a:extLst>
              </a:tr>
              <a:tr h="0">
                <a:tc>
                  <a:txBody>
                    <a:bodyPr/>
                    <a:lstStyle/>
                    <a:p>
                      <a:pPr algn="r">
                        <a:lnSpc>
                          <a:spcPct val="107000"/>
                        </a:lnSpc>
                        <a:spcAft>
                          <a:spcPts val="800"/>
                        </a:spcAft>
                      </a:pPr>
                      <a:r>
                        <a:rPr lang="nl-NL" sz="1100">
                          <a:effectLst/>
                        </a:rPr>
                        <a:t>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t>De mogelijkheden om zelf (binnen kaders) te bepalen hoe er wordt gewerkt of welke begeleiding er wordt ingezet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pPr>
                      <a:r>
                        <a:rPr lang="nl-NL" sz="1200">
                          <a:effectLst/>
                        </a:rPr>
                        <a:t>33%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pPr>
                      <a:r>
                        <a:rPr lang="nl-NL" sz="1200">
                          <a:effectLst/>
                        </a:rPr>
                        <a:t>71%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055535711"/>
                  </a:ext>
                </a:extLst>
              </a:tr>
            </a:tbl>
          </a:graphicData>
        </a:graphic>
      </p:graphicFrame>
      <p:graphicFrame>
        <p:nvGraphicFramePr>
          <p:cNvPr id="8" name="Tabel 7">
            <a:extLst>
              <a:ext uri="{FF2B5EF4-FFF2-40B4-BE49-F238E27FC236}">
                <a16:creationId xmlns:a16="http://schemas.microsoft.com/office/drawing/2014/main" id="{9E0920C3-CBE4-4674-8DB6-78F56C058960}"/>
              </a:ext>
            </a:extLst>
          </p:cNvPr>
          <p:cNvGraphicFramePr>
            <a:graphicFrameLocks noGrp="1"/>
          </p:cNvGraphicFramePr>
          <p:nvPr/>
        </p:nvGraphicFramePr>
        <p:xfrm>
          <a:off x="585067" y="3274587"/>
          <a:ext cx="5018888" cy="1920240"/>
        </p:xfrm>
        <a:graphic>
          <a:graphicData uri="http://schemas.openxmlformats.org/drawingml/2006/table">
            <a:tbl>
              <a:tblPr firstRow="1" bandRow="1">
                <a:tableStyleId>{F5AB1C69-6EDB-4FF4-983F-18BD219EF322}</a:tableStyleId>
              </a:tblPr>
              <a:tblGrid>
                <a:gridCol w="281882">
                  <a:extLst>
                    <a:ext uri="{9D8B030D-6E8A-4147-A177-3AD203B41FA5}">
                      <a16:colId xmlns:a16="http://schemas.microsoft.com/office/drawing/2014/main" val="828699362"/>
                    </a:ext>
                  </a:extLst>
                </a:gridCol>
                <a:gridCol w="2675542">
                  <a:extLst>
                    <a:ext uri="{9D8B030D-6E8A-4147-A177-3AD203B41FA5}">
                      <a16:colId xmlns:a16="http://schemas.microsoft.com/office/drawing/2014/main" val="4034347475"/>
                    </a:ext>
                  </a:extLst>
                </a:gridCol>
                <a:gridCol w="806742">
                  <a:extLst>
                    <a:ext uri="{9D8B030D-6E8A-4147-A177-3AD203B41FA5}">
                      <a16:colId xmlns:a16="http://schemas.microsoft.com/office/drawing/2014/main" val="1198046089"/>
                    </a:ext>
                  </a:extLst>
                </a:gridCol>
                <a:gridCol w="1254722">
                  <a:extLst>
                    <a:ext uri="{9D8B030D-6E8A-4147-A177-3AD203B41FA5}">
                      <a16:colId xmlns:a16="http://schemas.microsoft.com/office/drawing/2014/main" val="728497866"/>
                    </a:ext>
                  </a:extLst>
                </a:gridCol>
              </a:tblGrid>
              <a:tr h="0">
                <a:tc>
                  <a:txBody>
                    <a:bodyPr/>
                    <a:lstStyle/>
                    <a:p>
                      <a:endParaRPr lang="nl-NL"/>
                    </a:p>
                  </a:txBody>
                  <a:tcPr/>
                </a:tc>
                <a:tc>
                  <a:txBody>
                    <a:bodyPr/>
                    <a:lstStyle/>
                    <a:p>
                      <a:r>
                        <a:rPr lang="nl-NL" sz="1200"/>
                        <a:t>onderwerp</a:t>
                      </a:r>
                    </a:p>
                  </a:txBody>
                  <a:tcPr/>
                </a:tc>
                <a:tc>
                  <a:txBody>
                    <a:bodyPr/>
                    <a:lstStyle/>
                    <a:p>
                      <a:r>
                        <a:rPr lang="nl-NL" sz="1200"/>
                        <a:t>Ronde 1</a:t>
                      </a:r>
                    </a:p>
                  </a:txBody>
                  <a:tcPr/>
                </a:tc>
                <a:tc>
                  <a:txBody>
                    <a:bodyPr/>
                    <a:lstStyle/>
                    <a:p>
                      <a:r>
                        <a:rPr lang="nl-NL" sz="1200"/>
                        <a:t>Support ronde 2</a:t>
                      </a:r>
                    </a:p>
                  </a:txBody>
                  <a:tcPr/>
                </a:tc>
                <a:extLst>
                  <a:ext uri="{0D108BD9-81ED-4DB2-BD59-A6C34878D82A}">
                    <a16:rowId xmlns:a16="http://schemas.microsoft.com/office/drawing/2014/main" val="1884077299"/>
                  </a:ext>
                </a:extLst>
              </a:tr>
              <a:tr h="302643">
                <a:tc>
                  <a:txBody>
                    <a:bodyPr/>
                    <a:lstStyle/>
                    <a:p>
                      <a:r>
                        <a:rPr lang="nl-NL" sz="1200"/>
                        <a:t>1</a:t>
                      </a:r>
                    </a:p>
                  </a:txBody>
                  <a:tcPr>
                    <a:solidFill>
                      <a:schemeClr val="bg1">
                        <a:lumMod val="65000"/>
                      </a:schemeClr>
                    </a:solidFill>
                  </a:tcPr>
                </a:tc>
                <a:tc>
                  <a:txBody>
                    <a:bodyPr/>
                    <a:lstStyle/>
                    <a:p>
                      <a:r>
                        <a:rPr lang="nl-NL" sz="1200"/>
                        <a:t>Beperking van eigen regie door regel- of registratiedruk, door eisen van gemeenten of leidinggevenden </a:t>
                      </a:r>
                    </a:p>
                  </a:txBody>
                  <a:tcPr>
                    <a:solidFill>
                      <a:schemeClr val="accent2">
                        <a:lumMod val="40000"/>
                        <a:lumOff val="60000"/>
                      </a:schemeClr>
                    </a:solidFill>
                  </a:tcPr>
                </a:tc>
                <a:tc>
                  <a:txBody>
                    <a:bodyPr/>
                    <a:lstStyle/>
                    <a:p>
                      <a:r>
                        <a:rPr lang="nl-NL" sz="1200"/>
                        <a:t>30%</a:t>
                      </a:r>
                    </a:p>
                  </a:txBody>
                  <a:tcPr>
                    <a:solidFill>
                      <a:schemeClr val="accent2">
                        <a:lumMod val="40000"/>
                        <a:lumOff val="60000"/>
                      </a:schemeClr>
                    </a:solidFill>
                  </a:tcPr>
                </a:tc>
                <a:tc>
                  <a:txBody>
                    <a:bodyPr/>
                    <a:lstStyle/>
                    <a:p>
                      <a:r>
                        <a:rPr lang="nl-NL" sz="1200"/>
                        <a:t>47%</a:t>
                      </a:r>
                    </a:p>
                  </a:txBody>
                  <a:tcPr>
                    <a:solidFill>
                      <a:schemeClr val="accent2">
                        <a:lumMod val="40000"/>
                        <a:lumOff val="60000"/>
                      </a:schemeClr>
                    </a:solidFill>
                  </a:tcPr>
                </a:tc>
                <a:extLst>
                  <a:ext uri="{0D108BD9-81ED-4DB2-BD59-A6C34878D82A}">
                    <a16:rowId xmlns:a16="http://schemas.microsoft.com/office/drawing/2014/main" val="2258722931"/>
                  </a:ext>
                </a:extLst>
              </a:tr>
              <a:tr h="130894">
                <a:tc>
                  <a:txBody>
                    <a:bodyPr/>
                    <a:lstStyle/>
                    <a:p>
                      <a:r>
                        <a:rPr lang="nl-NL" sz="1200"/>
                        <a:t>2</a:t>
                      </a:r>
                    </a:p>
                  </a:txBody>
                  <a:tcPr>
                    <a:solidFill>
                      <a:schemeClr val="bg1">
                        <a:lumMod val="65000"/>
                      </a:schemeClr>
                    </a:solidFill>
                  </a:tcPr>
                </a:tc>
                <a:tc>
                  <a:txBody>
                    <a:bodyPr/>
                    <a:lstStyle/>
                    <a:p>
                      <a:pPr marL="0" indent="0">
                        <a:buFont typeface="Arial" panose="020B0604020202020204" pitchFamily="34" charset="0"/>
                        <a:buNone/>
                      </a:pPr>
                      <a:r>
                        <a:rPr lang="nl-NL" sz="1200"/>
                        <a:t>De mogelijkheden om zelf invulling te geven aan de functie </a:t>
                      </a:r>
                    </a:p>
                  </a:txBody>
                  <a:tcPr>
                    <a:solidFill>
                      <a:schemeClr val="accent6">
                        <a:lumMod val="20000"/>
                        <a:lumOff val="80000"/>
                      </a:schemeClr>
                    </a:solidFill>
                  </a:tcPr>
                </a:tc>
                <a:tc>
                  <a:txBody>
                    <a:bodyPr/>
                    <a:lstStyle/>
                    <a:p>
                      <a:r>
                        <a:rPr lang="nl-NL" sz="1200"/>
                        <a:t>29%</a:t>
                      </a:r>
                    </a:p>
                  </a:txBody>
                  <a:tcPr>
                    <a:solidFill>
                      <a:schemeClr val="accent6">
                        <a:lumMod val="20000"/>
                        <a:lumOff val="80000"/>
                      </a:schemeClr>
                    </a:solidFill>
                  </a:tcPr>
                </a:tc>
                <a:tc>
                  <a:txBody>
                    <a:bodyPr/>
                    <a:lstStyle/>
                    <a:p>
                      <a:r>
                        <a:rPr lang="nl-NL" sz="1200"/>
                        <a:t>67%</a:t>
                      </a:r>
                    </a:p>
                  </a:txBody>
                  <a:tcPr>
                    <a:solidFill>
                      <a:schemeClr val="accent6">
                        <a:lumMod val="20000"/>
                        <a:lumOff val="80000"/>
                      </a:schemeClr>
                    </a:solidFill>
                  </a:tcPr>
                </a:tc>
                <a:extLst>
                  <a:ext uri="{0D108BD9-81ED-4DB2-BD59-A6C34878D82A}">
                    <a16:rowId xmlns:a16="http://schemas.microsoft.com/office/drawing/2014/main" val="3492679453"/>
                  </a:ext>
                </a:extLst>
              </a:tr>
              <a:tr h="425405">
                <a:tc>
                  <a:txBody>
                    <a:bodyPr/>
                    <a:lstStyle/>
                    <a:p>
                      <a:r>
                        <a:rPr lang="nl-NL" sz="1200"/>
                        <a:t>3</a:t>
                      </a:r>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De mogelijkheden om zelf de werktijden te bepalen </a:t>
                      </a:r>
                    </a:p>
                  </a:txBody>
                  <a:tcPr>
                    <a:solidFill>
                      <a:schemeClr val="accent6">
                        <a:lumMod val="40000"/>
                        <a:lumOff val="60000"/>
                      </a:schemeClr>
                    </a:solidFill>
                  </a:tcPr>
                </a:tc>
                <a:tc>
                  <a:txBody>
                    <a:bodyPr/>
                    <a:lstStyle/>
                    <a:p>
                      <a:r>
                        <a:rPr lang="nl-NL" sz="1200"/>
                        <a:t>15%</a:t>
                      </a:r>
                    </a:p>
                  </a:txBody>
                  <a:tcPr>
                    <a:solidFill>
                      <a:schemeClr val="accent6">
                        <a:lumMod val="40000"/>
                        <a:lumOff val="60000"/>
                      </a:schemeClr>
                    </a:solidFill>
                  </a:tcPr>
                </a:tc>
                <a:tc>
                  <a:txBody>
                    <a:bodyPr/>
                    <a:lstStyle/>
                    <a:p>
                      <a:r>
                        <a:rPr lang="nl-NL" sz="1200"/>
                        <a:t>60%</a:t>
                      </a:r>
                    </a:p>
                  </a:txBody>
                  <a:tcPr>
                    <a:solidFill>
                      <a:schemeClr val="accent6">
                        <a:lumMod val="40000"/>
                        <a:lumOff val="60000"/>
                      </a:schemeClr>
                    </a:solidFill>
                  </a:tcPr>
                </a:tc>
                <a:extLst>
                  <a:ext uri="{0D108BD9-81ED-4DB2-BD59-A6C34878D82A}">
                    <a16:rowId xmlns:a16="http://schemas.microsoft.com/office/drawing/2014/main" val="1843149434"/>
                  </a:ext>
                </a:extLst>
              </a:tr>
            </a:tbl>
          </a:graphicData>
        </a:graphic>
      </p:graphicFrame>
      <p:sp>
        <p:nvSpPr>
          <p:cNvPr id="12" name="Tekstvak 11">
            <a:extLst>
              <a:ext uri="{FF2B5EF4-FFF2-40B4-BE49-F238E27FC236}">
                <a16:creationId xmlns:a16="http://schemas.microsoft.com/office/drawing/2014/main" id="{77F208C9-5206-AE5B-1966-62737DFCFBED}"/>
              </a:ext>
            </a:extLst>
          </p:cNvPr>
          <p:cNvSpPr txBox="1"/>
          <p:nvPr/>
        </p:nvSpPr>
        <p:spPr>
          <a:xfrm>
            <a:off x="1096016" y="1179555"/>
            <a:ext cx="2092828" cy="307777"/>
          </a:xfrm>
          <a:prstGeom prst="rect">
            <a:avLst/>
          </a:prstGeom>
          <a:noFill/>
        </p:spPr>
        <p:txBody>
          <a:bodyPr wrap="square" rtlCol="0">
            <a:spAutoFit/>
          </a:bodyPr>
          <a:lstStyle/>
          <a:p>
            <a:r>
              <a:rPr lang="nl-NL" sz="1400"/>
              <a:t>Score 8, 9 of 10:</a:t>
            </a:r>
          </a:p>
        </p:txBody>
      </p:sp>
      <p:sp>
        <p:nvSpPr>
          <p:cNvPr id="13" name="Tekstvak 12">
            <a:extLst>
              <a:ext uri="{FF2B5EF4-FFF2-40B4-BE49-F238E27FC236}">
                <a16:creationId xmlns:a16="http://schemas.microsoft.com/office/drawing/2014/main" id="{CF5485B4-8AAB-49DF-9320-4DA1025B914B}"/>
              </a:ext>
            </a:extLst>
          </p:cNvPr>
          <p:cNvSpPr txBox="1"/>
          <p:nvPr/>
        </p:nvSpPr>
        <p:spPr>
          <a:xfrm>
            <a:off x="1145247" y="2966810"/>
            <a:ext cx="2663372" cy="307777"/>
          </a:xfrm>
          <a:prstGeom prst="rect">
            <a:avLst/>
          </a:prstGeom>
          <a:noFill/>
        </p:spPr>
        <p:txBody>
          <a:bodyPr wrap="square" rtlCol="0">
            <a:spAutoFit/>
          </a:bodyPr>
          <a:lstStyle/>
          <a:p>
            <a:r>
              <a:rPr lang="nl-NL" sz="1400"/>
              <a:t>Score 6 of 7:</a:t>
            </a:r>
          </a:p>
        </p:txBody>
      </p:sp>
      <p:pic>
        <p:nvPicPr>
          <p:cNvPr id="14" name="Afbeelding 13">
            <a:extLst>
              <a:ext uri="{FF2B5EF4-FFF2-40B4-BE49-F238E27FC236}">
                <a16:creationId xmlns:a16="http://schemas.microsoft.com/office/drawing/2014/main" id="{C3974EFA-743F-D195-04EE-6786CA7D36DF}"/>
              </a:ext>
            </a:extLst>
          </p:cNvPr>
          <p:cNvPicPr>
            <a:picLocks noChangeAspect="1"/>
          </p:cNvPicPr>
          <p:nvPr/>
        </p:nvPicPr>
        <p:blipFill>
          <a:blip r:embed="rId3"/>
          <a:stretch>
            <a:fillRect/>
          </a:stretch>
        </p:blipFill>
        <p:spPr>
          <a:xfrm>
            <a:off x="571415" y="957951"/>
            <a:ext cx="573832" cy="576000"/>
          </a:xfrm>
          <a:prstGeom prst="rect">
            <a:avLst/>
          </a:prstGeom>
        </p:spPr>
      </p:pic>
      <p:sp>
        <p:nvSpPr>
          <p:cNvPr id="15" name="Tekstvak 14">
            <a:extLst>
              <a:ext uri="{FF2B5EF4-FFF2-40B4-BE49-F238E27FC236}">
                <a16:creationId xmlns:a16="http://schemas.microsoft.com/office/drawing/2014/main" id="{ECEE30CB-346A-37BC-6CD5-57AD80AA5E47}"/>
              </a:ext>
            </a:extLst>
          </p:cNvPr>
          <p:cNvSpPr txBox="1"/>
          <p:nvPr/>
        </p:nvSpPr>
        <p:spPr>
          <a:xfrm>
            <a:off x="7128263" y="1171042"/>
            <a:ext cx="2092828" cy="307777"/>
          </a:xfrm>
          <a:prstGeom prst="rect">
            <a:avLst/>
          </a:prstGeom>
          <a:noFill/>
        </p:spPr>
        <p:txBody>
          <a:bodyPr wrap="square" rtlCol="0">
            <a:spAutoFit/>
          </a:bodyPr>
          <a:lstStyle/>
          <a:p>
            <a:r>
              <a:rPr lang="nl-NL" sz="1400"/>
              <a:t>Score 8, 9 of 10:</a:t>
            </a:r>
          </a:p>
        </p:txBody>
      </p:sp>
      <p:sp>
        <p:nvSpPr>
          <p:cNvPr id="17" name="Tekstvak 16">
            <a:extLst>
              <a:ext uri="{FF2B5EF4-FFF2-40B4-BE49-F238E27FC236}">
                <a16:creationId xmlns:a16="http://schemas.microsoft.com/office/drawing/2014/main" id="{07FA640C-54D1-7971-9DE4-2BE53CF9341C}"/>
              </a:ext>
            </a:extLst>
          </p:cNvPr>
          <p:cNvSpPr txBox="1"/>
          <p:nvPr/>
        </p:nvSpPr>
        <p:spPr>
          <a:xfrm>
            <a:off x="7128263" y="2894494"/>
            <a:ext cx="2663372" cy="369332"/>
          </a:xfrm>
          <a:prstGeom prst="rect">
            <a:avLst/>
          </a:prstGeom>
          <a:noFill/>
        </p:spPr>
        <p:txBody>
          <a:bodyPr wrap="square" rtlCol="0">
            <a:spAutoFit/>
          </a:bodyPr>
          <a:lstStyle/>
          <a:p>
            <a:r>
              <a:rPr lang="nl-NL" sz="1400"/>
              <a:t>Score 6 of 7</a:t>
            </a:r>
            <a:r>
              <a:rPr lang="nl-NL"/>
              <a:t>:</a:t>
            </a:r>
          </a:p>
        </p:txBody>
      </p:sp>
      <p:sp>
        <p:nvSpPr>
          <p:cNvPr id="2" name="Tekstvak 1">
            <a:extLst>
              <a:ext uri="{FF2B5EF4-FFF2-40B4-BE49-F238E27FC236}">
                <a16:creationId xmlns:a16="http://schemas.microsoft.com/office/drawing/2014/main" id="{099F22D5-00FE-42D1-35B4-96F39C20302B}"/>
              </a:ext>
            </a:extLst>
          </p:cNvPr>
          <p:cNvSpPr txBox="1"/>
          <p:nvPr/>
        </p:nvSpPr>
        <p:spPr>
          <a:xfrm>
            <a:off x="679401" y="624513"/>
            <a:ext cx="10340285" cy="369332"/>
          </a:xfrm>
          <a:prstGeom prst="rect">
            <a:avLst/>
          </a:prstGeom>
          <a:noFill/>
        </p:spPr>
        <p:txBody>
          <a:bodyPr wrap="square" rtlCol="0">
            <a:spAutoFit/>
          </a:bodyPr>
          <a:lstStyle/>
          <a:p>
            <a:r>
              <a:rPr lang="nl-NL"/>
              <a:t>Vraag 1: Mogelijkheden om eigen regie te nemen in je werk</a:t>
            </a:r>
          </a:p>
        </p:txBody>
      </p:sp>
      <p:sp>
        <p:nvSpPr>
          <p:cNvPr id="6" name="Tekstvak 5">
            <a:extLst>
              <a:ext uri="{FF2B5EF4-FFF2-40B4-BE49-F238E27FC236}">
                <a16:creationId xmlns:a16="http://schemas.microsoft.com/office/drawing/2014/main" id="{8FA7969D-FC58-F2E4-5A7D-C56025C1A948}"/>
              </a:ext>
            </a:extLst>
          </p:cNvPr>
          <p:cNvSpPr txBox="1"/>
          <p:nvPr/>
        </p:nvSpPr>
        <p:spPr>
          <a:xfrm>
            <a:off x="585065" y="5338583"/>
            <a:ext cx="5221375" cy="1200329"/>
          </a:xfrm>
          <a:prstGeom prst="rect">
            <a:avLst/>
          </a:prstGeom>
          <a:noFill/>
        </p:spPr>
        <p:txBody>
          <a:bodyPr wrap="square" rtlCol="0">
            <a:spAutoFit/>
          </a:bodyPr>
          <a:lstStyle/>
          <a:p>
            <a:r>
              <a:rPr lang="nl-NL" sz="1200"/>
              <a:t>Medewerkers associëren eigen regie vooral met de mogelijkheden om zelf de agenda te bepalen (tijd en plaats), en in tweede instantie met de beroepsuitoefening. Met name medewerkers die te maken hebben met vaste roosters of diensten geven aan minder eigen regie te ervaren,  vooral in combinatie met personeelskrapte/werkdruk en de mogelijkheid om verlof op te nemen of te ruilen.</a:t>
            </a:r>
          </a:p>
        </p:txBody>
      </p:sp>
      <p:sp>
        <p:nvSpPr>
          <p:cNvPr id="7" name="Tekstvak 6">
            <a:extLst>
              <a:ext uri="{FF2B5EF4-FFF2-40B4-BE49-F238E27FC236}">
                <a16:creationId xmlns:a16="http://schemas.microsoft.com/office/drawing/2014/main" id="{7230D553-3991-8EEF-37C5-4197971AD5F7}"/>
              </a:ext>
            </a:extLst>
          </p:cNvPr>
          <p:cNvSpPr txBox="1"/>
          <p:nvPr/>
        </p:nvSpPr>
        <p:spPr>
          <a:xfrm>
            <a:off x="6502935" y="4132998"/>
            <a:ext cx="5103997" cy="2123658"/>
          </a:xfrm>
          <a:prstGeom prst="rect">
            <a:avLst/>
          </a:prstGeom>
          <a:noFill/>
        </p:spPr>
        <p:txBody>
          <a:bodyPr wrap="square" rtlCol="0">
            <a:spAutoFit/>
          </a:bodyPr>
          <a:lstStyle/>
          <a:p>
            <a:r>
              <a:rPr lang="nl-NL" sz="1200"/>
              <a:t>Vrijwel alle HR-verantwoordelijken benoemen vooral de mogelijkheden om eigen regie te nemen in het werk: de vrijheid in de beroepsuitoefening. Als tweede wordt het bepalen van tijd/plaats genoemd. Eén respondent geeft aan van mening te zijn dat werknemers die mogelijkheden onvoldoende benutten. Ruim  de helft van de respondenten in de tweede ronde herkent dat beeld (bij een deel van de werknemers) in de eigen organisatie. </a:t>
            </a:r>
          </a:p>
          <a:p>
            <a:r>
              <a:rPr lang="nl-NL" sz="1200"/>
              <a:t>Een aantal respondenten benoemt dat zij juist een tegengestelde beweging inzetten: door de toenemend stringentere regels van de opdrachtgever/ subsidieverstrekker (gemeente), de arbeidsmarktkrapte en daarmee samenhangende personeelstekorten besluiten zij om juist meer top-down aan te sturen en de eigen regie in te perken.</a:t>
            </a:r>
          </a:p>
        </p:txBody>
      </p:sp>
    </p:spTree>
    <p:extLst>
      <p:ext uri="{BB962C8B-B14F-4D97-AF65-F5344CB8AC3E}">
        <p14:creationId xmlns:p14="http://schemas.microsoft.com/office/powerpoint/2010/main" val="197193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FC7E788A-295C-78F5-F9AA-9E863713497B}"/>
              </a:ext>
            </a:extLst>
          </p:cNvPr>
          <p:cNvSpPr>
            <a:spLocks noGrp="1"/>
          </p:cNvSpPr>
          <p:nvPr>
            <p:ph type="sldNum" sz="quarter" idx="12"/>
          </p:nvPr>
        </p:nvSpPr>
        <p:spPr/>
        <p:txBody>
          <a:bodyPr/>
          <a:lstStyle/>
          <a:p>
            <a:fld id="{2117655D-1EEA-426F-87EE-1C00A87D509E}" type="slidenum">
              <a:rPr lang="nl-NL" smtClean="0"/>
              <a:t>23</a:t>
            </a:fld>
            <a:endParaRPr lang="nl-NL"/>
          </a:p>
        </p:txBody>
      </p:sp>
      <p:sp>
        <p:nvSpPr>
          <p:cNvPr id="4" name="Tekstvak 3">
            <a:extLst>
              <a:ext uri="{FF2B5EF4-FFF2-40B4-BE49-F238E27FC236}">
                <a16:creationId xmlns:a16="http://schemas.microsoft.com/office/drawing/2014/main" id="{3762AD1E-B3F0-C2E7-1EAE-37B7EF9B96A3}"/>
              </a:ext>
            </a:extLst>
          </p:cNvPr>
          <p:cNvSpPr txBox="1"/>
          <p:nvPr/>
        </p:nvSpPr>
        <p:spPr>
          <a:xfrm>
            <a:off x="547842" y="783100"/>
            <a:ext cx="7046974" cy="369332"/>
          </a:xfrm>
          <a:prstGeom prst="rect">
            <a:avLst/>
          </a:prstGeom>
          <a:noFill/>
        </p:spPr>
        <p:txBody>
          <a:bodyPr wrap="square">
            <a:spAutoFit/>
          </a:bodyPr>
          <a:lstStyle/>
          <a:p>
            <a:r>
              <a:rPr lang="nl-NL" sz="1800" b="0" u="none" kern="1200">
                <a:solidFill>
                  <a:schemeClr val="tx1"/>
                </a:solidFill>
                <a:effectLst/>
              </a:rPr>
              <a:t>Vraag 2: Het belangrijkste wat je als werknemer zelf kunt doen</a:t>
            </a:r>
            <a:endParaRPr lang="nl-NL" sz="1800" b="1" u="sng">
              <a:solidFill>
                <a:schemeClr val="tx1"/>
              </a:solidFill>
            </a:endParaRPr>
          </a:p>
        </p:txBody>
      </p:sp>
      <p:pic>
        <p:nvPicPr>
          <p:cNvPr id="14" name="Afbeelding 13">
            <a:extLst>
              <a:ext uri="{FF2B5EF4-FFF2-40B4-BE49-F238E27FC236}">
                <a16:creationId xmlns:a16="http://schemas.microsoft.com/office/drawing/2014/main" id="{A46E6D43-6B67-E120-D045-F5138BD35E48}"/>
              </a:ext>
            </a:extLst>
          </p:cNvPr>
          <p:cNvPicPr>
            <a:picLocks/>
          </p:cNvPicPr>
          <p:nvPr/>
        </p:nvPicPr>
        <p:blipFill>
          <a:blip r:embed="rId2"/>
          <a:stretch>
            <a:fillRect/>
          </a:stretch>
        </p:blipFill>
        <p:spPr>
          <a:xfrm>
            <a:off x="664549" y="1212592"/>
            <a:ext cx="540000" cy="540000"/>
          </a:xfrm>
          <a:prstGeom prst="rect">
            <a:avLst/>
          </a:prstGeom>
        </p:spPr>
      </p:pic>
      <p:graphicFrame>
        <p:nvGraphicFramePr>
          <p:cNvPr id="16" name="Tabel 15">
            <a:extLst>
              <a:ext uri="{FF2B5EF4-FFF2-40B4-BE49-F238E27FC236}">
                <a16:creationId xmlns:a16="http://schemas.microsoft.com/office/drawing/2014/main" id="{DE8EF394-991D-74CF-88E6-44AA13B18060}"/>
              </a:ext>
            </a:extLst>
          </p:cNvPr>
          <p:cNvGraphicFramePr>
            <a:graphicFrameLocks noGrp="1"/>
          </p:cNvGraphicFramePr>
          <p:nvPr>
            <p:extLst>
              <p:ext uri="{D42A27DB-BD31-4B8C-83A1-F6EECF244321}">
                <p14:modId xmlns:p14="http://schemas.microsoft.com/office/powerpoint/2010/main" val="1412279058"/>
              </p:ext>
            </p:extLst>
          </p:nvPr>
        </p:nvGraphicFramePr>
        <p:xfrm>
          <a:off x="672777" y="1787370"/>
          <a:ext cx="5338467" cy="1782931"/>
        </p:xfrm>
        <a:graphic>
          <a:graphicData uri="http://schemas.openxmlformats.org/drawingml/2006/table">
            <a:tbl>
              <a:tblPr firstRow="1" firstCol="1" bandRow="1">
                <a:tableStyleId>{5C22544A-7EE6-4342-B048-85BDC9FD1C3A}</a:tableStyleId>
              </a:tblPr>
              <a:tblGrid>
                <a:gridCol w="370812">
                  <a:extLst>
                    <a:ext uri="{9D8B030D-6E8A-4147-A177-3AD203B41FA5}">
                      <a16:colId xmlns:a16="http://schemas.microsoft.com/office/drawing/2014/main" val="4128743319"/>
                    </a:ext>
                  </a:extLst>
                </a:gridCol>
                <a:gridCol w="3327928">
                  <a:extLst>
                    <a:ext uri="{9D8B030D-6E8A-4147-A177-3AD203B41FA5}">
                      <a16:colId xmlns:a16="http://schemas.microsoft.com/office/drawing/2014/main" val="1203428034"/>
                    </a:ext>
                  </a:extLst>
                </a:gridCol>
                <a:gridCol w="713134">
                  <a:extLst>
                    <a:ext uri="{9D8B030D-6E8A-4147-A177-3AD203B41FA5}">
                      <a16:colId xmlns:a16="http://schemas.microsoft.com/office/drawing/2014/main" val="1164404186"/>
                    </a:ext>
                  </a:extLst>
                </a:gridCol>
                <a:gridCol w="926593">
                  <a:extLst>
                    <a:ext uri="{9D8B030D-6E8A-4147-A177-3AD203B41FA5}">
                      <a16:colId xmlns:a16="http://schemas.microsoft.com/office/drawing/2014/main" val="1459744181"/>
                    </a:ext>
                  </a:extLst>
                </a:gridCol>
              </a:tblGrid>
              <a:tr h="445946">
                <a:tc>
                  <a:txBody>
                    <a:bodyPr/>
                    <a:lstStyle/>
                    <a:p>
                      <a:pPr>
                        <a:lnSpc>
                          <a:spcPct val="107000"/>
                        </a:lnSpc>
                        <a:spcAft>
                          <a:spcPts val="800"/>
                        </a:spcAft>
                      </a:pPr>
                      <a:r>
                        <a:rPr lang="nl-NL" sz="1200">
                          <a:effectLst/>
                          <a:latin typeface="+mn-lt"/>
                        </a:rPr>
                        <a:t> </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mn-lt"/>
                        </a:rPr>
                        <a:t>Onderwerp</a:t>
                      </a:r>
                    </a:p>
                    <a:p>
                      <a:pPr>
                        <a:lnSpc>
                          <a:spcPct val="107000"/>
                        </a:lnSpc>
                        <a:spcAft>
                          <a:spcPts val="800"/>
                        </a:spcAft>
                      </a:pP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mn-lt"/>
                        </a:rPr>
                        <a:t>Ronde 1</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mn-lt"/>
                        </a:rPr>
                        <a:t>Support ronde 2</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2302597284"/>
                  </a:ext>
                </a:extLst>
              </a:tr>
              <a:tr h="288572">
                <a:tc>
                  <a:txBody>
                    <a:bodyPr/>
                    <a:lstStyle/>
                    <a:p>
                      <a:pPr algn="r">
                        <a:lnSpc>
                          <a:spcPct val="107000"/>
                        </a:lnSpc>
                        <a:spcAft>
                          <a:spcPts val="800"/>
                        </a:spcAft>
                      </a:pPr>
                      <a:r>
                        <a:rPr lang="nl-NL" sz="1200">
                          <a:effectLst/>
                          <a:latin typeface="+mn-lt"/>
                        </a:rPr>
                        <a:t>1</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Professionaliteit in het dagelijks werk</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54%</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80%</a:t>
                      </a:r>
                    </a:p>
                  </a:txBody>
                  <a:tcPr marL="68580" marR="68580" marT="0" marB="0">
                    <a:solidFill>
                      <a:schemeClr val="accent6">
                        <a:lumMod val="40000"/>
                        <a:lumOff val="60000"/>
                      </a:schemeClr>
                    </a:solidFill>
                  </a:tcPr>
                </a:tc>
                <a:extLst>
                  <a:ext uri="{0D108BD9-81ED-4DB2-BD59-A6C34878D82A}">
                    <a16:rowId xmlns:a16="http://schemas.microsoft.com/office/drawing/2014/main" val="1174873434"/>
                  </a:ext>
                </a:extLst>
              </a:tr>
              <a:tr h="352407">
                <a:tc>
                  <a:txBody>
                    <a:bodyPr/>
                    <a:lstStyle/>
                    <a:p>
                      <a:pPr algn="r">
                        <a:lnSpc>
                          <a:spcPct val="107000"/>
                        </a:lnSpc>
                        <a:spcAft>
                          <a:spcPts val="800"/>
                        </a:spcAft>
                      </a:pPr>
                      <a:r>
                        <a:rPr lang="nl-NL" sz="1200">
                          <a:effectLst/>
                          <a:latin typeface="+mn-lt"/>
                        </a:rPr>
                        <a:t>2</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Dialoog en samenwerking met leidinggevende en collega’s</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20%</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80%</a:t>
                      </a:r>
                    </a:p>
                  </a:txBody>
                  <a:tcPr marL="68580" marR="68580" marT="0" marB="0">
                    <a:solidFill>
                      <a:schemeClr val="accent6">
                        <a:lumMod val="20000"/>
                        <a:lumOff val="80000"/>
                      </a:schemeClr>
                    </a:solidFill>
                  </a:tcPr>
                </a:tc>
                <a:extLst>
                  <a:ext uri="{0D108BD9-81ED-4DB2-BD59-A6C34878D82A}">
                    <a16:rowId xmlns:a16="http://schemas.microsoft.com/office/drawing/2014/main" val="1400101191"/>
                  </a:ext>
                </a:extLst>
              </a:tr>
              <a:tr h="321310">
                <a:tc>
                  <a:txBody>
                    <a:bodyPr/>
                    <a:lstStyle/>
                    <a:p>
                      <a:pPr algn="r">
                        <a:lnSpc>
                          <a:spcPct val="107000"/>
                        </a:lnSpc>
                        <a:spcAft>
                          <a:spcPts val="800"/>
                        </a:spcAft>
                      </a:pPr>
                      <a:r>
                        <a:rPr lang="nl-NL" sz="1200">
                          <a:effectLst/>
                          <a:latin typeface="+mn-lt"/>
                        </a:rPr>
                        <a:t>3</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Inzetten op loopbaan, opleiding en ontwikkeling</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18%</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70%</a:t>
                      </a:r>
                    </a:p>
                  </a:txBody>
                  <a:tcPr marL="68580" marR="68580" marT="0" marB="0">
                    <a:solidFill>
                      <a:schemeClr val="accent6">
                        <a:lumMod val="40000"/>
                        <a:lumOff val="60000"/>
                      </a:schemeClr>
                    </a:solidFill>
                  </a:tcPr>
                </a:tc>
                <a:extLst>
                  <a:ext uri="{0D108BD9-81ED-4DB2-BD59-A6C34878D82A}">
                    <a16:rowId xmlns:a16="http://schemas.microsoft.com/office/drawing/2014/main" val="84570461"/>
                  </a:ext>
                </a:extLst>
              </a:tr>
              <a:tr h="305893">
                <a:tc>
                  <a:txBody>
                    <a:bodyPr/>
                    <a:lstStyle/>
                    <a:p>
                      <a:pPr algn="r">
                        <a:lnSpc>
                          <a:spcPct val="107000"/>
                        </a:lnSpc>
                        <a:spcAft>
                          <a:spcPts val="800"/>
                        </a:spcAft>
                      </a:pPr>
                      <a:r>
                        <a:rPr lang="nl-NL" sz="1200">
                          <a:effectLst/>
                          <a:latin typeface="+mn-lt"/>
                        </a:rPr>
                        <a:t>4</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Zeggenschap hebben over werktijden en vrije tijd</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10%</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77%</a:t>
                      </a:r>
                    </a:p>
                  </a:txBody>
                  <a:tcPr marL="68580" marR="68580" marT="0" marB="0">
                    <a:solidFill>
                      <a:schemeClr val="accent6">
                        <a:lumMod val="20000"/>
                        <a:lumOff val="80000"/>
                      </a:schemeClr>
                    </a:solidFill>
                  </a:tcPr>
                </a:tc>
                <a:extLst>
                  <a:ext uri="{0D108BD9-81ED-4DB2-BD59-A6C34878D82A}">
                    <a16:rowId xmlns:a16="http://schemas.microsoft.com/office/drawing/2014/main" val="1470285494"/>
                  </a:ext>
                </a:extLst>
              </a:tr>
            </a:tbl>
          </a:graphicData>
        </a:graphic>
      </p:graphicFrame>
      <p:pic>
        <p:nvPicPr>
          <p:cNvPr id="2" name="Afbeelding 1">
            <a:extLst>
              <a:ext uri="{FF2B5EF4-FFF2-40B4-BE49-F238E27FC236}">
                <a16:creationId xmlns:a16="http://schemas.microsoft.com/office/drawing/2014/main" id="{4783636E-3409-3E90-F587-69B5F84D09F1}"/>
              </a:ext>
            </a:extLst>
          </p:cNvPr>
          <p:cNvPicPr>
            <a:picLocks/>
          </p:cNvPicPr>
          <p:nvPr/>
        </p:nvPicPr>
        <p:blipFill>
          <a:blip r:embed="rId3"/>
          <a:stretch>
            <a:fillRect/>
          </a:stretch>
        </p:blipFill>
        <p:spPr>
          <a:xfrm>
            <a:off x="6401992" y="1176592"/>
            <a:ext cx="576000" cy="576000"/>
          </a:xfrm>
          <a:prstGeom prst="rect">
            <a:avLst/>
          </a:prstGeom>
        </p:spPr>
      </p:pic>
      <p:graphicFrame>
        <p:nvGraphicFramePr>
          <p:cNvPr id="5" name="Tabel 4">
            <a:extLst>
              <a:ext uri="{FF2B5EF4-FFF2-40B4-BE49-F238E27FC236}">
                <a16:creationId xmlns:a16="http://schemas.microsoft.com/office/drawing/2014/main" id="{4580721E-E161-6993-958B-20EF64AC6140}"/>
              </a:ext>
            </a:extLst>
          </p:cNvPr>
          <p:cNvGraphicFramePr>
            <a:graphicFrameLocks noGrp="1"/>
          </p:cNvGraphicFramePr>
          <p:nvPr>
            <p:extLst>
              <p:ext uri="{D42A27DB-BD31-4B8C-83A1-F6EECF244321}">
                <p14:modId xmlns:p14="http://schemas.microsoft.com/office/powerpoint/2010/main" val="4012403699"/>
              </p:ext>
            </p:extLst>
          </p:nvPr>
        </p:nvGraphicFramePr>
        <p:xfrm>
          <a:off x="6401992" y="1787370"/>
          <a:ext cx="5288506" cy="1642522"/>
        </p:xfrm>
        <a:graphic>
          <a:graphicData uri="http://schemas.openxmlformats.org/drawingml/2006/table">
            <a:tbl>
              <a:tblPr firstRow="1" firstCol="1" bandRow="1">
                <a:tableStyleId>{5C22544A-7EE6-4342-B048-85BDC9FD1C3A}</a:tableStyleId>
              </a:tblPr>
              <a:tblGrid>
                <a:gridCol w="237622">
                  <a:extLst>
                    <a:ext uri="{9D8B030D-6E8A-4147-A177-3AD203B41FA5}">
                      <a16:colId xmlns:a16="http://schemas.microsoft.com/office/drawing/2014/main" val="4128743319"/>
                    </a:ext>
                  </a:extLst>
                </a:gridCol>
                <a:gridCol w="3148572">
                  <a:extLst>
                    <a:ext uri="{9D8B030D-6E8A-4147-A177-3AD203B41FA5}">
                      <a16:colId xmlns:a16="http://schemas.microsoft.com/office/drawing/2014/main" val="1203428034"/>
                    </a:ext>
                  </a:extLst>
                </a:gridCol>
                <a:gridCol w="974302">
                  <a:extLst>
                    <a:ext uri="{9D8B030D-6E8A-4147-A177-3AD203B41FA5}">
                      <a16:colId xmlns:a16="http://schemas.microsoft.com/office/drawing/2014/main" val="1164404186"/>
                    </a:ext>
                  </a:extLst>
                </a:gridCol>
                <a:gridCol w="928010">
                  <a:extLst>
                    <a:ext uri="{9D8B030D-6E8A-4147-A177-3AD203B41FA5}">
                      <a16:colId xmlns:a16="http://schemas.microsoft.com/office/drawing/2014/main" val="1459744181"/>
                    </a:ext>
                  </a:extLst>
                </a:gridCol>
              </a:tblGrid>
              <a:tr h="365494">
                <a:tc>
                  <a:txBody>
                    <a:bodyPr/>
                    <a:lstStyle/>
                    <a:p>
                      <a:pPr>
                        <a:lnSpc>
                          <a:spcPct val="107000"/>
                        </a:lnSpc>
                        <a:spcAft>
                          <a:spcPts val="800"/>
                        </a:spcAft>
                      </a:pPr>
                      <a:r>
                        <a:rPr lang="nl-NL" sz="1200">
                          <a:effectLst/>
                          <a:latin typeface="+mn-lt"/>
                        </a:rPr>
                        <a:t> </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mn-lt"/>
                        </a:rPr>
                        <a:t>Onderwerp</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mn-lt"/>
                        </a:rPr>
                        <a:t>Ronde 1</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mn-lt"/>
                        </a:rPr>
                        <a:t>Support ronde 2</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2302597284"/>
                  </a:ext>
                </a:extLst>
              </a:tr>
              <a:tr h="326164">
                <a:tc>
                  <a:txBody>
                    <a:bodyPr/>
                    <a:lstStyle/>
                    <a:p>
                      <a:pPr algn="r">
                        <a:lnSpc>
                          <a:spcPct val="107000"/>
                        </a:lnSpc>
                        <a:spcAft>
                          <a:spcPts val="800"/>
                        </a:spcAft>
                      </a:pPr>
                      <a:r>
                        <a:rPr lang="nl-NL" sz="1200">
                          <a:effectLst/>
                          <a:latin typeface="+mn-lt"/>
                        </a:rPr>
                        <a:t>1</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Opleiden en ontwikkelen</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52%</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80%</a:t>
                      </a:r>
                    </a:p>
                  </a:txBody>
                  <a:tcPr marL="68580" marR="68580" marT="0" marB="0">
                    <a:solidFill>
                      <a:schemeClr val="accent6">
                        <a:lumMod val="40000"/>
                        <a:lumOff val="60000"/>
                      </a:schemeClr>
                    </a:solidFill>
                  </a:tcPr>
                </a:tc>
                <a:extLst>
                  <a:ext uri="{0D108BD9-81ED-4DB2-BD59-A6C34878D82A}">
                    <a16:rowId xmlns:a16="http://schemas.microsoft.com/office/drawing/2014/main" val="1174873434"/>
                  </a:ext>
                </a:extLst>
              </a:tr>
              <a:tr h="310000">
                <a:tc>
                  <a:txBody>
                    <a:bodyPr/>
                    <a:lstStyle/>
                    <a:p>
                      <a:pPr algn="r">
                        <a:lnSpc>
                          <a:spcPct val="107000"/>
                        </a:lnSpc>
                        <a:spcAft>
                          <a:spcPts val="800"/>
                        </a:spcAft>
                      </a:pPr>
                      <a:r>
                        <a:rPr lang="nl-NL" sz="1200">
                          <a:effectLst/>
                          <a:latin typeface="+mn-lt"/>
                        </a:rPr>
                        <a:t>2</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Autonomie in het werk</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47%</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66%</a:t>
                      </a:r>
                    </a:p>
                  </a:txBody>
                  <a:tcPr marL="68580" marR="68580" marT="0" marB="0">
                    <a:solidFill>
                      <a:schemeClr val="accent6">
                        <a:lumMod val="20000"/>
                        <a:lumOff val="80000"/>
                      </a:schemeClr>
                    </a:solidFill>
                  </a:tcPr>
                </a:tc>
                <a:extLst>
                  <a:ext uri="{0D108BD9-81ED-4DB2-BD59-A6C34878D82A}">
                    <a16:rowId xmlns:a16="http://schemas.microsoft.com/office/drawing/2014/main" val="1400101191"/>
                  </a:ext>
                </a:extLst>
              </a:tr>
              <a:tr h="311790">
                <a:tc>
                  <a:txBody>
                    <a:bodyPr/>
                    <a:lstStyle/>
                    <a:p>
                      <a:pPr algn="r">
                        <a:lnSpc>
                          <a:spcPct val="107000"/>
                        </a:lnSpc>
                        <a:spcAft>
                          <a:spcPts val="800"/>
                        </a:spcAft>
                      </a:pPr>
                      <a:r>
                        <a:rPr lang="nl-NL" sz="1200">
                          <a:effectLst/>
                          <a:latin typeface="+mn-lt"/>
                        </a:rPr>
                        <a:t>3</a:t>
                      </a:r>
                      <a:endParaRPr lang="nl-NL" sz="120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Werk-privé balans behouden</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18%</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52%</a:t>
                      </a:r>
                    </a:p>
                  </a:txBody>
                  <a:tcPr marL="68580" marR="68580" marT="0" marB="0">
                    <a:solidFill>
                      <a:schemeClr val="accent6">
                        <a:lumMod val="40000"/>
                        <a:lumOff val="60000"/>
                      </a:schemeClr>
                    </a:solidFill>
                  </a:tcPr>
                </a:tc>
                <a:extLst>
                  <a:ext uri="{0D108BD9-81ED-4DB2-BD59-A6C34878D82A}">
                    <a16:rowId xmlns:a16="http://schemas.microsoft.com/office/drawing/2014/main" val="84570461"/>
                  </a:ext>
                </a:extLst>
              </a:tr>
              <a:tr h="311790">
                <a:tc>
                  <a:txBody>
                    <a:bodyPr/>
                    <a:lstStyle/>
                    <a:p>
                      <a:pPr algn="r">
                        <a:lnSpc>
                          <a:spcPct val="107000"/>
                        </a:lnSpc>
                        <a:spcAft>
                          <a:spcPts val="800"/>
                        </a:spcAft>
                      </a:pPr>
                      <a:r>
                        <a:rPr lang="nl-NL" sz="1200">
                          <a:effectLst/>
                          <a:latin typeface="+mn-lt"/>
                          <a:ea typeface="Calibri" panose="020F0502020204030204" pitchFamily="34" charset="0"/>
                          <a:cs typeface="Times New Roman" panose="02020603050405020304" pitchFamily="18" charset="0"/>
                        </a:rPr>
                        <a:t>4</a:t>
                      </a:r>
                    </a:p>
                  </a:txBody>
                  <a:tcPr marL="68580" marR="68580" marT="0" marB="0">
                    <a:solidFill>
                      <a:schemeClr val="bg1">
                        <a:lumMod val="65000"/>
                      </a:schemeClr>
                    </a:solidFill>
                  </a:tcPr>
                </a:tc>
                <a:tc>
                  <a:txBody>
                    <a:bodyPr/>
                    <a:lstStyle/>
                    <a:p>
                      <a:pPr marL="0" algn="l" defTabSz="914400" rtl="0" eaLnBrk="1" latinLnBrk="0" hangingPunct="1">
                        <a:lnSpc>
                          <a:spcPct val="107000"/>
                        </a:lnSpc>
                        <a:spcAft>
                          <a:spcPts val="800"/>
                        </a:spcAft>
                      </a:pPr>
                      <a:r>
                        <a:rPr lang="nl-NL" sz="1200" kern="1200">
                          <a:solidFill>
                            <a:schemeClr val="dk1"/>
                          </a:solidFill>
                          <a:effectLst/>
                          <a:latin typeface="+mn-lt"/>
                          <a:ea typeface="Calibri" panose="020F0502020204030204" pitchFamily="34" charset="0"/>
                          <a:cs typeface="Times New Roman" panose="02020603050405020304" pitchFamily="18" charset="0"/>
                        </a:rPr>
                        <a:t>Dialoog</a:t>
                      </a:r>
                    </a:p>
                  </a:txBody>
                  <a:tcPr marL="68580" marR="68580" marT="0" marB="0">
                    <a:solidFill>
                      <a:schemeClr val="accent6">
                        <a:lumMod val="20000"/>
                        <a:lumOff val="80000"/>
                      </a:schemeClr>
                    </a:solidFill>
                  </a:tcPr>
                </a:tc>
                <a:tc>
                  <a:txBody>
                    <a:bodyPr/>
                    <a:lstStyle/>
                    <a:p>
                      <a:pPr marL="0" algn="r" defTabSz="914400" rtl="0" eaLnBrk="1" latinLnBrk="0" hangingPunct="1">
                        <a:lnSpc>
                          <a:spcPct val="107000"/>
                        </a:lnSpc>
                        <a:spcAft>
                          <a:spcPts val="800"/>
                        </a:spcAft>
                      </a:pPr>
                      <a:r>
                        <a:rPr lang="nl-NL" sz="1200" kern="1200">
                          <a:solidFill>
                            <a:schemeClr val="dk1"/>
                          </a:solidFill>
                          <a:effectLst/>
                          <a:latin typeface="+mn-lt"/>
                          <a:ea typeface="Calibri" panose="020F0502020204030204" pitchFamily="34" charset="0"/>
                          <a:cs typeface="Times New Roman" panose="02020603050405020304" pitchFamily="18" charset="0"/>
                        </a:rPr>
                        <a:t>13%</a:t>
                      </a:r>
                    </a:p>
                  </a:txBody>
                  <a:tcPr marL="68580" marR="68580" marT="0" marB="0">
                    <a:solidFill>
                      <a:schemeClr val="accent6">
                        <a:lumMod val="20000"/>
                        <a:lumOff val="80000"/>
                      </a:schemeClr>
                    </a:solidFill>
                  </a:tcPr>
                </a:tc>
                <a:tc>
                  <a:txBody>
                    <a:bodyPr/>
                    <a:lstStyle/>
                    <a:p>
                      <a:pPr marL="0" algn="r" defTabSz="914400" rtl="0" eaLnBrk="1" latinLnBrk="0" hangingPunct="1">
                        <a:lnSpc>
                          <a:spcPct val="107000"/>
                        </a:lnSpc>
                        <a:spcAft>
                          <a:spcPts val="800"/>
                        </a:spcAft>
                      </a:pPr>
                      <a:r>
                        <a:rPr lang="nl-NL" sz="1200" kern="1200">
                          <a:solidFill>
                            <a:schemeClr val="dk1"/>
                          </a:solidFill>
                          <a:effectLst/>
                          <a:latin typeface="+mn-lt"/>
                          <a:ea typeface="Calibri" panose="020F0502020204030204" pitchFamily="34" charset="0"/>
                          <a:cs typeface="Times New Roman" panose="02020603050405020304" pitchFamily="18" charset="0"/>
                        </a:rPr>
                        <a:t>90%</a:t>
                      </a:r>
                    </a:p>
                  </a:txBody>
                  <a:tcPr marL="68580" marR="68580" marT="0" marB="0">
                    <a:solidFill>
                      <a:schemeClr val="accent6">
                        <a:lumMod val="20000"/>
                        <a:lumOff val="80000"/>
                      </a:schemeClr>
                    </a:solidFill>
                  </a:tcPr>
                </a:tc>
                <a:extLst>
                  <a:ext uri="{0D108BD9-81ED-4DB2-BD59-A6C34878D82A}">
                    <a16:rowId xmlns:a16="http://schemas.microsoft.com/office/drawing/2014/main" val="2588810484"/>
                  </a:ext>
                </a:extLst>
              </a:tr>
            </a:tbl>
          </a:graphicData>
        </a:graphic>
      </p:graphicFrame>
      <p:sp>
        <p:nvSpPr>
          <p:cNvPr id="8" name="Tekstvak 7">
            <a:extLst>
              <a:ext uri="{FF2B5EF4-FFF2-40B4-BE49-F238E27FC236}">
                <a16:creationId xmlns:a16="http://schemas.microsoft.com/office/drawing/2014/main" id="{9C4C30D8-A4AB-5338-F21D-06A129BF800E}"/>
              </a:ext>
            </a:extLst>
          </p:cNvPr>
          <p:cNvSpPr txBox="1"/>
          <p:nvPr/>
        </p:nvSpPr>
        <p:spPr>
          <a:xfrm>
            <a:off x="1204549" y="1281076"/>
            <a:ext cx="4471057" cy="461665"/>
          </a:xfrm>
          <a:prstGeom prst="rect">
            <a:avLst/>
          </a:prstGeom>
          <a:noFill/>
        </p:spPr>
        <p:txBody>
          <a:bodyPr wrap="square">
            <a:spAutoFit/>
          </a:bodyPr>
          <a:lstStyle/>
          <a:p>
            <a:r>
              <a:rPr lang="nl-NL" sz="1200" b="0" u="none" kern="1200">
                <a:solidFill>
                  <a:schemeClr val="tx1"/>
                </a:solidFill>
                <a:effectLst/>
              </a:rPr>
              <a:t>Wat is het belangrijkste wat je zelf doet om eigen regie te houden in je werk en loopbaan? (n=329)</a:t>
            </a:r>
            <a:endParaRPr lang="nl-NL" sz="1200"/>
          </a:p>
        </p:txBody>
      </p:sp>
      <p:sp>
        <p:nvSpPr>
          <p:cNvPr id="10" name="Tekstvak 9">
            <a:extLst>
              <a:ext uri="{FF2B5EF4-FFF2-40B4-BE49-F238E27FC236}">
                <a16:creationId xmlns:a16="http://schemas.microsoft.com/office/drawing/2014/main" id="{27C0B57F-2EEE-CF1B-D2CC-C23E1B7BBE84}"/>
              </a:ext>
            </a:extLst>
          </p:cNvPr>
          <p:cNvSpPr txBox="1"/>
          <p:nvPr/>
        </p:nvSpPr>
        <p:spPr>
          <a:xfrm>
            <a:off x="6977992" y="1305596"/>
            <a:ext cx="4598103" cy="461665"/>
          </a:xfrm>
          <a:prstGeom prst="rect">
            <a:avLst/>
          </a:prstGeom>
          <a:noFill/>
        </p:spPr>
        <p:txBody>
          <a:bodyPr wrap="square">
            <a:spAutoFit/>
          </a:bodyPr>
          <a:lstStyle/>
          <a:p>
            <a:r>
              <a:rPr lang="nl-NL" sz="1200" b="0" i="0" u="none" strike="noStrike" kern="1200">
                <a:solidFill>
                  <a:schemeClr val="dk1"/>
                </a:solidFill>
                <a:effectLst/>
                <a:latin typeface="+mn-lt"/>
                <a:ea typeface="+mn-ea"/>
                <a:cs typeface="+mn-cs"/>
              </a:rPr>
              <a:t>Wat is het belangrijkste </a:t>
            </a:r>
            <a:r>
              <a:rPr lang="nl-NL" sz="1200">
                <a:solidFill>
                  <a:schemeClr val="dk1"/>
                </a:solidFill>
              </a:rPr>
              <a:t>w</a:t>
            </a:r>
            <a:r>
              <a:rPr lang="nl-NL" sz="1200" b="0" i="0" u="none" strike="noStrike" kern="1200">
                <a:solidFill>
                  <a:schemeClr val="dk1"/>
                </a:solidFill>
                <a:effectLst/>
                <a:latin typeface="+mn-lt"/>
                <a:ea typeface="+mn-ea"/>
                <a:cs typeface="+mn-cs"/>
              </a:rPr>
              <a:t>at jouw werknemers zelf doen om eigen regie te houden in hun werk en loopbaan? (n=55)</a:t>
            </a:r>
          </a:p>
        </p:txBody>
      </p:sp>
      <p:sp>
        <p:nvSpPr>
          <p:cNvPr id="6" name="Tekstvak 5">
            <a:extLst>
              <a:ext uri="{FF2B5EF4-FFF2-40B4-BE49-F238E27FC236}">
                <a16:creationId xmlns:a16="http://schemas.microsoft.com/office/drawing/2014/main" id="{E2FC3580-D3F8-F57B-F22A-AC3228422A62}"/>
              </a:ext>
            </a:extLst>
          </p:cNvPr>
          <p:cNvSpPr txBox="1"/>
          <p:nvPr/>
        </p:nvSpPr>
        <p:spPr>
          <a:xfrm>
            <a:off x="672777" y="3781199"/>
            <a:ext cx="5338467" cy="2308324"/>
          </a:xfrm>
          <a:prstGeom prst="rect">
            <a:avLst/>
          </a:prstGeom>
          <a:noFill/>
        </p:spPr>
        <p:txBody>
          <a:bodyPr wrap="square" rtlCol="0">
            <a:spAutoFit/>
          </a:bodyPr>
          <a:lstStyle/>
          <a:p>
            <a:r>
              <a:rPr lang="nl-NL" sz="1200"/>
              <a:t>Werknemers vinden het hebben van autonomie in de beroepsuitoefening het meest belangrijk, gevolgd door de dialoog. De selectie op achtergrondkenmerken laat geen bijzonderheden zien, de antwoorden zijn gelijkelijk verdeeld over de respondenten. Opleiden en ontwikkelen wordt minder vaak als belangrijkste initiatief van werknemers genoemd, net als het hebben van zeggenschap over werktijden en vrije tijd, maar opvallend is wel dat respondenten deze in de tweede ronde hoog waarderen (70 resp. 77% beoordeelt dit als (zeer) waardevol). Bij opleiden en ontwikkelen wordt door werknemers vaak het “op de hoogte blijven van alle relevante ontwikkelingen” genoemd, waaronder zij ook vakliteratuur, </a:t>
            </a:r>
            <a:r>
              <a:rPr lang="nl-NL" sz="1200" err="1"/>
              <a:t>webinars</a:t>
            </a:r>
            <a:r>
              <a:rPr lang="nl-NL" sz="1200"/>
              <a:t> en intervisie scharen. </a:t>
            </a:r>
          </a:p>
          <a:p>
            <a:endParaRPr lang="nl-NL" sz="1200"/>
          </a:p>
          <a:p>
            <a:endParaRPr lang="nl-NL" sz="1200"/>
          </a:p>
        </p:txBody>
      </p:sp>
      <p:sp>
        <p:nvSpPr>
          <p:cNvPr id="7" name="Tekstvak 6">
            <a:extLst>
              <a:ext uri="{FF2B5EF4-FFF2-40B4-BE49-F238E27FC236}">
                <a16:creationId xmlns:a16="http://schemas.microsoft.com/office/drawing/2014/main" id="{57A3F471-38E2-6F4A-9EDA-55F0186ED00B}"/>
              </a:ext>
            </a:extLst>
          </p:cNvPr>
          <p:cNvSpPr txBox="1"/>
          <p:nvPr/>
        </p:nvSpPr>
        <p:spPr>
          <a:xfrm>
            <a:off x="6401992" y="3781199"/>
            <a:ext cx="5174103" cy="2031325"/>
          </a:xfrm>
          <a:prstGeom prst="rect">
            <a:avLst/>
          </a:prstGeom>
          <a:noFill/>
        </p:spPr>
        <p:txBody>
          <a:bodyPr wrap="square" rtlCol="0">
            <a:spAutoFit/>
          </a:bodyPr>
          <a:lstStyle/>
          <a:p>
            <a:r>
              <a:rPr lang="nl-NL" sz="1200"/>
              <a:t>HR-verantwoordelijken zien opleiden en ontwikkelen als het belangrijkste initiatief dat werknemers kunnen nemen om eigen regie te behouden. </a:t>
            </a:r>
          </a:p>
          <a:p>
            <a:endParaRPr lang="nl-NL" sz="1200"/>
          </a:p>
          <a:p>
            <a:r>
              <a:rPr lang="nl-NL" sz="1200"/>
              <a:t>Opvallend is dat de top vier van beide dialogen uit de zelfde items bestaan en dat alleen de volgorde verschilt. De score bij de dialoog van de HR-verantwoordelijken valt op: 13% noemt dat als het belangrijkste dat werknemers zelf kunnen doen, en ruim 90% van de respondenten steunt dat. Dat kan betekenen dat de dialoog in de dagelijkse praktijk niet ‘top of mind’ is, maar wel heel belangrijk gevonden wordt.</a:t>
            </a:r>
          </a:p>
          <a:p>
            <a:endParaRPr lang="nl-NL"/>
          </a:p>
        </p:txBody>
      </p:sp>
    </p:spTree>
    <p:extLst>
      <p:ext uri="{BB962C8B-B14F-4D97-AF65-F5344CB8AC3E}">
        <p14:creationId xmlns:p14="http://schemas.microsoft.com/office/powerpoint/2010/main" val="1927981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24</a:t>
            </a:fld>
            <a:endParaRPr lang="nl-NL"/>
          </a:p>
        </p:txBody>
      </p:sp>
      <p:sp>
        <p:nvSpPr>
          <p:cNvPr id="4" name="Tekstvak 3">
            <a:extLst>
              <a:ext uri="{FF2B5EF4-FFF2-40B4-BE49-F238E27FC236}">
                <a16:creationId xmlns:a16="http://schemas.microsoft.com/office/drawing/2014/main" id="{028EFEA9-0C53-513D-FBE1-BFCC51F42721}"/>
              </a:ext>
            </a:extLst>
          </p:cNvPr>
          <p:cNvSpPr txBox="1"/>
          <p:nvPr/>
        </p:nvSpPr>
        <p:spPr>
          <a:xfrm>
            <a:off x="1631156" y="666173"/>
            <a:ext cx="9568955" cy="523220"/>
          </a:xfrm>
          <a:prstGeom prst="rect">
            <a:avLst/>
          </a:prstGeom>
          <a:noFill/>
        </p:spPr>
        <p:txBody>
          <a:bodyPr wrap="square">
            <a:spAutoFit/>
          </a:bodyPr>
          <a:lstStyle/>
          <a:p>
            <a:r>
              <a:rPr lang="nl-NL" sz="1400" b="0" u="none" kern="1200">
                <a:solidFill>
                  <a:schemeClr val="tx1"/>
                </a:solidFill>
                <a:effectLst/>
              </a:rPr>
              <a:t>Vraag 2: Het belangrijkste wat je als werknemer zelf kunt doen</a:t>
            </a:r>
            <a:endParaRPr lang="nl-NL" sz="1400" b="1" u="sng">
              <a:solidFill>
                <a:schemeClr val="tx1"/>
              </a:solidFill>
            </a:endParaRPr>
          </a:p>
          <a:p>
            <a:r>
              <a:rPr lang="nl-NL" sz="1400" b="1" u="none" kern="1200">
                <a:solidFill>
                  <a:schemeClr val="tx1"/>
                </a:solidFill>
                <a:effectLst/>
              </a:rPr>
              <a:t>Wat zeggen werknemers er zelf over?</a:t>
            </a:r>
            <a:endParaRPr lang="nl-NL" sz="1400" b="1" u="sng">
              <a:solidFill>
                <a:schemeClr val="tx1"/>
              </a:solidFill>
            </a:endParaRPr>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3"/>
          <a:stretch>
            <a:fillRect/>
          </a:stretch>
        </p:blipFill>
        <p:spPr>
          <a:xfrm>
            <a:off x="778349" y="377150"/>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3269719159"/>
              </p:ext>
            </p:extLst>
          </p:nvPr>
        </p:nvGraphicFramePr>
        <p:xfrm>
          <a:off x="917448" y="1405464"/>
          <a:ext cx="4912360" cy="4429513"/>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Professionaliteit in het dagelijkse werk</a:t>
                      </a:r>
                      <a:endParaRPr lang="nl-NL" sz="1200" b="1"/>
                    </a:p>
                  </a:txBody>
                  <a:tcPr/>
                </a:tc>
                <a:extLst>
                  <a:ext uri="{0D108BD9-81ED-4DB2-BD59-A6C34878D82A}">
                    <a16:rowId xmlns:a16="http://schemas.microsoft.com/office/drawing/2014/main" val="99463166"/>
                  </a:ext>
                </a:extLst>
              </a:tr>
              <a:tr h="370840">
                <a:tc>
                  <a:txBody>
                    <a:bodyPr/>
                    <a:lstStyle/>
                    <a:p>
                      <a:pPr marL="171450" indent="-171450" algn="l" fontAlgn="b">
                        <a:buFont typeface="Arial" panose="020B0604020202020204" pitchFamily="34" charset="0"/>
                        <a:buChar char="•"/>
                      </a:pPr>
                      <a:r>
                        <a:rPr lang="nl-NL" sz="1200" u="none" strike="noStrike">
                          <a:effectLst/>
                        </a:rPr>
                        <a:t>Mijn eigen werk plannen.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031515692"/>
                  </a:ext>
                </a:extLst>
              </a:tr>
              <a:tr h="421126">
                <a:tc>
                  <a:txBody>
                    <a:bodyPr/>
                    <a:lstStyle/>
                    <a:p>
                      <a:pPr marL="171450" indent="-171450" algn="l" fontAlgn="b">
                        <a:buFont typeface="Arial" panose="020B0604020202020204" pitchFamily="34" charset="0"/>
                        <a:buChar char="•"/>
                      </a:pPr>
                      <a:r>
                        <a:rPr lang="nl-NL" sz="1200" u="none" strike="noStrike">
                          <a:effectLst/>
                          <a:latin typeface="+mn-lt"/>
                        </a:rPr>
                        <a:t>Verantwoordelijkheid nemen en me </a:t>
                      </a:r>
                      <a:r>
                        <a:rPr lang="nl-NL" sz="1200" u="none" strike="noStrike" err="1">
                          <a:effectLst/>
                          <a:latin typeface="+mn-lt"/>
                        </a:rPr>
                        <a:t>pro-actief</a:t>
                      </a:r>
                      <a:r>
                        <a:rPr lang="nl-NL" sz="1200" u="none" strike="noStrike">
                          <a:effectLst/>
                          <a:latin typeface="+mn-lt"/>
                        </a:rPr>
                        <a:t> opstellen.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466335270"/>
                  </a:ext>
                </a:extLst>
              </a:tr>
              <a:tr h="370840">
                <a:tc>
                  <a:txBody>
                    <a:bodyPr/>
                    <a:lstStyle/>
                    <a:p>
                      <a:pPr marL="171450" indent="-171450" algn="l" fontAlgn="b">
                        <a:buFont typeface="Arial" panose="020B0604020202020204" pitchFamily="34" charset="0"/>
                        <a:buChar char="•"/>
                      </a:pPr>
                      <a:r>
                        <a:rPr lang="nl-NL" sz="1200" b="0" i="0" u="none" strike="noStrike">
                          <a:solidFill>
                            <a:srgbClr val="000000"/>
                          </a:solidFill>
                          <a:effectLst/>
                          <a:latin typeface="+mn-lt"/>
                        </a:rPr>
                        <a:t>Eigen dag indelen, zodat het voor mij goed werkt en goed vol te houden is. Openheid geven over het proces waar ik in zit als ik een doorontwikkeling wil maken.</a:t>
                      </a:r>
                    </a:p>
                  </a:txBody>
                  <a:tcPr marL="5443" marR="5443" marT="5443" marB="0" anchor="b"/>
                </a:tc>
                <a:extLst>
                  <a:ext uri="{0D108BD9-81ED-4DB2-BD59-A6C34878D82A}">
                    <a16:rowId xmlns:a16="http://schemas.microsoft.com/office/drawing/2014/main" val="1719578021"/>
                  </a:ext>
                </a:extLst>
              </a:tr>
              <a:tr h="393871">
                <a:tc>
                  <a:txBody>
                    <a:bodyPr/>
                    <a:lstStyle/>
                    <a:p>
                      <a:pPr marL="171450" indent="-171450" algn="l" fontAlgn="b">
                        <a:buFont typeface="Arial" panose="020B0604020202020204" pitchFamily="34" charset="0"/>
                        <a:buChar char="•"/>
                      </a:pPr>
                      <a:r>
                        <a:rPr lang="nl-NL" sz="1200" u="none" strike="noStrike">
                          <a:effectLst/>
                          <a:latin typeface="+mn-lt"/>
                        </a:rPr>
                        <a:t>Pro-actief zijn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3075540890"/>
                  </a:ext>
                </a:extLst>
              </a:tr>
              <a:tr h="370840">
                <a:tc>
                  <a:txBody>
                    <a:bodyPr/>
                    <a:lstStyle/>
                    <a:p>
                      <a:pPr marL="171450" indent="-171450" algn="l" fontAlgn="b">
                        <a:buFont typeface="Arial" panose="020B0604020202020204" pitchFamily="34" charset="0"/>
                        <a:buChar char="•"/>
                      </a:pPr>
                      <a:r>
                        <a:rPr lang="nl-NL" sz="1200" u="none" strike="noStrike">
                          <a:effectLst/>
                          <a:latin typeface="+mn-lt"/>
                        </a:rPr>
                        <a:t>Voor mezelf opkomen. eigen inbreng meebrengen, eigen agenda beheren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2453801980"/>
                  </a:ext>
                </a:extLst>
              </a:tr>
              <a:tr h="370840">
                <a:tc>
                  <a:txBody>
                    <a:bodyPr/>
                    <a:lstStyle/>
                    <a:p>
                      <a:pPr marL="171450" indent="-171450" algn="l" fontAlgn="b">
                        <a:buFont typeface="Arial" panose="020B0604020202020204" pitchFamily="34" charset="0"/>
                        <a:buChar char="•"/>
                      </a:pPr>
                      <a:r>
                        <a:rPr lang="nl-NL" sz="1200" u="none" strike="noStrike">
                          <a:effectLst/>
                        </a:rPr>
                        <a:t>Klussen aanpakken die ikzelf leuk nodig, belangrijk vind</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544185775"/>
                  </a:ext>
                </a:extLst>
              </a:tr>
              <a:tr h="464553">
                <a:tc>
                  <a:txBody>
                    <a:bodyPr/>
                    <a:lstStyle/>
                    <a:p>
                      <a:pPr marL="171450" indent="-171450" algn="l" fontAlgn="b">
                        <a:buFont typeface="Arial" panose="020B0604020202020204" pitchFamily="34" charset="0"/>
                        <a:buChar char="•"/>
                      </a:pPr>
                      <a:r>
                        <a:rPr lang="nl-NL" sz="1200" u="none" strike="noStrike">
                          <a:effectLst/>
                        </a:rPr>
                        <a:t>Verantwoordelijkheid nemen, initiatief tonen, interesse in de ontwikkelingen op inhoudelijke en bedrijfsmatige thema's.</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893931380"/>
                  </a:ext>
                </a:extLst>
              </a:tr>
              <a:tr h="370840">
                <a:tc>
                  <a:txBody>
                    <a:bodyPr/>
                    <a:lstStyle/>
                    <a:p>
                      <a:pPr marL="171450" indent="-171450" algn="l" fontAlgn="b">
                        <a:buFont typeface="Arial" panose="020B0604020202020204" pitchFamily="34" charset="0"/>
                        <a:buChar char="•"/>
                      </a:pPr>
                      <a:r>
                        <a:rPr lang="nl-NL" sz="1200" u="none" strike="noStrike">
                          <a:effectLst/>
                        </a:rPr>
                        <a:t>Ik vind vrijheid in mijn werk erg belangrijk</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234553691"/>
                  </a:ext>
                </a:extLst>
              </a:tr>
              <a:tr h="370840">
                <a:tc>
                  <a:txBody>
                    <a:bodyPr/>
                    <a:lstStyle/>
                    <a:p>
                      <a:pPr marL="171450" indent="-171450" algn="l" fontAlgn="b">
                        <a:buFont typeface="Arial" panose="020B0604020202020204" pitchFamily="34" charset="0"/>
                        <a:buChar char="•"/>
                      </a:pPr>
                      <a:r>
                        <a:rPr lang="nl-NL" sz="1200" u="none" strike="noStrike">
                          <a:effectLst/>
                        </a:rPr>
                        <a:t>Zelf in plannen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747150142"/>
                  </a:ext>
                </a:extLst>
              </a:tr>
              <a:tr h="370840">
                <a:tc>
                  <a:txBody>
                    <a:bodyPr/>
                    <a:lstStyle/>
                    <a:p>
                      <a:pPr marL="171450" indent="-171450" algn="l" fontAlgn="b">
                        <a:buFont typeface="Arial" panose="020B0604020202020204" pitchFamily="34" charset="0"/>
                        <a:buChar char="•"/>
                      </a:pPr>
                      <a:r>
                        <a:rPr lang="nl-NL" sz="1200" u="none" strike="noStrike">
                          <a:effectLst/>
                        </a:rPr>
                        <a:t>Blijven reflecteren op eigen werk en bedenken hoe iets soms anders kan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04100237"/>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2122284975"/>
              </p:ext>
            </p:extLst>
          </p:nvPr>
        </p:nvGraphicFramePr>
        <p:xfrm>
          <a:off x="6276086" y="1405465"/>
          <a:ext cx="5189728" cy="4286408"/>
        </p:xfrm>
        <a:graphic>
          <a:graphicData uri="http://schemas.openxmlformats.org/drawingml/2006/table">
            <a:tbl>
              <a:tblPr firstRow="1" bandRow="1">
                <a:tableStyleId>{F5AB1C69-6EDB-4FF4-983F-18BD219EF322}</a:tableStyleId>
              </a:tblPr>
              <a:tblGrid>
                <a:gridCol w="5189728">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Dialoog en samenwerking met collega’s en leidinggevenden</a:t>
                      </a:r>
                      <a:endParaRPr lang="nl-NL" sz="1200" b="1"/>
                    </a:p>
                  </a:txBody>
                  <a:tcPr/>
                </a:tc>
                <a:extLst>
                  <a:ext uri="{0D108BD9-81ED-4DB2-BD59-A6C34878D82A}">
                    <a16:rowId xmlns:a16="http://schemas.microsoft.com/office/drawing/2014/main" val="99463166"/>
                  </a:ext>
                </a:extLst>
              </a:tr>
              <a:tr h="370840">
                <a:tc>
                  <a:txBody>
                    <a:bodyPr/>
                    <a:lstStyle/>
                    <a:p>
                      <a:pPr marL="171450" indent="-171450" algn="l" fontAlgn="b">
                        <a:buFont typeface="Arial"/>
                        <a:buChar char="•"/>
                      </a:pPr>
                      <a:r>
                        <a:rPr lang="nl-NL" sz="1200" u="none" strike="noStrike">
                          <a:effectLst/>
                          <a:latin typeface="+mn-lt"/>
                        </a:rPr>
                        <a:t>Sparren met collega's.</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031515692"/>
                  </a:ext>
                </a:extLst>
              </a:tr>
              <a:tr h="370840">
                <a:tc>
                  <a:txBody>
                    <a:bodyPr/>
                    <a:lstStyle/>
                    <a:p>
                      <a:pPr marL="171450" indent="-171450" algn="l" fontAlgn="b">
                        <a:buFont typeface="Arial"/>
                        <a:buChar char="•"/>
                      </a:pPr>
                      <a:r>
                        <a:rPr lang="nl-NL" sz="1200" u="none" strike="noStrike">
                          <a:effectLst/>
                          <a:latin typeface="+mn-lt"/>
                        </a:rPr>
                        <a:t>In gesprek blijven.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466335270"/>
                  </a:ext>
                </a:extLst>
              </a:tr>
              <a:tr h="370840">
                <a:tc>
                  <a:txBody>
                    <a:bodyPr/>
                    <a:lstStyle/>
                    <a:p>
                      <a:pPr marL="171450" indent="-171450" algn="l" fontAlgn="b">
                        <a:buFont typeface="Arial"/>
                        <a:buChar char="•"/>
                      </a:pPr>
                      <a:r>
                        <a:rPr lang="nl-NL" sz="1200" u="none" strike="noStrike">
                          <a:effectLst/>
                          <a:latin typeface="+mn-lt"/>
                        </a:rPr>
                        <a:t>Bij leidinggevende mijn signalen en knelpunten aankaarten, steeds weer. met collega's de zorgen bespreken en kijken of we er gezamenlijk wat aan kunnen doen.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719578021"/>
                  </a:ext>
                </a:extLst>
              </a:tr>
              <a:tr h="301656">
                <a:tc>
                  <a:txBody>
                    <a:bodyPr/>
                    <a:lstStyle/>
                    <a:p>
                      <a:pPr marL="171450" indent="-171450" algn="l" fontAlgn="b">
                        <a:buFont typeface="Arial"/>
                        <a:buChar char="•"/>
                      </a:pPr>
                      <a:r>
                        <a:rPr lang="nl-NL" sz="1200" u="none" strike="noStrike">
                          <a:effectLst/>
                          <a:latin typeface="+mn-lt"/>
                        </a:rPr>
                        <a:t>Aangeven wat ik nodig heb en mezelf blijven informeren over de mogelijkheden.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3075540890"/>
                  </a:ext>
                </a:extLst>
              </a:tr>
              <a:tr h="370840">
                <a:tc>
                  <a:txBody>
                    <a:bodyPr/>
                    <a:lstStyle/>
                    <a:p>
                      <a:pPr marL="171450" indent="-171450" algn="l" fontAlgn="b">
                        <a:buFont typeface="Arial"/>
                        <a:buChar char="•"/>
                      </a:pPr>
                      <a:r>
                        <a:rPr lang="nl-NL" sz="1200" u="none" strike="noStrike">
                          <a:effectLst/>
                          <a:latin typeface="+mn-lt"/>
                        </a:rPr>
                        <a:t>Samen met collega's beleid bepalen en investeren in eigen ontwikkeling.</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2453801980"/>
                  </a:ext>
                </a:extLst>
              </a:tr>
              <a:tr h="370840">
                <a:tc>
                  <a:txBody>
                    <a:bodyPr/>
                    <a:lstStyle/>
                    <a:p>
                      <a:pPr marL="171450" indent="-171450" algn="l" fontAlgn="b">
                        <a:buFont typeface="Arial"/>
                        <a:buChar char="•"/>
                      </a:pPr>
                      <a:r>
                        <a:rPr lang="nl-NL" sz="1200" u="none" strike="noStrike">
                          <a:effectLst/>
                          <a:latin typeface="+mn-lt"/>
                        </a:rPr>
                        <a:t>Signaleren bij de leidinggevende. Met elkaar bespreken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544185775"/>
                  </a:ext>
                </a:extLst>
              </a:tr>
              <a:tr h="370840">
                <a:tc>
                  <a:txBody>
                    <a:bodyPr/>
                    <a:lstStyle/>
                    <a:p>
                      <a:pPr marL="171450" indent="-171450" algn="l" fontAlgn="b">
                        <a:buFont typeface="Arial"/>
                        <a:buChar char="•"/>
                      </a:pPr>
                      <a:r>
                        <a:rPr lang="nl-NL" sz="1200" u="none" strike="noStrike">
                          <a:effectLst/>
                          <a:latin typeface="+mn-lt"/>
                        </a:rPr>
                        <a:t>Door het aan te geven wat voor mij haalbaar is. Wat bij mij past</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893931380"/>
                  </a:ext>
                </a:extLst>
              </a:tr>
              <a:tr h="370840">
                <a:tc>
                  <a:txBody>
                    <a:bodyPr/>
                    <a:lstStyle/>
                    <a:p>
                      <a:pPr marL="171450" indent="-171450" algn="l" fontAlgn="b">
                        <a:buFont typeface="Arial"/>
                        <a:buChar char="•"/>
                      </a:pPr>
                      <a:r>
                        <a:rPr lang="nl-NL" sz="1200" u="none" strike="noStrike">
                          <a:effectLst/>
                          <a:latin typeface="+mn-lt"/>
                        </a:rPr>
                        <a:t>Goed contact houden met je collega’s</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234553691"/>
                  </a:ext>
                </a:extLst>
              </a:tr>
              <a:tr h="463537">
                <a:tc>
                  <a:txBody>
                    <a:bodyPr/>
                    <a:lstStyle/>
                    <a:p>
                      <a:pPr marL="171450" indent="-171450" algn="l" fontAlgn="b">
                        <a:buFont typeface="Arial"/>
                        <a:buChar char="•"/>
                      </a:pPr>
                      <a:r>
                        <a:rPr lang="nl-NL" sz="1200" u="none" strike="noStrike">
                          <a:effectLst/>
                          <a:latin typeface="+mn-lt"/>
                        </a:rPr>
                        <a:t>Werkzaamheden agenderen. Daarnaast 2 x per jaar toekomst gesprekken met leidinggevende over werk en eventuele scholing.</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747150142"/>
                  </a:ext>
                </a:extLst>
              </a:tr>
              <a:tr h="370840">
                <a:tc>
                  <a:txBody>
                    <a:bodyPr/>
                    <a:lstStyle/>
                    <a:p>
                      <a:pPr marL="171450" indent="-171450" algn="l" fontAlgn="b">
                        <a:buFont typeface="Arial"/>
                        <a:buChar char="•"/>
                      </a:pPr>
                      <a:r>
                        <a:rPr lang="nl-NL" sz="1200" u="none" strike="noStrike">
                          <a:effectLst/>
                          <a:latin typeface="+mn-lt"/>
                        </a:rPr>
                        <a:t>De verwachtingen temperen en aangeven welke prioriteiten er al liggen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04100237"/>
                  </a:ext>
                </a:extLst>
              </a:tr>
            </a:tbl>
          </a:graphicData>
        </a:graphic>
      </p:graphicFrame>
    </p:spTree>
    <p:extLst>
      <p:ext uri="{BB962C8B-B14F-4D97-AF65-F5344CB8AC3E}">
        <p14:creationId xmlns:p14="http://schemas.microsoft.com/office/powerpoint/2010/main" val="97152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25</a:t>
            </a:fld>
            <a:endParaRPr lang="nl-NL"/>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2"/>
          <a:stretch>
            <a:fillRect/>
          </a:stretch>
        </p:blipFill>
        <p:spPr>
          <a:xfrm>
            <a:off x="777600" y="378000"/>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3888167586"/>
              </p:ext>
            </p:extLst>
          </p:nvPr>
        </p:nvGraphicFramePr>
        <p:xfrm>
          <a:off x="918000" y="1404000"/>
          <a:ext cx="4912360" cy="4514137"/>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Inzetten op loopbaan, opleiding en ontwikkeling</a:t>
                      </a:r>
                      <a:endParaRPr lang="nl-NL" sz="1200" b="1"/>
                    </a:p>
                  </a:txBody>
                  <a:tcPr/>
                </a:tc>
                <a:extLst>
                  <a:ext uri="{0D108BD9-81ED-4DB2-BD59-A6C34878D82A}">
                    <a16:rowId xmlns:a16="http://schemas.microsoft.com/office/drawing/2014/main" val="99463166"/>
                  </a:ext>
                </a:extLst>
              </a:tr>
              <a:tr h="370840">
                <a:tc>
                  <a:txBody>
                    <a:bodyPr/>
                    <a:lstStyle/>
                    <a:p>
                      <a:pPr marL="171450" indent="-171450" algn="l" fontAlgn="b">
                        <a:buFont typeface="Arial"/>
                        <a:buChar char="•"/>
                      </a:pPr>
                      <a:r>
                        <a:rPr lang="nl-NL" sz="1200" u="none" strike="noStrike">
                          <a:effectLst/>
                          <a:latin typeface="+mn-lt"/>
                        </a:rPr>
                        <a:t>Samen met collega's beleid bepalen en investeren in eigen ontwikkeling.</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031515692"/>
                  </a:ext>
                </a:extLst>
              </a:tr>
              <a:tr h="370840">
                <a:tc>
                  <a:txBody>
                    <a:bodyPr/>
                    <a:lstStyle/>
                    <a:p>
                      <a:pPr marL="171450" indent="-171450" algn="l" fontAlgn="b">
                        <a:buFont typeface="Arial"/>
                        <a:buChar char="•"/>
                      </a:pPr>
                      <a:r>
                        <a:rPr lang="nl-NL" sz="1200" u="none" strike="noStrike">
                          <a:effectLst/>
                          <a:latin typeface="+mn-lt"/>
                        </a:rPr>
                        <a:t>Reflecteren, studeren, nieuwsgierig zijn.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466335270"/>
                  </a:ext>
                </a:extLst>
              </a:tr>
              <a:tr h="370840">
                <a:tc>
                  <a:txBody>
                    <a:bodyPr/>
                    <a:lstStyle/>
                    <a:p>
                      <a:pPr marL="171450" indent="-171450" algn="l" fontAlgn="b">
                        <a:buFont typeface="Arial"/>
                        <a:buChar char="•"/>
                      </a:pPr>
                      <a:r>
                        <a:rPr lang="nl-NL" sz="1200" u="none" strike="noStrike">
                          <a:effectLst/>
                          <a:latin typeface="+mn-lt"/>
                        </a:rPr>
                        <a:t>Mijzelf op zowel professioneel als persoonlijk gebied blijven ontwikkelen.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719578021"/>
                  </a:ext>
                </a:extLst>
              </a:tr>
              <a:tr h="370840">
                <a:tc>
                  <a:txBody>
                    <a:bodyPr/>
                    <a:lstStyle/>
                    <a:p>
                      <a:pPr marL="171450" indent="-171450" algn="l" fontAlgn="b">
                        <a:buFont typeface="Arial"/>
                        <a:buChar char="•"/>
                      </a:pPr>
                      <a:r>
                        <a:rPr lang="nl-NL" sz="1200" u="none" strike="noStrike">
                          <a:effectLst/>
                          <a:latin typeface="+mn-lt"/>
                        </a:rPr>
                        <a:t>Zelf uitkiezen welke training/cursus ik wil volgen.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3075540890"/>
                  </a:ext>
                </a:extLst>
              </a:tr>
              <a:tr h="534320">
                <a:tc>
                  <a:txBody>
                    <a:bodyPr/>
                    <a:lstStyle/>
                    <a:p>
                      <a:pPr marL="171450" indent="-171450" algn="l" fontAlgn="b">
                        <a:buFont typeface="Arial"/>
                        <a:buChar char="•"/>
                      </a:pPr>
                      <a:r>
                        <a:rPr lang="nl-NL" sz="1200" u="none" strike="noStrike">
                          <a:effectLst/>
                          <a:latin typeface="+mn-lt"/>
                        </a:rPr>
                        <a:t>2 x per jaar toekomstgesprekken met leidinggevende over werk en eventuele scholing.</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2453801980"/>
                  </a:ext>
                </a:extLst>
              </a:tr>
              <a:tr h="642257">
                <a:tc>
                  <a:txBody>
                    <a:bodyPr/>
                    <a:lstStyle/>
                    <a:p>
                      <a:pPr marL="171450" indent="-171450" algn="l" fontAlgn="b">
                        <a:buFont typeface="Arial"/>
                        <a:buChar char="•"/>
                      </a:pPr>
                      <a:r>
                        <a:rPr lang="nl-NL" sz="1200" u="none" strike="noStrike">
                          <a:effectLst/>
                          <a:latin typeface="+mn-lt"/>
                        </a:rPr>
                        <a:t>Ik kijk zelf actief naar mogelijkheden om te ontwikkelen, en stuur mijn functie ook in een richting die goed bij mij past (geleidelijk minder concessies doen aan eigen werkwensen)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544185775"/>
                  </a:ext>
                </a:extLst>
              </a:tr>
              <a:tr h="370840">
                <a:tc>
                  <a:txBody>
                    <a:bodyPr/>
                    <a:lstStyle/>
                    <a:p>
                      <a:pPr marL="171450" indent="-171450" algn="l" fontAlgn="b">
                        <a:buFont typeface="Arial"/>
                        <a:buChar char="•"/>
                      </a:pPr>
                      <a:r>
                        <a:rPr lang="nl-NL" sz="1200" u="none" strike="noStrike">
                          <a:effectLst/>
                          <a:latin typeface="+mn-lt"/>
                        </a:rPr>
                        <a:t>Kijken naar functies en doorgroei</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893931380"/>
                  </a:ext>
                </a:extLst>
              </a:tr>
              <a:tr h="370840">
                <a:tc>
                  <a:txBody>
                    <a:bodyPr/>
                    <a:lstStyle/>
                    <a:p>
                      <a:pPr marL="171450" indent="-171450" algn="l" fontAlgn="b">
                        <a:buFont typeface="Arial"/>
                        <a:buChar char="•"/>
                      </a:pPr>
                      <a:r>
                        <a:rPr lang="nl-NL" sz="1200" u="none" strike="noStrike">
                          <a:effectLst/>
                          <a:latin typeface="+mn-lt"/>
                        </a:rPr>
                        <a:t>Mezelf blijven ontwikkelen, nieuwsgierig en leergierig op te stellen. </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234553691"/>
                  </a:ext>
                </a:extLst>
              </a:tr>
              <a:tr h="370840">
                <a:tc>
                  <a:txBody>
                    <a:bodyPr/>
                    <a:lstStyle/>
                    <a:p>
                      <a:pPr marL="171450" indent="-171450" algn="l" fontAlgn="b">
                        <a:buFont typeface="Arial"/>
                        <a:buChar char="•"/>
                      </a:pPr>
                      <a:r>
                        <a:rPr lang="nl-NL" sz="1200" u="none" strike="noStrike">
                          <a:effectLst/>
                          <a:latin typeface="+mn-lt"/>
                        </a:rPr>
                        <a:t>Up </a:t>
                      </a:r>
                      <a:r>
                        <a:rPr lang="nl-NL" sz="1200" u="none" strike="noStrike" err="1">
                          <a:effectLst/>
                          <a:latin typeface="+mn-lt"/>
                        </a:rPr>
                        <a:t>to</a:t>
                      </a:r>
                      <a:r>
                        <a:rPr lang="nl-NL" sz="1200" u="none" strike="noStrike">
                          <a:effectLst/>
                          <a:latin typeface="+mn-lt"/>
                        </a:rPr>
                        <a:t> date blijven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747150142"/>
                  </a:ext>
                </a:extLst>
              </a:tr>
              <a:tr h="370840">
                <a:tc>
                  <a:txBody>
                    <a:bodyPr/>
                    <a:lstStyle/>
                    <a:p>
                      <a:pPr marL="171450" indent="-171450" algn="l" fontAlgn="b">
                        <a:buFont typeface="Arial"/>
                        <a:buChar char="•"/>
                      </a:pPr>
                      <a:r>
                        <a:rPr lang="nl-NL" sz="1200" u="none" strike="noStrike">
                          <a:effectLst/>
                          <a:latin typeface="+mn-lt"/>
                        </a:rPr>
                        <a:t>Plannen eigen agenda en mogelijkheden voor opleidingen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04100237"/>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3052494408"/>
              </p:ext>
            </p:extLst>
          </p:nvPr>
        </p:nvGraphicFramePr>
        <p:xfrm>
          <a:off x="6295136" y="1405465"/>
          <a:ext cx="5189728" cy="4578739"/>
        </p:xfrm>
        <a:graphic>
          <a:graphicData uri="http://schemas.openxmlformats.org/drawingml/2006/table">
            <a:tbl>
              <a:tblPr firstRow="1" bandRow="1">
                <a:tableStyleId>{F5AB1C69-6EDB-4FF4-983F-18BD219EF322}</a:tableStyleId>
              </a:tblPr>
              <a:tblGrid>
                <a:gridCol w="5189728">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Zeggenschap over werktijden en vrije tijd</a:t>
                      </a:r>
                      <a:endParaRPr lang="nl-NL" sz="1200" b="1"/>
                    </a:p>
                  </a:txBody>
                  <a:tcPr/>
                </a:tc>
                <a:extLst>
                  <a:ext uri="{0D108BD9-81ED-4DB2-BD59-A6C34878D82A}">
                    <a16:rowId xmlns:a16="http://schemas.microsoft.com/office/drawing/2014/main" val="99463166"/>
                  </a:ext>
                </a:extLst>
              </a:tr>
              <a:tr h="472344">
                <a:tc>
                  <a:txBody>
                    <a:bodyPr/>
                    <a:lstStyle/>
                    <a:p>
                      <a:pPr marL="171450" indent="-171450" algn="l" fontAlgn="b">
                        <a:buFont typeface="Arial"/>
                        <a:buChar char="•"/>
                      </a:pPr>
                      <a:r>
                        <a:rPr lang="nl-NL" sz="1200" u="none" strike="noStrike">
                          <a:effectLst/>
                          <a:latin typeface="+mn-lt"/>
                        </a:rPr>
                        <a:t>Het zelf indelen van je vrije tijd en dagen via IKB-budget. En zaken waar je tegen aanloopt bespreekbaar maken.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031515692"/>
                  </a:ext>
                </a:extLst>
              </a:tr>
              <a:tr h="370840">
                <a:tc>
                  <a:txBody>
                    <a:bodyPr/>
                    <a:lstStyle/>
                    <a:p>
                      <a:pPr marL="171450" indent="-171450" algn="l" fontAlgn="b">
                        <a:buFont typeface="Arial"/>
                        <a:buChar char="•"/>
                      </a:pPr>
                      <a:r>
                        <a:rPr lang="nl-NL" sz="1200" u="none" strike="noStrike">
                          <a:effectLst/>
                          <a:latin typeface="+mn-lt"/>
                        </a:rPr>
                        <a:t>ik beheer mijn eigen agenda en werktijden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466335270"/>
                  </a:ext>
                </a:extLst>
              </a:tr>
              <a:tr h="370840">
                <a:tc>
                  <a:txBody>
                    <a:bodyPr/>
                    <a:lstStyle/>
                    <a:p>
                      <a:pPr marL="171450" indent="-171450" algn="l" fontAlgn="b">
                        <a:buFont typeface="Arial"/>
                        <a:buChar char="•"/>
                      </a:pPr>
                      <a:r>
                        <a:rPr lang="nl-NL" sz="1200" u="none" strike="noStrike">
                          <a:effectLst/>
                          <a:latin typeface="+mn-lt"/>
                        </a:rPr>
                        <a:t>Vakantieverlof bepalen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719578021"/>
                  </a:ext>
                </a:extLst>
              </a:tr>
              <a:tr h="447960">
                <a:tc>
                  <a:txBody>
                    <a:bodyPr/>
                    <a:lstStyle/>
                    <a:p>
                      <a:pPr marL="171450" indent="-171450" algn="l" fontAlgn="b">
                        <a:buFont typeface="Arial"/>
                        <a:buChar char="•"/>
                      </a:pPr>
                      <a:r>
                        <a:rPr lang="nl-NL" sz="1200" u="none" strike="noStrike">
                          <a:effectLst/>
                          <a:latin typeface="+mn-lt"/>
                        </a:rPr>
                        <a:t>Eigen planning maken en bepalen hoe je agenda eruit ziet. Zelf uitkiezen welke training/cursus ik wil volgen.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3075540890"/>
                  </a:ext>
                </a:extLst>
              </a:tr>
              <a:tr h="370840">
                <a:tc>
                  <a:txBody>
                    <a:bodyPr/>
                    <a:lstStyle/>
                    <a:p>
                      <a:pPr marL="171450" indent="-171450" algn="l" fontAlgn="b">
                        <a:buFont typeface="Arial"/>
                        <a:buChar char="•"/>
                      </a:pPr>
                      <a:r>
                        <a:rPr lang="nl-NL" sz="1200" u="none" strike="noStrike">
                          <a:effectLst/>
                          <a:latin typeface="+mn-lt"/>
                        </a:rPr>
                        <a:t>Aangeven hoeveel uren en op welke dagen ik wil werken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2453801980"/>
                  </a:ext>
                </a:extLst>
              </a:tr>
              <a:tr h="370840">
                <a:tc>
                  <a:txBody>
                    <a:bodyPr/>
                    <a:lstStyle/>
                    <a:p>
                      <a:pPr marL="171450" indent="-171450" algn="l" fontAlgn="b">
                        <a:buFont typeface="Arial"/>
                        <a:buChar char="•"/>
                      </a:pPr>
                      <a:r>
                        <a:rPr lang="nl-NL" sz="1200" u="none" strike="noStrike">
                          <a:effectLst/>
                          <a:latin typeface="+mn-lt"/>
                        </a:rPr>
                        <a:t>Regel ruimte via budget, </a:t>
                      </a:r>
                      <a:r>
                        <a:rPr lang="nl-NL" sz="1200" u="none" strike="noStrike" err="1">
                          <a:effectLst/>
                          <a:latin typeface="+mn-lt"/>
                        </a:rPr>
                        <a:t>plb</a:t>
                      </a:r>
                      <a:r>
                        <a:rPr lang="nl-NL" sz="1200" u="none" strike="noStrike">
                          <a:effectLst/>
                          <a:latin typeface="+mn-lt"/>
                        </a:rPr>
                        <a:t> uren </a:t>
                      </a:r>
                      <a:r>
                        <a:rPr lang="nl-NL" sz="1200" u="none" strike="noStrike" err="1">
                          <a:effectLst/>
                          <a:latin typeface="+mn-lt"/>
                        </a:rPr>
                        <a:t>etc</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544185775"/>
                  </a:ext>
                </a:extLst>
              </a:tr>
              <a:tr h="370840">
                <a:tc>
                  <a:txBody>
                    <a:bodyPr/>
                    <a:lstStyle/>
                    <a:p>
                      <a:pPr marL="171450" indent="-171450" algn="l" fontAlgn="b">
                        <a:buFont typeface="Arial"/>
                        <a:buChar char="•"/>
                      </a:pPr>
                      <a:r>
                        <a:rPr lang="nl-NL" sz="1200" u="none" strike="noStrike">
                          <a:effectLst/>
                          <a:latin typeface="+mn-lt"/>
                        </a:rPr>
                        <a:t>Werktijden zelf bepalen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893931380"/>
                  </a:ext>
                </a:extLst>
              </a:tr>
              <a:tr h="598243">
                <a:tc>
                  <a:txBody>
                    <a:bodyPr/>
                    <a:lstStyle/>
                    <a:p>
                      <a:pPr marL="171450" indent="-171450" algn="l" fontAlgn="b">
                        <a:buFont typeface="Arial"/>
                        <a:buChar char="•"/>
                      </a:pPr>
                      <a:r>
                        <a:rPr lang="nl-NL" sz="1200" b="0" i="0" u="none" strike="noStrike">
                          <a:solidFill>
                            <a:srgbClr val="000000"/>
                          </a:solidFill>
                          <a:effectLst/>
                          <a:latin typeface="+mn-lt"/>
                        </a:rPr>
                        <a:t>Ik maak gebruik van mijn flexibele werktijden om balans te brengen in mijn privé- en werksituatie. Het belangrijkste is dat het werk binnen de gestelde termijn gedaan is. Dit is een belangrijke secundaire arbeidsvoorwaarde voor mij.</a:t>
                      </a:r>
                    </a:p>
                  </a:txBody>
                  <a:tcPr marL="6350" marR="6350" marT="6350" marB="0"/>
                </a:tc>
                <a:extLst>
                  <a:ext uri="{0D108BD9-81ED-4DB2-BD59-A6C34878D82A}">
                    <a16:rowId xmlns:a16="http://schemas.microsoft.com/office/drawing/2014/main" val="1234553691"/>
                  </a:ext>
                </a:extLst>
              </a:tr>
              <a:tr h="463537">
                <a:tc>
                  <a:txBody>
                    <a:bodyPr/>
                    <a:lstStyle/>
                    <a:p>
                      <a:pPr marL="171450" indent="-171450" algn="l" fontAlgn="b">
                        <a:buFont typeface="Arial"/>
                        <a:buChar char="•"/>
                      </a:pPr>
                      <a:r>
                        <a:rPr lang="nl-NL" sz="1200" b="0" i="0" u="none" strike="noStrike">
                          <a:solidFill>
                            <a:srgbClr val="000000"/>
                          </a:solidFill>
                          <a:effectLst/>
                          <a:latin typeface="+mn-lt"/>
                        </a:rPr>
                        <a:t>Balans bewaken werk en privé. Mantelzorg naast werk maakt dat ik minder ruimte heb om in mijn werk uitdagender taken op te pakken. </a:t>
                      </a:r>
                    </a:p>
                  </a:txBody>
                  <a:tcPr marL="6350" marR="6350" marT="6350" marB="0"/>
                </a:tc>
                <a:extLst>
                  <a:ext uri="{0D108BD9-81ED-4DB2-BD59-A6C34878D82A}">
                    <a16:rowId xmlns:a16="http://schemas.microsoft.com/office/drawing/2014/main" val="747150142"/>
                  </a:ext>
                </a:extLst>
              </a:tr>
              <a:tr h="370840">
                <a:tc>
                  <a:txBody>
                    <a:bodyPr/>
                    <a:lstStyle/>
                    <a:p>
                      <a:pPr marL="171450" indent="-171450" algn="l" fontAlgn="b">
                        <a:buFont typeface="Arial"/>
                        <a:buChar char="•"/>
                      </a:pPr>
                      <a:r>
                        <a:rPr lang="nl-NL" sz="1200" u="none" strike="noStrike">
                          <a:effectLst/>
                          <a:latin typeface="+mn-lt"/>
                        </a:rPr>
                        <a:t>Het zelf indelen van je vrije tijd en dagen via IKB-budget. En zaken waar je tegen aanloopt bespreekbaar maken.</a:t>
                      </a:r>
                      <a:endParaRPr lang="nl-NL" sz="1200" b="0" i="0" u="none" strike="noStrike">
                        <a:solidFill>
                          <a:srgbClr val="000000"/>
                        </a:solidFill>
                        <a:effectLst/>
                        <a:latin typeface="+mn-lt"/>
                      </a:endParaRPr>
                    </a:p>
                  </a:txBody>
                  <a:tcPr marL="5855" marR="5855" marT="5855" marB="0"/>
                </a:tc>
                <a:extLst>
                  <a:ext uri="{0D108BD9-81ED-4DB2-BD59-A6C34878D82A}">
                    <a16:rowId xmlns:a16="http://schemas.microsoft.com/office/drawing/2014/main" val="104100237"/>
                  </a:ext>
                </a:extLst>
              </a:tr>
            </a:tbl>
          </a:graphicData>
        </a:graphic>
      </p:graphicFrame>
      <p:sp>
        <p:nvSpPr>
          <p:cNvPr id="2" name="Tekstvak 1">
            <a:extLst>
              <a:ext uri="{FF2B5EF4-FFF2-40B4-BE49-F238E27FC236}">
                <a16:creationId xmlns:a16="http://schemas.microsoft.com/office/drawing/2014/main" id="{89E5923B-740D-71F3-D260-F76015ECCF39}"/>
              </a:ext>
            </a:extLst>
          </p:cNvPr>
          <p:cNvSpPr txBox="1"/>
          <p:nvPr/>
        </p:nvSpPr>
        <p:spPr>
          <a:xfrm>
            <a:off x="1631156" y="666173"/>
            <a:ext cx="9568955" cy="523220"/>
          </a:xfrm>
          <a:prstGeom prst="rect">
            <a:avLst/>
          </a:prstGeom>
          <a:noFill/>
        </p:spPr>
        <p:txBody>
          <a:bodyPr wrap="square">
            <a:spAutoFit/>
          </a:bodyPr>
          <a:lstStyle/>
          <a:p>
            <a:r>
              <a:rPr lang="nl-NL" sz="1400" b="0" u="none" kern="1200">
                <a:solidFill>
                  <a:schemeClr val="tx1"/>
                </a:solidFill>
                <a:effectLst/>
              </a:rPr>
              <a:t>Vraag 2: Het belangrijkste wat je als werknemer zelf kunt doen</a:t>
            </a:r>
            <a:endParaRPr lang="nl-NL" sz="1400" b="1" u="sng">
              <a:solidFill>
                <a:schemeClr val="tx1"/>
              </a:solidFill>
            </a:endParaRPr>
          </a:p>
          <a:p>
            <a:r>
              <a:rPr lang="nl-NL" sz="1400" b="1" u="none" kern="1200">
                <a:solidFill>
                  <a:schemeClr val="tx1"/>
                </a:solidFill>
                <a:effectLst/>
              </a:rPr>
              <a:t>Wat zeggen werknemers er zelf over?</a:t>
            </a:r>
            <a:endParaRPr lang="nl-NL" sz="1400" b="1" u="sng">
              <a:solidFill>
                <a:schemeClr val="tx1"/>
              </a:solidFill>
            </a:endParaRPr>
          </a:p>
        </p:txBody>
      </p:sp>
    </p:spTree>
    <p:extLst>
      <p:ext uri="{BB962C8B-B14F-4D97-AF65-F5344CB8AC3E}">
        <p14:creationId xmlns:p14="http://schemas.microsoft.com/office/powerpoint/2010/main" val="2058735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D342CCB-B5CB-750C-37FA-D0DDEA5C6904}"/>
              </a:ext>
            </a:extLst>
          </p:cNvPr>
          <p:cNvSpPr>
            <a:spLocks noGrp="1"/>
          </p:cNvSpPr>
          <p:nvPr>
            <p:ph type="sldNum" sz="quarter" idx="12"/>
          </p:nvPr>
        </p:nvSpPr>
        <p:spPr/>
        <p:txBody>
          <a:bodyPr/>
          <a:lstStyle/>
          <a:p>
            <a:fld id="{2117655D-1EEA-426F-87EE-1C00A87D509E}" type="slidenum">
              <a:rPr lang="nl-NL" smtClean="0"/>
              <a:t>26</a:t>
            </a:fld>
            <a:endParaRPr lang="nl-NL"/>
          </a:p>
        </p:txBody>
      </p:sp>
      <p:sp>
        <p:nvSpPr>
          <p:cNvPr id="5" name="Rechthoek 4" descr="Stad">
            <a:extLst>
              <a:ext uri="{FF2B5EF4-FFF2-40B4-BE49-F238E27FC236}">
                <a16:creationId xmlns:a16="http://schemas.microsoft.com/office/drawing/2014/main" id="{1F8E76C9-EB70-A3C9-2A54-CF29AFF9B9A5}"/>
              </a:ext>
            </a:extLst>
          </p:cNvPr>
          <p:cNvSpPr/>
          <p:nvPr/>
        </p:nvSpPr>
        <p:spPr>
          <a:xfrm>
            <a:off x="725053" y="150309"/>
            <a:ext cx="944860" cy="1255156"/>
          </a:xfrm>
          <a:prstGeom prst="rect">
            <a:avLst/>
          </a:prstGeom>
          <a:blipFill>
            <a:blip r:embed="rId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graphicFrame>
        <p:nvGraphicFramePr>
          <p:cNvPr id="2" name="Tabel 1">
            <a:extLst>
              <a:ext uri="{FF2B5EF4-FFF2-40B4-BE49-F238E27FC236}">
                <a16:creationId xmlns:a16="http://schemas.microsoft.com/office/drawing/2014/main" id="{2929E7B0-144A-0364-1145-255B29466908}"/>
              </a:ext>
            </a:extLst>
          </p:cNvPr>
          <p:cNvGraphicFramePr>
            <a:graphicFrameLocks noGrp="1"/>
          </p:cNvGraphicFramePr>
          <p:nvPr>
            <p:extLst>
              <p:ext uri="{D42A27DB-BD31-4B8C-83A1-F6EECF244321}">
                <p14:modId xmlns:p14="http://schemas.microsoft.com/office/powerpoint/2010/main" val="3858155229"/>
              </p:ext>
            </p:extLst>
          </p:nvPr>
        </p:nvGraphicFramePr>
        <p:xfrm>
          <a:off x="778349" y="1405465"/>
          <a:ext cx="4912360" cy="4817535"/>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Opleiden en ontwikkelen</a:t>
                      </a:r>
                      <a:endParaRPr lang="nl-NL" sz="1200" b="1"/>
                    </a:p>
                  </a:txBody>
                  <a:tcPr/>
                </a:tc>
                <a:extLst>
                  <a:ext uri="{0D108BD9-81ED-4DB2-BD59-A6C34878D82A}">
                    <a16:rowId xmlns:a16="http://schemas.microsoft.com/office/drawing/2014/main" val="99463166"/>
                  </a:ext>
                </a:extLst>
              </a:tr>
              <a:tr h="454831">
                <a:tc>
                  <a:txBody>
                    <a:bodyPr/>
                    <a:lstStyle/>
                    <a:p>
                      <a:pPr marL="171450" indent="-171450" algn="l" fontAlgn="b">
                        <a:buFont typeface="Arial"/>
                        <a:buChar char="•"/>
                      </a:pPr>
                      <a:r>
                        <a:rPr lang="nl-NL" sz="1200" u="none" strike="noStrike">
                          <a:effectLst/>
                        </a:rPr>
                        <a:t>Op eigen initiatief naar de werkgever komen met wensen/ideeën. Bijvoorbeeld voor het inzetten van het </a:t>
                      </a:r>
                      <a:r>
                        <a:rPr lang="nl-NL" sz="1200" u="none" strike="noStrike" err="1">
                          <a:effectLst/>
                        </a:rPr>
                        <a:t>lbb</a:t>
                      </a:r>
                      <a:r>
                        <a:rPr lang="nl-NL" sz="1200" u="none" strike="noStrike">
                          <a:effectLst/>
                        </a:rPr>
                        <a:t>.</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455930">
                <a:tc>
                  <a:txBody>
                    <a:bodyPr/>
                    <a:lstStyle/>
                    <a:p>
                      <a:pPr marL="171450" indent="-171450" algn="l" fontAlgn="b">
                        <a:buFont typeface="Arial"/>
                        <a:buChar char="•"/>
                      </a:pPr>
                      <a:r>
                        <a:rPr lang="nl-NL" sz="1200" u="none" strike="noStrike">
                          <a:effectLst/>
                        </a:rPr>
                        <a:t>Scholingswensen aangeven, privé en werkbalans bespreken, ruimte voor eigen ambities en groeimogelijkheden in het werk.</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370840">
                <a:tc>
                  <a:txBody>
                    <a:bodyPr/>
                    <a:lstStyle/>
                    <a:p>
                      <a:pPr marL="171450" indent="-171450" algn="l" fontAlgn="b">
                        <a:buFont typeface="Arial"/>
                        <a:buChar char="•"/>
                      </a:pPr>
                      <a:r>
                        <a:rPr lang="nl-NL" sz="1200" u="none" strike="noStrike">
                          <a:effectLst/>
                        </a:rPr>
                        <a:t>Eigen beheer van agenda, tijdspad, zelf aangeven van scholingswensen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370840">
                <a:tc>
                  <a:txBody>
                    <a:bodyPr/>
                    <a:lstStyle/>
                    <a:p>
                      <a:pPr marL="171450" indent="-171450" algn="l" fontAlgn="b">
                        <a:buFont typeface="Arial"/>
                        <a:buChar char="•"/>
                      </a:pPr>
                      <a:r>
                        <a:rPr lang="nl-NL" sz="1200" u="none" strike="noStrike">
                          <a:effectLst/>
                        </a:rPr>
                        <a:t>Ze zetten hun loopbaanbudget in, ze kunnen mogelijkheden bespreken met manager en met HR</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r h="666496">
                <a:tc>
                  <a:txBody>
                    <a:bodyPr/>
                    <a:lstStyle/>
                    <a:p>
                      <a:pPr marL="171450" indent="-171450" algn="l" fontAlgn="b">
                        <a:buFont typeface="Arial"/>
                        <a:buChar char="•"/>
                      </a:pPr>
                      <a:r>
                        <a:rPr lang="nl-NL" sz="1200" u="none" strike="noStrike">
                          <a:effectLst/>
                        </a:rPr>
                        <a:t>Inzet loopbaanbudget en voorafgaand gesprek hierover met leidinggevende. Hun grenzen aangeven binnen het team en/of de organisatie, meedenken over nieuwe ontwikkelingen, kijken naar wat wel kan.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453801980"/>
                  </a:ext>
                </a:extLst>
              </a:tr>
              <a:tr h="370840">
                <a:tc>
                  <a:txBody>
                    <a:bodyPr/>
                    <a:lstStyle/>
                    <a:p>
                      <a:pPr marL="171450" indent="-171450" algn="l" fontAlgn="b">
                        <a:buFont typeface="Arial"/>
                        <a:buChar char="•"/>
                      </a:pPr>
                      <a:r>
                        <a:rPr lang="nl-NL" sz="1200" u="none" strike="noStrike">
                          <a:effectLst/>
                        </a:rPr>
                        <a:t>Zich ontwikkelen en bijleren - hun perspectief verbreden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44185775"/>
                  </a:ext>
                </a:extLst>
              </a:tr>
              <a:tr h="438829">
                <a:tc>
                  <a:txBody>
                    <a:bodyPr/>
                    <a:lstStyle/>
                    <a:p>
                      <a:pPr marL="171450" indent="-171450" algn="l" fontAlgn="b">
                        <a:buFont typeface="Arial"/>
                        <a:buChar char="•"/>
                      </a:pPr>
                      <a:r>
                        <a:rPr lang="nl-NL" sz="1200" u="none" strike="noStrike">
                          <a:effectLst/>
                        </a:rPr>
                        <a:t>Eens per jaar een persoonlijk ontwikkelgesprek waar je zelf kartrekker van bent.</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893931380"/>
                  </a:ext>
                </a:extLst>
              </a:tr>
              <a:tr h="631610">
                <a:tc>
                  <a:txBody>
                    <a:bodyPr/>
                    <a:lstStyle/>
                    <a:p>
                      <a:pPr marL="171450" indent="-171450" algn="l" fontAlgn="b">
                        <a:buFont typeface="Arial"/>
                        <a:buChar char="•"/>
                      </a:pPr>
                      <a:r>
                        <a:rPr lang="nl-NL" sz="1200" u="none" strike="noStrike">
                          <a:effectLst/>
                        </a:rPr>
                        <a:t>Gebruik maken van bijvoorbeeld coaching. zij kunnen ook gebruiken maken van onze vitaliteitspagina. kan voor werk en privé balans zijn, financieel, lichamelijk vitaal</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234553691"/>
                  </a:ext>
                </a:extLst>
              </a:tr>
              <a:tr h="314369">
                <a:tc>
                  <a:txBody>
                    <a:bodyPr/>
                    <a:lstStyle/>
                    <a:p>
                      <a:pPr marL="171450" indent="-171450" algn="l" fontAlgn="b">
                        <a:buFont typeface="Arial"/>
                        <a:buChar char="•"/>
                      </a:pPr>
                      <a:r>
                        <a:rPr lang="nl-NL" sz="1200" u="none" strike="noStrike">
                          <a:effectLst/>
                        </a:rPr>
                        <a:t>Zij blijven in gesprek over hun ontwikkelrichtingen.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747150142"/>
                  </a:ext>
                </a:extLst>
              </a:tr>
              <a:tr h="370840">
                <a:tc>
                  <a:txBody>
                    <a:bodyPr/>
                    <a:lstStyle/>
                    <a:p>
                      <a:pPr marL="171450" indent="-171450" algn="l" fontAlgn="b">
                        <a:buFont typeface="Arial"/>
                        <a:buChar char="•"/>
                      </a:pPr>
                      <a:r>
                        <a:rPr lang="nl-NL" sz="1200" u="none" strike="noStrike">
                          <a:effectLst/>
                        </a:rPr>
                        <a:t>Indelen van hun werk en voldoende ruimte voor studie en ontwikkeling.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4100237"/>
                  </a:ext>
                </a:extLst>
              </a:tr>
            </a:tbl>
          </a:graphicData>
        </a:graphic>
      </p:graphicFrame>
      <p:graphicFrame>
        <p:nvGraphicFramePr>
          <p:cNvPr id="8" name="Tabel 7">
            <a:extLst>
              <a:ext uri="{FF2B5EF4-FFF2-40B4-BE49-F238E27FC236}">
                <a16:creationId xmlns:a16="http://schemas.microsoft.com/office/drawing/2014/main" id="{827A8E29-1AF5-64CF-DC74-BF26E980C23E}"/>
              </a:ext>
            </a:extLst>
          </p:cNvPr>
          <p:cNvGraphicFramePr>
            <a:graphicFrameLocks noGrp="1"/>
          </p:cNvGraphicFramePr>
          <p:nvPr>
            <p:extLst>
              <p:ext uri="{D42A27DB-BD31-4B8C-83A1-F6EECF244321}">
                <p14:modId xmlns:p14="http://schemas.microsoft.com/office/powerpoint/2010/main" val="3869672222"/>
              </p:ext>
            </p:extLst>
          </p:nvPr>
        </p:nvGraphicFramePr>
        <p:xfrm>
          <a:off x="6501291" y="1429712"/>
          <a:ext cx="4912360" cy="4411477"/>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Autonomie in het werk</a:t>
                      </a:r>
                      <a:endParaRPr lang="nl-NL" sz="1200" b="1"/>
                    </a:p>
                  </a:txBody>
                  <a:tcPr/>
                </a:tc>
                <a:extLst>
                  <a:ext uri="{0D108BD9-81ED-4DB2-BD59-A6C34878D82A}">
                    <a16:rowId xmlns:a16="http://schemas.microsoft.com/office/drawing/2014/main" val="99463166"/>
                  </a:ext>
                </a:extLst>
              </a:tr>
              <a:tr h="454831">
                <a:tc>
                  <a:txBody>
                    <a:bodyPr/>
                    <a:lstStyle/>
                    <a:p>
                      <a:pPr marL="171450" indent="-171450" algn="l" fontAlgn="b">
                        <a:buFont typeface="Arial"/>
                        <a:buChar char="•"/>
                      </a:pPr>
                      <a:r>
                        <a:rPr lang="nl-NL" sz="1200" u="none" strike="noStrike">
                          <a:effectLst/>
                        </a:rPr>
                        <a:t>Scholingswensen aangeven, privé en werkbalans bespreken, ruimte voor eigen ambities en groeimogelijkheden in het werk.</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370840">
                <a:tc>
                  <a:txBody>
                    <a:bodyPr/>
                    <a:lstStyle/>
                    <a:p>
                      <a:pPr marL="171450" indent="-171450" algn="l" fontAlgn="b">
                        <a:buFont typeface="Arial"/>
                        <a:buChar char="•"/>
                      </a:pPr>
                      <a:r>
                        <a:rPr lang="nl-NL" sz="1200" u="none" strike="noStrike">
                          <a:effectLst/>
                        </a:rPr>
                        <a:t>Meedenken, bepalen en eigen werktijd invullen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370840">
                <a:tc>
                  <a:txBody>
                    <a:bodyPr/>
                    <a:lstStyle/>
                    <a:p>
                      <a:pPr marL="171450" indent="-171450" algn="l" fontAlgn="b">
                        <a:buFont typeface="Arial"/>
                        <a:buChar char="•"/>
                      </a:pPr>
                      <a:r>
                        <a:rPr lang="nl-NL" sz="1200" u="none" strike="noStrike">
                          <a:effectLst/>
                        </a:rPr>
                        <a:t>Eigen beheer van agenda, tijdspad, zelf aangeven van scholingswensen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370840">
                <a:tc>
                  <a:txBody>
                    <a:bodyPr/>
                    <a:lstStyle/>
                    <a:p>
                      <a:pPr marL="171450" indent="-171450" algn="l" fontAlgn="b">
                        <a:buFont typeface="Arial"/>
                        <a:buChar char="•"/>
                      </a:pPr>
                      <a:r>
                        <a:rPr lang="nl-NL" sz="1200" u="none" strike="noStrike">
                          <a:effectLst/>
                        </a:rPr>
                        <a:t>Agenda beheer, indelen eigen tijd. Maken plan van aanpak.</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r h="441115">
                <a:tc>
                  <a:txBody>
                    <a:bodyPr/>
                    <a:lstStyle/>
                    <a:p>
                      <a:pPr marL="171450" indent="-171450" algn="l" fontAlgn="b">
                        <a:buFont typeface="Arial"/>
                        <a:buChar char="•"/>
                      </a:pPr>
                      <a:r>
                        <a:rPr lang="nl-NL" sz="1200" u="none" strike="noStrike">
                          <a:effectLst/>
                        </a:rPr>
                        <a:t>Zelf afspraken maken, zelf plannen, in overleg met collega's zelf uitvoering geven aan taken.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453801980"/>
                  </a:ext>
                </a:extLst>
              </a:tr>
              <a:tr h="370840">
                <a:tc>
                  <a:txBody>
                    <a:bodyPr/>
                    <a:lstStyle/>
                    <a:p>
                      <a:pPr marL="171450" indent="-171450" algn="l" fontAlgn="b">
                        <a:buFont typeface="Arial"/>
                        <a:buChar char="•"/>
                      </a:pPr>
                      <a:r>
                        <a:rPr lang="nl-NL" sz="1200" u="none" strike="noStrike">
                          <a:effectLst/>
                        </a:rPr>
                        <a:t>Zo veel mogelijk kijken wat past bij ieders talenten en voorkeuren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44185775"/>
                  </a:ext>
                </a:extLst>
              </a:tr>
              <a:tr h="438829">
                <a:tc>
                  <a:txBody>
                    <a:bodyPr/>
                    <a:lstStyle/>
                    <a:p>
                      <a:pPr marL="171450" indent="-171450" algn="l" fontAlgn="b">
                        <a:buFont typeface="Arial"/>
                        <a:buChar char="•"/>
                      </a:pPr>
                      <a:r>
                        <a:rPr lang="nl-NL" sz="1200" u="none" strike="noStrike">
                          <a:effectLst/>
                        </a:rPr>
                        <a:t>Wij geven onze werknemers de ruimte om hun eigen regie te bepalen. Wij geven de werknemers wel ondersteuning voor het nemen hiervan.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893931380"/>
                  </a:ext>
                </a:extLst>
              </a:tr>
              <a:tr h="370840">
                <a:tc>
                  <a:txBody>
                    <a:bodyPr/>
                    <a:lstStyle/>
                    <a:p>
                      <a:pPr marL="171450" indent="-171450" algn="l" fontAlgn="b">
                        <a:buFont typeface="Arial"/>
                        <a:buChar char="•"/>
                      </a:pPr>
                      <a:r>
                        <a:rPr lang="nl-NL" sz="1200" u="none" strike="noStrike">
                          <a:effectLst/>
                        </a:rPr>
                        <a:t>Invulling van de activiteiten naar hun inzicht</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234553691"/>
                  </a:ext>
                </a:extLst>
              </a:tr>
              <a:tr h="479552">
                <a:tc>
                  <a:txBody>
                    <a:bodyPr/>
                    <a:lstStyle/>
                    <a:p>
                      <a:pPr marL="171450" indent="-171450" algn="l" fontAlgn="b">
                        <a:buFont typeface="Arial"/>
                        <a:buChar char="•"/>
                      </a:pPr>
                      <a:r>
                        <a:rPr lang="nl-NL" sz="1200" u="none" strike="noStrike">
                          <a:effectLst/>
                        </a:rPr>
                        <a:t>Alle begeleidingstaken </a:t>
                      </a:r>
                      <a:r>
                        <a:rPr lang="nl-NL" sz="1200" u="none" strike="noStrike" err="1">
                          <a:effectLst/>
                        </a:rPr>
                        <a:t>incl</a:t>
                      </a:r>
                      <a:r>
                        <a:rPr lang="nl-NL" sz="1200" u="none" strike="noStrike">
                          <a:effectLst/>
                        </a:rPr>
                        <a:t> werkrooster </a:t>
                      </a:r>
                      <a:r>
                        <a:rPr lang="nl-NL" sz="1200" u="none" strike="noStrike" err="1">
                          <a:effectLst/>
                        </a:rPr>
                        <a:t>etc</a:t>
                      </a:r>
                      <a:r>
                        <a:rPr lang="nl-NL" sz="1200" u="none" strike="noStrike">
                          <a:effectLst/>
                        </a:rPr>
                        <a:t> worden door het team zelf ingevuld. De verantwoordelijkheid ligt bij het team.</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747150142"/>
                  </a:ext>
                </a:extLst>
              </a:tr>
              <a:tr h="370840">
                <a:tc>
                  <a:txBody>
                    <a:bodyPr/>
                    <a:lstStyle/>
                    <a:p>
                      <a:pPr marL="171450" indent="-171450" algn="l" fontAlgn="b">
                        <a:buFont typeface="Arial"/>
                        <a:buChar char="•"/>
                      </a:pPr>
                      <a:r>
                        <a:rPr lang="nl-NL" sz="1200" u="none" strike="noStrike">
                          <a:effectLst/>
                        </a:rPr>
                        <a:t>Scholingswensen aangeven, privé en werkbalans bespreken, ruimte voor eigen ambities en groeimogelijkheden in het werk.</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4100237"/>
                  </a:ext>
                </a:extLst>
              </a:tr>
            </a:tbl>
          </a:graphicData>
        </a:graphic>
      </p:graphicFrame>
      <p:sp>
        <p:nvSpPr>
          <p:cNvPr id="9" name="Tekstvak 8">
            <a:extLst>
              <a:ext uri="{FF2B5EF4-FFF2-40B4-BE49-F238E27FC236}">
                <a16:creationId xmlns:a16="http://schemas.microsoft.com/office/drawing/2014/main" id="{1618B393-96A6-582A-AF39-4B3A310A8F4D}"/>
              </a:ext>
            </a:extLst>
          </p:cNvPr>
          <p:cNvSpPr txBox="1"/>
          <p:nvPr/>
        </p:nvSpPr>
        <p:spPr>
          <a:xfrm>
            <a:off x="1897992" y="635000"/>
            <a:ext cx="9568955" cy="523220"/>
          </a:xfrm>
          <a:prstGeom prst="rect">
            <a:avLst/>
          </a:prstGeom>
          <a:noFill/>
        </p:spPr>
        <p:txBody>
          <a:bodyPr wrap="square">
            <a:spAutoFit/>
          </a:bodyPr>
          <a:lstStyle/>
          <a:p>
            <a:r>
              <a:rPr lang="nl-NL" sz="1400" b="0" u="none" kern="1200">
                <a:solidFill>
                  <a:schemeClr val="tx1"/>
                </a:solidFill>
                <a:effectLst/>
              </a:rPr>
              <a:t>Vraag 2: Het belangrijkste wat je als werknemer zelf kunt doen</a:t>
            </a:r>
            <a:endParaRPr lang="nl-NL" sz="1400" b="1" u="sng">
              <a:solidFill>
                <a:schemeClr val="tx1"/>
              </a:solidFill>
            </a:endParaRPr>
          </a:p>
          <a:p>
            <a:r>
              <a:rPr lang="nl-NL" sz="1400" b="1" u="none" kern="1200">
                <a:solidFill>
                  <a:schemeClr val="tx1"/>
                </a:solidFill>
                <a:effectLst/>
              </a:rPr>
              <a:t>Wat zeggen HR-vertegenwoordigers er zelf over?</a:t>
            </a:r>
            <a:endParaRPr lang="nl-NL" sz="1400" b="1" u="sng">
              <a:solidFill>
                <a:schemeClr val="tx1"/>
              </a:solidFill>
            </a:endParaRPr>
          </a:p>
        </p:txBody>
      </p:sp>
    </p:spTree>
    <p:extLst>
      <p:ext uri="{BB962C8B-B14F-4D97-AF65-F5344CB8AC3E}">
        <p14:creationId xmlns:p14="http://schemas.microsoft.com/office/powerpoint/2010/main" val="1500750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D342CCB-B5CB-750C-37FA-D0DDEA5C6904}"/>
              </a:ext>
            </a:extLst>
          </p:cNvPr>
          <p:cNvSpPr>
            <a:spLocks noGrp="1"/>
          </p:cNvSpPr>
          <p:nvPr>
            <p:ph type="sldNum" sz="quarter" idx="12"/>
          </p:nvPr>
        </p:nvSpPr>
        <p:spPr/>
        <p:txBody>
          <a:bodyPr/>
          <a:lstStyle/>
          <a:p>
            <a:fld id="{2117655D-1EEA-426F-87EE-1C00A87D509E}" type="slidenum">
              <a:rPr lang="nl-NL" smtClean="0"/>
              <a:t>27</a:t>
            </a:fld>
            <a:endParaRPr lang="nl-NL"/>
          </a:p>
        </p:txBody>
      </p:sp>
      <p:sp>
        <p:nvSpPr>
          <p:cNvPr id="5" name="Rechthoek 4" descr="Stad">
            <a:extLst>
              <a:ext uri="{FF2B5EF4-FFF2-40B4-BE49-F238E27FC236}">
                <a16:creationId xmlns:a16="http://schemas.microsoft.com/office/drawing/2014/main" id="{1F8E76C9-EB70-A3C9-2A54-CF29AFF9B9A5}"/>
              </a:ext>
            </a:extLst>
          </p:cNvPr>
          <p:cNvSpPr/>
          <p:nvPr/>
        </p:nvSpPr>
        <p:spPr>
          <a:xfrm>
            <a:off x="723600" y="151200"/>
            <a:ext cx="944860" cy="1255156"/>
          </a:xfrm>
          <a:prstGeom prst="rect">
            <a:avLst/>
          </a:prstGeom>
          <a:blipFill>
            <a:blip r:embed="rId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graphicFrame>
        <p:nvGraphicFramePr>
          <p:cNvPr id="2" name="Tabel 1">
            <a:extLst>
              <a:ext uri="{FF2B5EF4-FFF2-40B4-BE49-F238E27FC236}">
                <a16:creationId xmlns:a16="http://schemas.microsoft.com/office/drawing/2014/main" id="{2929E7B0-144A-0364-1145-255B29466908}"/>
              </a:ext>
            </a:extLst>
          </p:cNvPr>
          <p:cNvGraphicFramePr>
            <a:graphicFrameLocks noGrp="1"/>
          </p:cNvGraphicFramePr>
          <p:nvPr>
            <p:extLst>
              <p:ext uri="{D42A27DB-BD31-4B8C-83A1-F6EECF244321}">
                <p14:modId xmlns:p14="http://schemas.microsoft.com/office/powerpoint/2010/main" val="3121650553"/>
              </p:ext>
            </p:extLst>
          </p:nvPr>
        </p:nvGraphicFramePr>
        <p:xfrm>
          <a:off x="778348" y="1405465"/>
          <a:ext cx="6975764" cy="5014644"/>
        </p:xfrm>
        <a:graphic>
          <a:graphicData uri="http://schemas.openxmlformats.org/drawingml/2006/table">
            <a:tbl>
              <a:tblPr firstRow="1" bandRow="1">
                <a:tableStyleId>{F5AB1C69-6EDB-4FF4-983F-18BD219EF322}</a:tableStyleId>
              </a:tblPr>
              <a:tblGrid>
                <a:gridCol w="6975764">
                  <a:extLst>
                    <a:ext uri="{9D8B030D-6E8A-4147-A177-3AD203B41FA5}">
                      <a16:colId xmlns:a16="http://schemas.microsoft.com/office/drawing/2014/main" val="1421142304"/>
                    </a:ext>
                  </a:extLst>
                </a:gridCol>
              </a:tblGrid>
              <a:tr h="450767">
                <a:tc>
                  <a:txBody>
                    <a:bodyPr/>
                    <a:lstStyle/>
                    <a:p>
                      <a:r>
                        <a:rPr lang="nl-NL" sz="1200" b="1" u="none" strike="noStrike">
                          <a:solidFill>
                            <a:srgbClr val="000000"/>
                          </a:solidFill>
                          <a:effectLst/>
                        </a:rPr>
                        <a:t>Bijdragen: Werk-privé balans behouden</a:t>
                      </a:r>
                      <a:endParaRPr lang="nl-NL" sz="1200" b="1"/>
                    </a:p>
                  </a:txBody>
                  <a:tcPr/>
                </a:tc>
                <a:extLst>
                  <a:ext uri="{0D108BD9-81ED-4DB2-BD59-A6C34878D82A}">
                    <a16:rowId xmlns:a16="http://schemas.microsoft.com/office/drawing/2014/main" val="99463166"/>
                  </a:ext>
                </a:extLst>
              </a:tr>
              <a:tr h="454831">
                <a:tc>
                  <a:txBody>
                    <a:bodyPr/>
                    <a:lstStyle/>
                    <a:p>
                      <a:pPr marL="171450" indent="-171450" algn="l" fontAlgn="b">
                        <a:buFont typeface="Arial"/>
                        <a:buChar char="•"/>
                      </a:pPr>
                      <a:r>
                        <a:rPr lang="nl-NL" sz="1200" u="none" strike="noStrike">
                          <a:effectLst/>
                        </a:rPr>
                        <a:t>Scholingswensen aangeven, privé en werkbalans bespreken, ruimte voor eigen ambities en groeimogelijkheden in het werk.</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283464">
                <a:tc>
                  <a:txBody>
                    <a:bodyPr/>
                    <a:lstStyle/>
                    <a:p>
                      <a:pPr marL="171450" indent="-171450" algn="l" fontAlgn="b">
                        <a:buFont typeface="Arial"/>
                        <a:buChar char="•"/>
                      </a:pPr>
                      <a:r>
                        <a:rPr lang="nl-NL" sz="1200" u="none" strike="noStrike">
                          <a:effectLst/>
                        </a:rPr>
                        <a:t>Balans houden privé-werk</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437642">
                <a:tc>
                  <a:txBody>
                    <a:bodyPr/>
                    <a:lstStyle/>
                    <a:p>
                      <a:pPr marL="171450" indent="-171450" algn="l" fontAlgn="b">
                        <a:buFont typeface="Arial"/>
                        <a:buChar char="•"/>
                      </a:pPr>
                      <a:r>
                        <a:rPr lang="nl-NL" sz="1200" u="none" strike="noStrike">
                          <a:effectLst/>
                        </a:rPr>
                        <a:t>Flexibiliteit in urenbesteding zodat ze hun werk goed in balans kunnen brengen met hun persoonlijke omstandigheden.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484632">
                <a:tc>
                  <a:txBody>
                    <a:bodyPr/>
                    <a:lstStyle/>
                    <a:p>
                      <a:pPr marL="171450" indent="-171450" algn="l" fontAlgn="b">
                        <a:buFont typeface="Arial"/>
                        <a:buChar char="•"/>
                      </a:pPr>
                      <a:r>
                        <a:rPr lang="nl-NL" sz="1200" u="none" strike="noStrike">
                          <a:effectLst/>
                        </a:rPr>
                        <a:t>Gebruik maken van bijvoorbeeld coaching. zij kunnen ook gebruiken maken van onze vitaliteitspagina. kan voor werk en privé balans zijn, financieel, lichamelijk vitaal</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r h="495046">
                <a:tc>
                  <a:txBody>
                    <a:bodyPr/>
                    <a:lstStyle/>
                    <a:p>
                      <a:pPr marL="171450" indent="-171450" algn="l" fontAlgn="b">
                        <a:buFont typeface="Arial"/>
                        <a:buChar char="•"/>
                      </a:pPr>
                      <a:r>
                        <a:rPr lang="nl-NL" sz="1200" u="none" strike="noStrike">
                          <a:effectLst/>
                        </a:rPr>
                        <a:t>Verlof kunnen kopen naar situatie die bij hun past en opleidingen volgen met LBB en niet afhankelijk zijn van opleidingsbudget Werkgever</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453801980"/>
                  </a:ext>
                </a:extLst>
              </a:tr>
              <a:tr h="494792">
                <a:tc>
                  <a:txBody>
                    <a:bodyPr/>
                    <a:lstStyle/>
                    <a:p>
                      <a:pPr marL="171450" indent="-171450" algn="l" fontAlgn="b">
                        <a:buFont typeface="Arial"/>
                        <a:buChar char="•"/>
                      </a:pPr>
                      <a:r>
                        <a:rPr lang="nl-NL" sz="1200" u="none" strike="noStrike">
                          <a:effectLst/>
                        </a:rPr>
                        <a:t>Keuzes maken met betrekking tot aantal werkuren, studie/opleidingstijd, bepaalde CAO-onderdelen op gewenste moment inzetten (LBB, IKB)</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44185775"/>
                  </a:ext>
                </a:extLst>
              </a:tr>
              <a:tr h="495046">
                <a:tc>
                  <a:txBody>
                    <a:bodyPr/>
                    <a:lstStyle/>
                    <a:p>
                      <a:pPr marL="171450" indent="-171450" algn="l" fontAlgn="b">
                        <a:buFont typeface="Arial"/>
                        <a:buChar char="•"/>
                      </a:pPr>
                      <a:r>
                        <a:rPr lang="nl-NL" sz="1200" u="none" strike="noStrike">
                          <a:effectLst/>
                        </a:rPr>
                        <a:t>De keuze die ze maken hoeveel uur ze willen werken, en heel soms ook doorstromen naar andere functie. en de verzoeken voor scholing/training.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893931380"/>
                  </a:ext>
                </a:extLst>
              </a:tr>
              <a:tr h="334347">
                <a:tc>
                  <a:txBody>
                    <a:bodyPr/>
                    <a:lstStyle/>
                    <a:p>
                      <a:pPr marL="171450" indent="-171450" algn="l" fontAlgn="b">
                        <a:buFont typeface="Arial"/>
                        <a:buChar char="•"/>
                      </a:pPr>
                      <a:r>
                        <a:rPr lang="nl-NL" sz="1200" u="none" strike="noStrike">
                          <a:effectLst/>
                        </a:rPr>
                        <a:t>Cursussen en activiteiten voor werk-/privé-balans</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234553691"/>
                  </a:ext>
                </a:extLst>
              </a:tr>
              <a:tr h="529087">
                <a:tc>
                  <a:txBody>
                    <a:bodyPr/>
                    <a:lstStyle/>
                    <a:p>
                      <a:pPr marL="171450" indent="-171450" algn="l" fontAlgn="b">
                        <a:buFont typeface="Arial"/>
                        <a:buChar char="•"/>
                      </a:pPr>
                      <a:r>
                        <a:rPr lang="nl-NL" sz="1200" u="none" strike="noStrike">
                          <a:effectLst/>
                        </a:rPr>
                        <a:t>Iedereen heeft hier kleine contracten, en dat is ook fijn op dit moment in het leven. Het werk en het team past bij de medewerkers levensfases waardoor iedereen het werk en privé tijd in balans kan houden.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747150142"/>
                  </a:ext>
                </a:extLst>
              </a:tr>
              <a:tr h="370840">
                <a:tc>
                  <a:txBody>
                    <a:bodyPr/>
                    <a:lstStyle/>
                    <a:p>
                      <a:pPr marL="171450" indent="-171450" algn="l" fontAlgn="b">
                        <a:buFont typeface="Arial"/>
                        <a:buChar char="•"/>
                      </a:pPr>
                      <a:r>
                        <a:rPr lang="nl-NL" sz="1200" u="none" strike="noStrike">
                          <a:effectLst/>
                        </a:rPr>
                        <a:t>We werken met de "</a:t>
                      </a:r>
                      <a:r>
                        <a:rPr lang="nl-NL" sz="1200" u="none" strike="noStrike" err="1">
                          <a:effectLst/>
                        </a:rPr>
                        <a:t>Frank"app</a:t>
                      </a:r>
                      <a:r>
                        <a:rPr lang="nl-NL" sz="1200" u="none" strike="noStrike">
                          <a:effectLst/>
                        </a:rPr>
                        <a:t>. Medewerkers m.b.t. werkgeluk kunnen kijken wat nodig is om regie te houden op werk en privé balans. Er is een digitaal portaal waar medewerkers informatie kunnen vinden om regie te houden.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4100237"/>
                  </a:ext>
                </a:extLst>
              </a:tr>
            </a:tbl>
          </a:graphicData>
        </a:graphic>
      </p:graphicFrame>
      <p:sp>
        <p:nvSpPr>
          <p:cNvPr id="8" name="Tekstvak 7">
            <a:extLst>
              <a:ext uri="{FF2B5EF4-FFF2-40B4-BE49-F238E27FC236}">
                <a16:creationId xmlns:a16="http://schemas.microsoft.com/office/drawing/2014/main" id="{EE2036E1-E29A-58B8-21C9-3EBA172F0289}"/>
              </a:ext>
            </a:extLst>
          </p:cNvPr>
          <p:cNvSpPr txBox="1"/>
          <p:nvPr/>
        </p:nvSpPr>
        <p:spPr>
          <a:xfrm>
            <a:off x="1987772" y="586735"/>
            <a:ext cx="9568955" cy="523220"/>
          </a:xfrm>
          <a:prstGeom prst="rect">
            <a:avLst/>
          </a:prstGeom>
          <a:noFill/>
        </p:spPr>
        <p:txBody>
          <a:bodyPr wrap="square">
            <a:spAutoFit/>
          </a:bodyPr>
          <a:lstStyle/>
          <a:p>
            <a:r>
              <a:rPr lang="nl-NL" sz="1400" b="0" u="none" kern="1200">
                <a:solidFill>
                  <a:schemeClr val="tx1"/>
                </a:solidFill>
                <a:effectLst/>
              </a:rPr>
              <a:t>Vraag 2: Het belangrijkste wat je als werknemer zelf kunt doen</a:t>
            </a:r>
            <a:endParaRPr lang="nl-NL" sz="1400" b="1" u="sng">
              <a:solidFill>
                <a:schemeClr val="tx1"/>
              </a:solidFill>
            </a:endParaRPr>
          </a:p>
          <a:p>
            <a:r>
              <a:rPr lang="nl-NL" sz="1400" b="1" u="none" kern="1200">
                <a:solidFill>
                  <a:schemeClr val="tx1"/>
                </a:solidFill>
                <a:effectLst/>
              </a:rPr>
              <a:t>Wat zeggen HR-vertegenwoordigers er zelf over?</a:t>
            </a:r>
            <a:endParaRPr lang="nl-NL" sz="1400" b="1" u="sng">
              <a:solidFill>
                <a:schemeClr val="tx1"/>
              </a:solidFill>
            </a:endParaRPr>
          </a:p>
        </p:txBody>
      </p:sp>
    </p:spTree>
    <p:extLst>
      <p:ext uri="{BB962C8B-B14F-4D97-AF65-F5344CB8AC3E}">
        <p14:creationId xmlns:p14="http://schemas.microsoft.com/office/powerpoint/2010/main" val="771069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0A9F7-5BCB-946A-5C0B-4DF2A233F770}"/>
              </a:ext>
            </a:extLst>
          </p:cNvPr>
          <p:cNvSpPr>
            <a:spLocks noGrp="1"/>
          </p:cNvSpPr>
          <p:nvPr>
            <p:ph type="title"/>
          </p:nvPr>
        </p:nvSpPr>
        <p:spPr>
          <a:xfrm>
            <a:off x="723325" y="527422"/>
            <a:ext cx="8846603" cy="898571"/>
          </a:xfrm>
        </p:spPr>
        <p:txBody>
          <a:bodyPr>
            <a:normAutofit/>
          </a:bodyPr>
          <a:lstStyle/>
          <a:p>
            <a:r>
              <a:rPr lang="nl-NL" sz="1800" b="0" u="none" strike="noStrike" kern="1200">
                <a:solidFill>
                  <a:schemeClr val="tx1"/>
                </a:solidFill>
                <a:effectLst/>
                <a:latin typeface="+mn-lt"/>
              </a:rPr>
              <a:t>Vraag 3. Hindernissen die worden ervaren bij het nemen van eigen regie </a:t>
            </a:r>
            <a:br>
              <a:rPr lang="nl-NL" sz="1800" u="sng">
                <a:solidFill>
                  <a:schemeClr val="tx1"/>
                </a:solidFill>
              </a:rPr>
            </a:br>
            <a:endParaRPr lang="nl-NL" sz="1800"/>
          </a:p>
        </p:txBody>
      </p:sp>
      <p:sp>
        <p:nvSpPr>
          <p:cNvPr id="3" name="Tijdelijke aanduiding voor dianummer 2">
            <a:extLst>
              <a:ext uri="{FF2B5EF4-FFF2-40B4-BE49-F238E27FC236}">
                <a16:creationId xmlns:a16="http://schemas.microsoft.com/office/drawing/2014/main" id="{6D6A1256-1546-E2F5-EBEF-17C6B49779FE}"/>
              </a:ext>
            </a:extLst>
          </p:cNvPr>
          <p:cNvSpPr>
            <a:spLocks noGrp="1"/>
          </p:cNvSpPr>
          <p:nvPr>
            <p:ph type="sldNum" sz="quarter" idx="12"/>
          </p:nvPr>
        </p:nvSpPr>
        <p:spPr/>
        <p:txBody>
          <a:bodyPr/>
          <a:lstStyle/>
          <a:p>
            <a:fld id="{2117655D-1EEA-426F-87EE-1C00A87D509E}" type="slidenum">
              <a:rPr lang="nl-NL" smtClean="0"/>
              <a:t>28</a:t>
            </a:fld>
            <a:endParaRPr lang="nl-NL"/>
          </a:p>
        </p:txBody>
      </p:sp>
      <p:graphicFrame>
        <p:nvGraphicFramePr>
          <p:cNvPr id="4" name="Tabel 3">
            <a:extLst>
              <a:ext uri="{FF2B5EF4-FFF2-40B4-BE49-F238E27FC236}">
                <a16:creationId xmlns:a16="http://schemas.microsoft.com/office/drawing/2014/main" id="{9C380776-9EBE-1A9B-B92A-96E522266CA8}"/>
              </a:ext>
            </a:extLst>
          </p:cNvPr>
          <p:cNvGraphicFramePr>
            <a:graphicFrameLocks noGrp="1"/>
          </p:cNvGraphicFramePr>
          <p:nvPr/>
        </p:nvGraphicFramePr>
        <p:xfrm>
          <a:off x="657829" y="1872512"/>
          <a:ext cx="4890632" cy="2013177"/>
        </p:xfrm>
        <a:graphic>
          <a:graphicData uri="http://schemas.openxmlformats.org/drawingml/2006/table">
            <a:tbl>
              <a:tblPr firstRow="1" firstCol="1" bandRow="1">
                <a:tableStyleId>{F5AB1C69-6EDB-4FF4-983F-18BD219EF322}</a:tableStyleId>
              </a:tblPr>
              <a:tblGrid>
                <a:gridCol w="235862">
                  <a:extLst>
                    <a:ext uri="{9D8B030D-6E8A-4147-A177-3AD203B41FA5}">
                      <a16:colId xmlns:a16="http://schemas.microsoft.com/office/drawing/2014/main" val="3950544522"/>
                    </a:ext>
                  </a:extLst>
                </a:gridCol>
                <a:gridCol w="3033003">
                  <a:extLst>
                    <a:ext uri="{9D8B030D-6E8A-4147-A177-3AD203B41FA5}">
                      <a16:colId xmlns:a16="http://schemas.microsoft.com/office/drawing/2014/main" val="3116931616"/>
                    </a:ext>
                  </a:extLst>
                </a:gridCol>
                <a:gridCol w="877253">
                  <a:extLst>
                    <a:ext uri="{9D8B030D-6E8A-4147-A177-3AD203B41FA5}">
                      <a16:colId xmlns:a16="http://schemas.microsoft.com/office/drawing/2014/main" val="1866334259"/>
                    </a:ext>
                  </a:extLst>
                </a:gridCol>
                <a:gridCol w="744514">
                  <a:extLst>
                    <a:ext uri="{9D8B030D-6E8A-4147-A177-3AD203B41FA5}">
                      <a16:colId xmlns:a16="http://schemas.microsoft.com/office/drawing/2014/main" val="3488335785"/>
                    </a:ext>
                  </a:extLst>
                </a:gridCol>
              </a:tblGrid>
              <a:tr h="270985">
                <a:tc>
                  <a:txBody>
                    <a:bodyPr/>
                    <a:lstStyle/>
                    <a:p>
                      <a:pPr>
                        <a:lnSpc>
                          <a:spcPct val="107000"/>
                        </a:lnSpc>
                        <a:spcAft>
                          <a:spcPts val="800"/>
                        </a:spcAft>
                      </a:pPr>
                      <a:r>
                        <a:rPr lang="nl-NL" sz="1200">
                          <a:effectLst/>
                        </a:rPr>
                        <a: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Onderwerp</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Ronde 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Support ronde 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262038"/>
                  </a:ext>
                </a:extLst>
              </a:tr>
              <a:tr h="270985">
                <a:tc>
                  <a:txBody>
                    <a:bodyPr/>
                    <a:lstStyle/>
                    <a:p>
                      <a:pPr algn="r">
                        <a:lnSpc>
                          <a:spcPct val="107000"/>
                        </a:lnSpc>
                        <a:spcAft>
                          <a:spcPts val="800"/>
                        </a:spcAft>
                      </a:pPr>
                      <a:r>
                        <a:rPr lang="nl-NL" sz="1200">
                          <a:effectLst/>
                        </a:rPr>
                        <a:t>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Bureaucratie en stroperigheid</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r">
                        <a:lnSpc>
                          <a:spcPct val="107000"/>
                        </a:lnSpc>
                        <a:spcAft>
                          <a:spcPts val="800"/>
                        </a:spcAft>
                      </a:pPr>
                      <a:r>
                        <a:rPr lang="nl-NL" sz="1200">
                          <a:effectLst/>
                        </a:rPr>
                        <a:t>20%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r">
                        <a:lnSpc>
                          <a:spcPct val="107000"/>
                        </a:lnSpc>
                        <a:spcAft>
                          <a:spcPts val="800"/>
                        </a:spcAft>
                      </a:pPr>
                      <a:r>
                        <a:rPr lang="nl-NL" sz="1200">
                          <a:effectLst/>
                        </a:rPr>
                        <a:t>48%</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660461131"/>
                  </a:ext>
                </a:extLst>
              </a:tr>
              <a:tr h="346281">
                <a:tc>
                  <a:txBody>
                    <a:bodyPr/>
                    <a:lstStyle/>
                    <a:p>
                      <a:pPr algn="r">
                        <a:lnSpc>
                          <a:spcPct val="107000"/>
                        </a:lnSpc>
                        <a:spcAft>
                          <a:spcPts val="800"/>
                        </a:spcAft>
                      </a:pPr>
                      <a:r>
                        <a:rPr lang="nl-NL" sz="1200">
                          <a:effectLst/>
                        </a:rPr>
                        <a:t>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Belemmeringen in het eigen werk</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r">
                        <a:lnSpc>
                          <a:spcPct val="107000"/>
                        </a:lnSpc>
                        <a:spcAft>
                          <a:spcPts val="800"/>
                        </a:spcAft>
                      </a:pPr>
                      <a:r>
                        <a:rPr lang="nl-NL" sz="1200">
                          <a:effectLst/>
                        </a:rPr>
                        <a:t>20%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r">
                        <a:lnSpc>
                          <a:spcPct val="107000"/>
                        </a:lnSpc>
                        <a:spcAft>
                          <a:spcPts val="800"/>
                        </a:spcAft>
                      </a:pPr>
                      <a:r>
                        <a:rPr lang="nl-NL" sz="1200">
                          <a:effectLst/>
                        </a:rPr>
                        <a:t>40%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825179848"/>
                  </a:ext>
                </a:extLst>
              </a:tr>
              <a:tr h="349616">
                <a:tc>
                  <a:txBody>
                    <a:bodyPr/>
                    <a:lstStyle/>
                    <a:p>
                      <a:pPr algn="r">
                        <a:lnSpc>
                          <a:spcPct val="107000"/>
                        </a:lnSpc>
                        <a:spcAft>
                          <a:spcPts val="800"/>
                        </a:spcAft>
                      </a:pPr>
                      <a:r>
                        <a:rPr lang="nl-NL" sz="1200">
                          <a:effectLst/>
                        </a:rPr>
                        <a:t>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Loopbaan, opleiden en ontwikkelen</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r">
                        <a:lnSpc>
                          <a:spcPct val="107000"/>
                        </a:lnSpc>
                        <a:spcAft>
                          <a:spcPts val="800"/>
                        </a:spcAft>
                      </a:pPr>
                      <a:r>
                        <a:rPr lang="nl-NL" sz="1200">
                          <a:effectLst/>
                        </a:rPr>
                        <a:t>15%</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r">
                        <a:lnSpc>
                          <a:spcPct val="107000"/>
                        </a:lnSpc>
                        <a:spcAft>
                          <a:spcPts val="800"/>
                        </a:spcAft>
                      </a:pPr>
                      <a:r>
                        <a:rPr lang="nl-NL" sz="1200">
                          <a:effectLst/>
                        </a:rPr>
                        <a:t>41%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658073296"/>
                  </a:ext>
                </a:extLst>
              </a:tr>
              <a:tr h="352951">
                <a:tc>
                  <a:txBody>
                    <a:bodyPr/>
                    <a:lstStyle/>
                    <a:p>
                      <a:pPr algn="r">
                        <a:lnSpc>
                          <a:spcPct val="107000"/>
                        </a:lnSpc>
                        <a:spcAft>
                          <a:spcPts val="800"/>
                        </a:spcAft>
                      </a:pPr>
                      <a:r>
                        <a:rPr lang="nl-NL" sz="1200">
                          <a:effectLst/>
                        </a:rPr>
                        <a:t>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Leidinggevenden en organisatie</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r">
                        <a:lnSpc>
                          <a:spcPct val="107000"/>
                        </a:lnSpc>
                        <a:spcAft>
                          <a:spcPts val="800"/>
                        </a:spcAft>
                      </a:pPr>
                      <a:r>
                        <a:rPr lang="nl-NL" sz="1200">
                          <a:effectLst/>
                        </a:rPr>
                        <a:t>10%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r">
                        <a:lnSpc>
                          <a:spcPct val="107000"/>
                        </a:lnSpc>
                        <a:spcAft>
                          <a:spcPts val="800"/>
                        </a:spcAft>
                      </a:pPr>
                      <a:r>
                        <a:rPr lang="nl-NL" sz="1200">
                          <a:effectLst/>
                        </a:rPr>
                        <a:t>32%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322872598"/>
                  </a:ext>
                </a:extLst>
              </a:tr>
              <a:tr h="310566">
                <a:tc>
                  <a:txBody>
                    <a:bodyPr/>
                    <a:lstStyle/>
                    <a:p>
                      <a:pPr algn="r">
                        <a:lnSpc>
                          <a:spcPct val="107000"/>
                        </a:lnSpc>
                        <a:spcAft>
                          <a:spcPts val="800"/>
                        </a:spcAft>
                      </a:pPr>
                      <a:r>
                        <a:rPr lang="nl-NL" sz="1200">
                          <a:effectLst/>
                        </a:rPr>
                        <a:t>5</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200">
                          <a:effectLst/>
                        </a:rPr>
                        <a:t>Werkdruk en werk-privébalans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r">
                        <a:lnSpc>
                          <a:spcPct val="107000"/>
                        </a:lnSpc>
                        <a:spcAft>
                          <a:spcPts val="800"/>
                        </a:spcAft>
                      </a:pPr>
                      <a:r>
                        <a:rPr lang="nl-NL" sz="1200">
                          <a:effectLst/>
                        </a:rPr>
                        <a:t>13%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r">
                        <a:lnSpc>
                          <a:spcPct val="107000"/>
                        </a:lnSpc>
                        <a:spcAft>
                          <a:spcPts val="800"/>
                        </a:spcAft>
                      </a:pPr>
                      <a:r>
                        <a:rPr lang="nl-NL" sz="1200">
                          <a:effectLst/>
                        </a:rPr>
                        <a:t>58%</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91755267"/>
                  </a:ext>
                </a:extLst>
              </a:tr>
            </a:tbl>
          </a:graphicData>
        </a:graphic>
      </p:graphicFrame>
      <p:pic>
        <p:nvPicPr>
          <p:cNvPr id="5" name="Afbeelding 4">
            <a:extLst>
              <a:ext uri="{FF2B5EF4-FFF2-40B4-BE49-F238E27FC236}">
                <a16:creationId xmlns:a16="http://schemas.microsoft.com/office/drawing/2014/main" id="{65E61BAB-17FD-B066-BA21-DCE4F8686678}"/>
              </a:ext>
            </a:extLst>
          </p:cNvPr>
          <p:cNvPicPr>
            <a:picLocks noChangeAspect="1"/>
          </p:cNvPicPr>
          <p:nvPr/>
        </p:nvPicPr>
        <p:blipFill>
          <a:blip r:embed="rId2"/>
          <a:stretch>
            <a:fillRect/>
          </a:stretch>
        </p:blipFill>
        <p:spPr>
          <a:xfrm>
            <a:off x="575094" y="1077853"/>
            <a:ext cx="723732" cy="726463"/>
          </a:xfrm>
          <a:prstGeom prst="rect">
            <a:avLst/>
          </a:prstGeom>
        </p:spPr>
      </p:pic>
      <p:sp>
        <p:nvSpPr>
          <p:cNvPr id="7" name="Tekstvak 6">
            <a:extLst>
              <a:ext uri="{FF2B5EF4-FFF2-40B4-BE49-F238E27FC236}">
                <a16:creationId xmlns:a16="http://schemas.microsoft.com/office/drawing/2014/main" id="{FECAF1A3-72FA-BDFE-D123-C4C2FA3035D7}"/>
              </a:ext>
            </a:extLst>
          </p:cNvPr>
          <p:cNvSpPr txBox="1"/>
          <p:nvPr/>
        </p:nvSpPr>
        <p:spPr>
          <a:xfrm>
            <a:off x="1233592" y="1142565"/>
            <a:ext cx="4463507" cy="646331"/>
          </a:xfrm>
          <a:prstGeom prst="rect">
            <a:avLst/>
          </a:prstGeom>
          <a:noFill/>
        </p:spPr>
        <p:txBody>
          <a:bodyPr wrap="square">
            <a:spAutoFit/>
          </a:bodyPr>
          <a:lstStyle/>
          <a:p>
            <a:r>
              <a:rPr lang="nl-NL" sz="1200" b="0" u="none" strike="noStrike" kern="1200">
                <a:solidFill>
                  <a:schemeClr val="tx1"/>
                </a:solidFill>
                <a:effectLst/>
                <a:latin typeface="+mn-lt"/>
              </a:rPr>
              <a:t>Wat is dé voornaamste hindernis die je tegenkomt bij het nemen van eigen regie in jouw werk en loopbaan en kun je dat duidelijk toelichten (met een recent voorbeeld)? N=320)</a:t>
            </a:r>
            <a:endParaRPr lang="nl-NL" sz="1200"/>
          </a:p>
        </p:txBody>
      </p:sp>
      <p:sp>
        <p:nvSpPr>
          <p:cNvPr id="8" name="Rechthoek 7" descr="Stad">
            <a:extLst>
              <a:ext uri="{FF2B5EF4-FFF2-40B4-BE49-F238E27FC236}">
                <a16:creationId xmlns:a16="http://schemas.microsoft.com/office/drawing/2014/main" id="{2A7AE001-7E4B-B4B0-5C55-20622C9AA90E}"/>
              </a:ext>
            </a:extLst>
          </p:cNvPr>
          <p:cNvSpPr/>
          <p:nvPr/>
        </p:nvSpPr>
        <p:spPr>
          <a:xfrm>
            <a:off x="6270394" y="1076400"/>
            <a:ext cx="510120" cy="726463"/>
          </a:xfrm>
          <a:prstGeom prst="rect">
            <a:avLst/>
          </a:prstGeom>
          <a:blipFill>
            <a:blip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0" name="Tekstvak 9">
            <a:extLst>
              <a:ext uri="{FF2B5EF4-FFF2-40B4-BE49-F238E27FC236}">
                <a16:creationId xmlns:a16="http://schemas.microsoft.com/office/drawing/2014/main" id="{987BB5CB-D9FB-FEE8-3664-6427C8236CC4}"/>
              </a:ext>
            </a:extLst>
          </p:cNvPr>
          <p:cNvSpPr txBox="1"/>
          <p:nvPr/>
        </p:nvSpPr>
        <p:spPr>
          <a:xfrm>
            <a:off x="6800483" y="1141200"/>
            <a:ext cx="4938640" cy="830997"/>
          </a:xfrm>
          <a:prstGeom prst="rect">
            <a:avLst/>
          </a:prstGeom>
          <a:noFill/>
        </p:spPr>
        <p:txBody>
          <a:bodyPr wrap="square">
            <a:spAutoFit/>
          </a:bodyPr>
          <a:lstStyle/>
          <a:p>
            <a:r>
              <a:rPr lang="nl-NL" sz="1200" b="0" i="0" u="none" strike="noStrike" kern="1200">
                <a:solidFill>
                  <a:schemeClr val="dk1"/>
                </a:solidFill>
                <a:effectLst/>
                <a:latin typeface="+mn-lt"/>
                <a:ea typeface="+mn-ea"/>
                <a:cs typeface="+mn-cs"/>
              </a:rPr>
              <a:t>Wat is dé voornaamste hindernis die je als organisatie tegenkomt bij het bieden van eigen regie van medewerkers en kun je dat toelichten met een voorbeeld? (n=56)</a:t>
            </a:r>
            <a:br>
              <a:rPr lang="nl-NL" sz="1200" b="0"/>
            </a:br>
            <a:endParaRPr lang="nl-NL" sz="1200"/>
          </a:p>
        </p:txBody>
      </p:sp>
      <p:graphicFrame>
        <p:nvGraphicFramePr>
          <p:cNvPr id="11" name="Tabel 10">
            <a:extLst>
              <a:ext uri="{FF2B5EF4-FFF2-40B4-BE49-F238E27FC236}">
                <a16:creationId xmlns:a16="http://schemas.microsoft.com/office/drawing/2014/main" id="{BB47569F-B9BE-492F-9316-072491A24568}"/>
              </a:ext>
            </a:extLst>
          </p:cNvPr>
          <p:cNvGraphicFramePr>
            <a:graphicFrameLocks noGrp="1"/>
          </p:cNvGraphicFramePr>
          <p:nvPr>
            <p:extLst>
              <p:ext uri="{D42A27DB-BD31-4B8C-83A1-F6EECF244321}">
                <p14:modId xmlns:p14="http://schemas.microsoft.com/office/powerpoint/2010/main" val="110692566"/>
              </p:ext>
            </p:extLst>
          </p:nvPr>
        </p:nvGraphicFramePr>
        <p:xfrm>
          <a:off x="6272514" y="1872000"/>
          <a:ext cx="5081286" cy="2006149"/>
        </p:xfrm>
        <a:graphic>
          <a:graphicData uri="http://schemas.openxmlformats.org/drawingml/2006/table">
            <a:tbl>
              <a:tblPr firstRow="1" firstCol="1" bandRow="1">
                <a:tableStyleId>{5C22544A-7EE6-4342-B048-85BDC9FD1C3A}</a:tableStyleId>
              </a:tblPr>
              <a:tblGrid>
                <a:gridCol w="245058">
                  <a:extLst>
                    <a:ext uri="{9D8B030D-6E8A-4147-A177-3AD203B41FA5}">
                      <a16:colId xmlns:a16="http://schemas.microsoft.com/office/drawing/2014/main" val="3950544522"/>
                    </a:ext>
                  </a:extLst>
                </a:gridCol>
                <a:gridCol w="3151239">
                  <a:extLst>
                    <a:ext uri="{9D8B030D-6E8A-4147-A177-3AD203B41FA5}">
                      <a16:colId xmlns:a16="http://schemas.microsoft.com/office/drawing/2014/main" val="3116931616"/>
                    </a:ext>
                  </a:extLst>
                </a:gridCol>
                <a:gridCol w="901003">
                  <a:extLst>
                    <a:ext uri="{9D8B030D-6E8A-4147-A177-3AD203B41FA5}">
                      <a16:colId xmlns:a16="http://schemas.microsoft.com/office/drawing/2014/main" val="1866334259"/>
                    </a:ext>
                  </a:extLst>
                </a:gridCol>
                <a:gridCol w="783986">
                  <a:extLst>
                    <a:ext uri="{9D8B030D-6E8A-4147-A177-3AD203B41FA5}">
                      <a16:colId xmlns:a16="http://schemas.microsoft.com/office/drawing/2014/main" val="3488335785"/>
                    </a:ext>
                  </a:extLst>
                </a:gridCol>
              </a:tblGrid>
              <a:tr h="409373">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Onderwerp</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Ronde 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Support ronde 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900262038"/>
                  </a:ext>
                </a:extLst>
              </a:tr>
              <a:tr h="291206">
                <a:tc>
                  <a:txBody>
                    <a:bodyPr/>
                    <a:lstStyle/>
                    <a:p>
                      <a:pPr algn="r">
                        <a:lnSpc>
                          <a:spcPct val="107000"/>
                        </a:lnSpc>
                        <a:spcAft>
                          <a:spcPts val="800"/>
                        </a:spcAft>
                      </a:pPr>
                      <a:r>
                        <a:rPr lang="nl-NL" sz="1100">
                          <a:effectLst/>
                        </a:rPr>
                        <a:t>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Belemmeringen in het eigen werk</a:t>
                      </a:r>
                    </a:p>
                  </a:txBody>
                  <a:tcPr marL="68580" marR="68580" marT="0" marB="0">
                    <a:solidFill>
                      <a:schemeClr val="accent2">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solidFill>
                      <a:schemeClr val="accent2">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59%</a:t>
                      </a:r>
                    </a:p>
                  </a:txBody>
                  <a:tcPr marL="68580" marR="68580" marT="0" marB="0">
                    <a:solidFill>
                      <a:schemeClr val="accent2">
                        <a:lumMod val="40000"/>
                        <a:lumOff val="60000"/>
                      </a:schemeClr>
                    </a:solidFill>
                  </a:tcPr>
                </a:tc>
                <a:extLst>
                  <a:ext uri="{0D108BD9-81ED-4DB2-BD59-A6C34878D82A}">
                    <a16:rowId xmlns:a16="http://schemas.microsoft.com/office/drawing/2014/main" val="660461131"/>
                  </a:ext>
                </a:extLst>
              </a:tr>
              <a:tr h="510274">
                <a:tc>
                  <a:txBody>
                    <a:bodyPr/>
                    <a:lstStyle/>
                    <a:p>
                      <a:pPr algn="r">
                        <a:lnSpc>
                          <a:spcPct val="107000"/>
                        </a:lnSpc>
                        <a:spcAft>
                          <a:spcPts val="800"/>
                        </a:spcAft>
                      </a:pPr>
                      <a:r>
                        <a:rPr lang="nl-NL" sz="1100">
                          <a:effectLst/>
                        </a:rPr>
                        <a:t>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Willen en kunnen van medewerkers</a:t>
                      </a:r>
                    </a:p>
                  </a:txBody>
                  <a:tcPr marL="68580" marR="68580" marT="0" marB="0">
                    <a:solidFill>
                      <a:schemeClr val="accent2">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solidFill>
                      <a:schemeClr val="accent2">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solidFill>
                      <a:schemeClr val="accent2">
                        <a:lumMod val="20000"/>
                        <a:lumOff val="80000"/>
                      </a:schemeClr>
                    </a:solidFill>
                  </a:tcPr>
                </a:tc>
                <a:extLst>
                  <a:ext uri="{0D108BD9-81ED-4DB2-BD59-A6C34878D82A}">
                    <a16:rowId xmlns:a16="http://schemas.microsoft.com/office/drawing/2014/main" val="825179848"/>
                  </a:ext>
                </a:extLst>
              </a:tr>
              <a:tr h="497126">
                <a:tc>
                  <a:txBody>
                    <a:bodyPr/>
                    <a:lstStyle/>
                    <a:p>
                      <a:pPr algn="r">
                        <a:lnSpc>
                          <a:spcPct val="107000"/>
                        </a:lnSpc>
                        <a:spcAft>
                          <a:spcPts val="800"/>
                        </a:spcAft>
                      </a:pPr>
                      <a:r>
                        <a:rPr lang="nl-NL" sz="1100">
                          <a:effectLst/>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Bureaucratie en stroperigheid</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solidFill>
                      <a:schemeClr val="accent2">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solidFill>
                      <a:schemeClr val="accent2">
                        <a:lumMod val="40000"/>
                        <a:lumOff val="60000"/>
                      </a:schemeClr>
                    </a:solidFill>
                  </a:tcPr>
                </a:tc>
                <a:extLst>
                  <a:ext uri="{0D108BD9-81ED-4DB2-BD59-A6C34878D82A}">
                    <a16:rowId xmlns:a16="http://schemas.microsoft.com/office/drawing/2014/main" val="2658073296"/>
                  </a:ext>
                </a:extLst>
              </a:tr>
              <a:tr h="298170">
                <a:tc>
                  <a:txBody>
                    <a:bodyPr/>
                    <a:lstStyle/>
                    <a:p>
                      <a:pPr algn="r">
                        <a:lnSpc>
                          <a:spcPct val="107000"/>
                        </a:lnSpc>
                        <a:spcAft>
                          <a:spcPts val="800"/>
                        </a:spcAft>
                      </a:pPr>
                      <a:r>
                        <a:rPr lang="nl-NL" sz="1100">
                          <a:effectLst/>
                        </a:rPr>
                        <a:t>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Werkdruk en werk-privé balans</a:t>
                      </a:r>
                    </a:p>
                  </a:txBody>
                  <a:tcPr marL="68580" marR="68580" marT="0" marB="0">
                    <a:solidFill>
                      <a:schemeClr val="accent2">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solidFill>
                      <a:schemeClr val="accent2">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72%</a:t>
                      </a:r>
                    </a:p>
                  </a:txBody>
                  <a:tcPr marL="68580" marR="68580" marT="0" marB="0">
                    <a:solidFill>
                      <a:schemeClr val="accent2">
                        <a:lumMod val="20000"/>
                        <a:lumOff val="80000"/>
                      </a:schemeClr>
                    </a:solidFill>
                  </a:tcPr>
                </a:tc>
                <a:extLst>
                  <a:ext uri="{0D108BD9-81ED-4DB2-BD59-A6C34878D82A}">
                    <a16:rowId xmlns:a16="http://schemas.microsoft.com/office/drawing/2014/main" val="1322872598"/>
                  </a:ext>
                </a:extLst>
              </a:tr>
            </a:tbl>
          </a:graphicData>
        </a:graphic>
      </p:graphicFrame>
      <p:sp>
        <p:nvSpPr>
          <p:cNvPr id="6" name="Tekstvak 5">
            <a:extLst>
              <a:ext uri="{FF2B5EF4-FFF2-40B4-BE49-F238E27FC236}">
                <a16:creationId xmlns:a16="http://schemas.microsoft.com/office/drawing/2014/main" id="{64FA4711-8AB3-7F24-E99B-444284CE9E3C}"/>
              </a:ext>
            </a:extLst>
          </p:cNvPr>
          <p:cNvSpPr txBox="1"/>
          <p:nvPr/>
        </p:nvSpPr>
        <p:spPr>
          <a:xfrm>
            <a:off x="595696" y="3975770"/>
            <a:ext cx="5101403" cy="2492990"/>
          </a:xfrm>
          <a:prstGeom prst="rect">
            <a:avLst/>
          </a:prstGeom>
          <a:noFill/>
        </p:spPr>
        <p:txBody>
          <a:bodyPr wrap="square" rtlCol="0">
            <a:spAutoFit/>
          </a:bodyPr>
          <a:lstStyle/>
          <a:p>
            <a:r>
              <a:rPr lang="nl-NL" sz="1200"/>
              <a:t>Werknemers hebben vooral last van de in de organisatie geldende protocollen en procedures (en de daarbij behorende administratieve belasting) en de eisen die de opdrachtgever (meestal de gemeente) stelt aan het werk (met name </a:t>
            </a:r>
            <a:r>
              <a:rPr lang="nl-NL" sz="1200" err="1"/>
              <a:t>t.a.v</a:t>
            </a:r>
            <a:r>
              <a:rPr lang="nl-NL" sz="1200"/>
              <a:t> urenbesteding en verantwoording). </a:t>
            </a:r>
          </a:p>
          <a:p>
            <a:r>
              <a:rPr lang="nl-NL" sz="1200"/>
              <a:t>Werknemers ervaren ten aanzien van het volgen van opleidingen belemmeringen in de beschikbare tijd, met name veroorzaakt door de hoge werkdruk. Daarnaast missen medewerkers de stimulans om een opleiding te volgen, omdat in veel organisaties de (verticale) doorgroeimogelijkheden beperkt zijn. Tot slot lijken werknemers nog te weinig kennis te hebben hoe het LBB benut kan worden.</a:t>
            </a:r>
          </a:p>
          <a:p>
            <a:r>
              <a:rPr lang="nl-NL" sz="1200"/>
              <a:t>Een deel van de werknemers rapporteert de belemmerende houding van de leidinggevende of de organisatie: het gaat dan vooral om top-down besluitvorming en overmatige controle. </a:t>
            </a:r>
          </a:p>
        </p:txBody>
      </p:sp>
      <p:sp>
        <p:nvSpPr>
          <p:cNvPr id="9" name="Tekstvak 8">
            <a:extLst>
              <a:ext uri="{FF2B5EF4-FFF2-40B4-BE49-F238E27FC236}">
                <a16:creationId xmlns:a16="http://schemas.microsoft.com/office/drawing/2014/main" id="{49C16496-44E7-F28D-6273-DF37CD7B922C}"/>
              </a:ext>
            </a:extLst>
          </p:cNvPr>
          <p:cNvSpPr txBox="1"/>
          <p:nvPr/>
        </p:nvSpPr>
        <p:spPr>
          <a:xfrm>
            <a:off x="6270394" y="3885689"/>
            <a:ext cx="5325910" cy="2677656"/>
          </a:xfrm>
          <a:prstGeom prst="rect">
            <a:avLst/>
          </a:prstGeom>
          <a:noFill/>
        </p:spPr>
        <p:txBody>
          <a:bodyPr wrap="square" rtlCol="0">
            <a:spAutoFit/>
          </a:bodyPr>
          <a:lstStyle/>
          <a:p>
            <a:r>
              <a:rPr lang="nl-NL" sz="1200"/>
              <a:t>HR-verantwoordelijken herkennen de belemmeringen in het werk ook. Er zijn wel wat accentverschillen ten opzichte van de antwoorden van de werknemers, met name als het gaat om het aandeel dat de werknemer in zijn werk heeft (bijvoorbeeld urenbeperkingen, werktijden en werkhouding). Ook de door werknemers genoemde bureaucratie (inclusief de afhankelijkheid van gemeenten als opdrachtgever) wordt door HR-verantwoordelijken bijna net zoveel genoemd als door de werknemers.</a:t>
            </a:r>
          </a:p>
          <a:p>
            <a:r>
              <a:rPr lang="nl-NL" sz="1200"/>
              <a:t>HR-verantwoordelijken wijzen vooral naar de capaciteiten, vaardigheden of de wensen van werknemers: niet iedereen is even goed in staat om eigen regie te nemen, veel medewerkers hebben ook juist behoefte aan duidelijke sturing en kaders, veel nieuwe instroom is niet </a:t>
            </a:r>
            <a:r>
              <a:rPr lang="nl-NL" sz="1200" err="1"/>
              <a:t>vakvolwassen</a:t>
            </a:r>
            <a:r>
              <a:rPr lang="nl-NL" sz="1200"/>
              <a:t> genoeg om eigen regie te nemen.</a:t>
            </a:r>
          </a:p>
          <a:p>
            <a:r>
              <a:rPr lang="nl-NL" sz="1200"/>
              <a:t>De werkdruk en de uitdaging om een goede werk-privé balans te houden wordt in beide dialogen genoemd en herkend.</a:t>
            </a:r>
          </a:p>
        </p:txBody>
      </p:sp>
    </p:spTree>
    <p:extLst>
      <p:ext uri="{BB962C8B-B14F-4D97-AF65-F5344CB8AC3E}">
        <p14:creationId xmlns:p14="http://schemas.microsoft.com/office/powerpoint/2010/main" val="653312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29</a:t>
            </a:fld>
            <a:endParaRPr lang="nl-NL"/>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2"/>
          <a:stretch>
            <a:fillRect/>
          </a:stretch>
        </p:blipFill>
        <p:spPr>
          <a:xfrm>
            <a:off x="813600" y="348976"/>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1457350459"/>
              </p:ext>
            </p:extLst>
          </p:nvPr>
        </p:nvGraphicFramePr>
        <p:xfrm>
          <a:off x="918000" y="1250017"/>
          <a:ext cx="4912360" cy="5012241"/>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Bureaucratie en stroperigheid</a:t>
                      </a:r>
                      <a:endParaRPr lang="nl-NL" sz="1200" b="1"/>
                    </a:p>
                  </a:txBody>
                  <a:tcPr/>
                </a:tc>
                <a:extLst>
                  <a:ext uri="{0D108BD9-81ED-4DB2-BD59-A6C34878D82A}">
                    <a16:rowId xmlns:a16="http://schemas.microsoft.com/office/drawing/2014/main" val="99463166"/>
                  </a:ext>
                </a:extLst>
              </a:tr>
              <a:tr h="567788">
                <a:tc>
                  <a:txBody>
                    <a:bodyPr/>
                    <a:lstStyle/>
                    <a:p>
                      <a:pPr marL="171450" indent="-171450" algn="l" fontAlgn="b">
                        <a:buFont typeface="Arial"/>
                        <a:buChar char="•"/>
                      </a:pPr>
                      <a:r>
                        <a:rPr lang="nl-NL" sz="1200" u="none" strike="noStrike">
                          <a:effectLst/>
                          <a:latin typeface="Calibri"/>
                        </a:rPr>
                        <a:t>Financiën. Onzekerheid dat opdrachten gecontinueerd worden. Wispelturigheid van gemeenten in hun beleid. Samenwerkingspartners die niet gecommitteerd zijn of niet meewerken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031515692"/>
                  </a:ext>
                </a:extLst>
              </a:tr>
              <a:tr h="252803">
                <a:tc>
                  <a:txBody>
                    <a:bodyPr/>
                    <a:lstStyle/>
                    <a:p>
                      <a:pPr marL="171450" indent="-171450" algn="l" fontAlgn="b">
                        <a:buFont typeface="Arial"/>
                        <a:buChar char="•"/>
                      </a:pPr>
                      <a:r>
                        <a:rPr lang="nl-NL" sz="1200" u="none" strike="noStrike">
                          <a:effectLst/>
                          <a:latin typeface="Calibri"/>
                        </a:rPr>
                        <a:t>Bureaucratie, gaat over teveel schijven de besluitvorming</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466335270"/>
                  </a:ext>
                </a:extLst>
              </a:tr>
              <a:tr h="370840">
                <a:tc>
                  <a:txBody>
                    <a:bodyPr/>
                    <a:lstStyle/>
                    <a:p>
                      <a:pPr marL="171450" indent="-171450" algn="l" fontAlgn="b">
                        <a:buFont typeface="Arial"/>
                        <a:buChar char="•"/>
                      </a:pPr>
                      <a:r>
                        <a:rPr lang="nl-NL" sz="1200" u="none" strike="noStrike">
                          <a:effectLst/>
                          <a:latin typeface="Calibri"/>
                        </a:rPr>
                        <a:t>Beleid van de opdrachtgever de beleidsmaker geven zelf invulling aan de invulling en dit strookt totaal niet met de realiteit. Leuk verzonnen vanachter een bureau</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719578021"/>
                  </a:ext>
                </a:extLst>
              </a:tr>
              <a:tr h="370840">
                <a:tc>
                  <a:txBody>
                    <a:bodyPr/>
                    <a:lstStyle/>
                    <a:p>
                      <a:pPr marL="171450" indent="-171450" algn="l" fontAlgn="b">
                        <a:buFont typeface="Arial"/>
                        <a:buChar char="•"/>
                      </a:pPr>
                      <a:r>
                        <a:rPr lang="nl-NL" sz="1200" u="none" strike="noStrike">
                          <a:effectLst/>
                          <a:latin typeface="Calibri"/>
                        </a:rPr>
                        <a:t>Ik kom weinig hindernissen tegen. Als ik dan toch iets moet noemen: soms duren dingen lang, er moeten veel mensen wat van vinden en besluit nemen kost tijd.</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3075540890"/>
                  </a:ext>
                </a:extLst>
              </a:tr>
              <a:tr h="302270">
                <a:tc>
                  <a:txBody>
                    <a:bodyPr/>
                    <a:lstStyle/>
                    <a:p>
                      <a:pPr marL="171450" indent="-171450" algn="l" fontAlgn="b">
                        <a:buFont typeface="Arial"/>
                        <a:buChar char="•"/>
                      </a:pPr>
                      <a:r>
                        <a:rPr lang="nl-NL" sz="1200" u="none" strike="noStrike">
                          <a:effectLst/>
                          <a:latin typeface="Calibri"/>
                        </a:rPr>
                        <a:t>Soms loop je tegen beleid aan en bureaucratie</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2453801980"/>
                  </a:ext>
                </a:extLst>
              </a:tr>
              <a:tr h="603504">
                <a:tc>
                  <a:txBody>
                    <a:bodyPr/>
                    <a:lstStyle/>
                    <a:p>
                      <a:pPr marL="171450" indent="-171450" algn="l" fontAlgn="b">
                        <a:buFont typeface="Arial"/>
                        <a:buChar char="•"/>
                      </a:pPr>
                      <a:r>
                        <a:rPr lang="nl-NL" sz="1200" u="none" strike="noStrike">
                          <a:effectLst/>
                          <a:latin typeface="Calibri"/>
                        </a:rPr>
                        <a:t>Bureaucratische en organisatorische rompslomp. Voorbeeld we moeten nu gaan tijdschrijven wat in ons geval onzin is en tijd kost. De organisatie moet dit van de subsidiegever.</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544185775"/>
                  </a:ext>
                </a:extLst>
              </a:tr>
              <a:tr h="429768">
                <a:tc>
                  <a:txBody>
                    <a:bodyPr/>
                    <a:lstStyle/>
                    <a:p>
                      <a:pPr marL="171450" indent="-171450" algn="l" fontAlgn="b">
                        <a:buFont typeface="Arial"/>
                        <a:buChar char="•"/>
                      </a:pPr>
                      <a:r>
                        <a:rPr lang="nl-NL" sz="1200" u="none" strike="noStrike">
                          <a:effectLst/>
                          <a:latin typeface="Calibri"/>
                        </a:rPr>
                        <a:t>Toenemende behoefte van managers en beleidsadviseurs gemeente om controle uit te oefenen op besluitvorming</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893931380"/>
                  </a:ext>
                </a:extLst>
              </a:tr>
              <a:tr h="595645">
                <a:tc>
                  <a:txBody>
                    <a:bodyPr/>
                    <a:lstStyle/>
                    <a:p>
                      <a:pPr marL="171450" indent="-171450" algn="l" fontAlgn="b">
                        <a:buFont typeface="Arial"/>
                        <a:buChar char="•"/>
                      </a:pPr>
                      <a:r>
                        <a:rPr lang="nl-NL" sz="1200" u="none" strike="noStrike">
                          <a:effectLst/>
                          <a:latin typeface="Calibri"/>
                        </a:rPr>
                        <a:t>Kaders en schotten en de angst van mensen in het werkveld om "afgerekend" te worden. VB Moeder met WLZ, kindje van 2 zijn dakloos. Iedereen wijst naar elkaar, niemand pakt regie. Ingewikkeld omdat het over gemeentegrenzen heen ging</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234553691"/>
                  </a:ext>
                </a:extLst>
              </a:tr>
              <a:tr h="425455">
                <a:tc>
                  <a:txBody>
                    <a:bodyPr/>
                    <a:lstStyle/>
                    <a:p>
                      <a:pPr marL="171450" indent="-171450" algn="l" fontAlgn="b">
                        <a:buFont typeface="Arial"/>
                        <a:buChar char="•"/>
                      </a:pPr>
                      <a:r>
                        <a:rPr lang="nl-NL" sz="1200" u="none" strike="noStrike">
                          <a:effectLst/>
                          <a:latin typeface="Calibri"/>
                        </a:rPr>
                        <a:t>Nieuwe regelgeving, zowel vanuit overheid als vanuit werkgever. Belemmerd het nemen van eigen koers en regie.</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747150142"/>
                  </a:ext>
                </a:extLst>
              </a:tr>
              <a:tr h="218074">
                <a:tc>
                  <a:txBody>
                    <a:bodyPr/>
                    <a:lstStyle/>
                    <a:p>
                      <a:pPr marL="171450" indent="-171450" algn="l" fontAlgn="b">
                        <a:buFont typeface="Arial"/>
                        <a:buChar char="•"/>
                      </a:pPr>
                      <a:r>
                        <a:rPr lang="nl-NL" sz="1200" u="none" strike="noStrike">
                          <a:effectLst/>
                          <a:latin typeface="Calibri"/>
                        </a:rPr>
                        <a:t>Dat het budget onvoldoende is</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04100237"/>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3438159597"/>
              </p:ext>
            </p:extLst>
          </p:nvPr>
        </p:nvGraphicFramePr>
        <p:xfrm>
          <a:off x="6224422" y="1250017"/>
          <a:ext cx="5573776" cy="5186134"/>
        </p:xfrm>
        <a:graphic>
          <a:graphicData uri="http://schemas.openxmlformats.org/drawingml/2006/table">
            <a:tbl>
              <a:tblPr firstRow="1" bandRow="1">
                <a:tableStyleId>{F5AB1C69-6EDB-4FF4-983F-18BD219EF322}</a:tableStyleId>
              </a:tblPr>
              <a:tblGrid>
                <a:gridCol w="5573776">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Belemmeringen in het eigen werk </a:t>
                      </a:r>
                      <a:endParaRPr lang="nl-NL" sz="1200" b="1"/>
                    </a:p>
                  </a:txBody>
                  <a:tcPr/>
                </a:tc>
                <a:extLst>
                  <a:ext uri="{0D108BD9-81ED-4DB2-BD59-A6C34878D82A}">
                    <a16:rowId xmlns:a16="http://schemas.microsoft.com/office/drawing/2014/main" val="99463166"/>
                  </a:ext>
                </a:extLst>
              </a:tr>
              <a:tr h="472344">
                <a:tc>
                  <a:txBody>
                    <a:bodyPr/>
                    <a:lstStyle/>
                    <a:p>
                      <a:pPr marL="171450" indent="-171450" algn="l" fontAlgn="b">
                        <a:buFont typeface="Arial"/>
                        <a:buChar char="•"/>
                      </a:pPr>
                      <a:r>
                        <a:rPr lang="nl-NL" sz="1200" u="none" strike="noStrike">
                          <a:effectLst/>
                          <a:latin typeface="Calibri"/>
                        </a:rPr>
                        <a:t>Het toch te maken hebben met deadlines waardoor eigen tijd inplannen niet altijd mogelijk is.</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031515692"/>
                  </a:ext>
                </a:extLst>
              </a:tr>
              <a:tr h="370840">
                <a:tc>
                  <a:txBody>
                    <a:bodyPr/>
                    <a:lstStyle/>
                    <a:p>
                      <a:pPr marL="171450" indent="-171450" algn="l" fontAlgn="b">
                        <a:buFont typeface="Arial"/>
                        <a:buChar char="•"/>
                      </a:pPr>
                      <a:r>
                        <a:rPr lang="nl-NL" sz="1200" u="none" strike="noStrike">
                          <a:effectLst/>
                          <a:latin typeface="Calibri"/>
                        </a:rPr>
                        <a:t>Vastzitten aan een takenpakket waar je eerder al toezegging op hebt gedaan. Recent kostte het me best wat moeite om een bepaalde taak van mij af te stoten en het te vervangen met iets anders.</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466335270"/>
                  </a:ext>
                </a:extLst>
              </a:tr>
              <a:tr h="370840">
                <a:tc>
                  <a:txBody>
                    <a:bodyPr/>
                    <a:lstStyle/>
                    <a:p>
                      <a:pPr marL="171450" indent="-171450" algn="l" fontAlgn="b">
                        <a:buFont typeface="Arial"/>
                        <a:buChar char="•"/>
                      </a:pPr>
                      <a:r>
                        <a:rPr lang="nl-NL" sz="1200" u="none" strike="noStrike">
                          <a:effectLst/>
                          <a:latin typeface="Calibri"/>
                        </a:rPr>
                        <a:t>Als ik het werk op een gegeven moment vanuit automatisme of werkdruk /tijdsdruk moet uitvoeren. dan is eigen regie soms vanwege andere belangen gehandeld. voorbeeld: de tijdsdruk. ik neem nu het regie om een afspraak te plannen namens alle betrokkene</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719578021"/>
                  </a:ext>
                </a:extLst>
              </a:tr>
              <a:tr h="447960">
                <a:tc>
                  <a:txBody>
                    <a:bodyPr/>
                    <a:lstStyle/>
                    <a:p>
                      <a:pPr marL="171450" indent="-171450" algn="l" fontAlgn="b">
                        <a:buFont typeface="Arial"/>
                        <a:buChar char="•"/>
                      </a:pPr>
                      <a:r>
                        <a:rPr lang="nl-NL" sz="1200" u="none" strike="noStrike">
                          <a:effectLst/>
                          <a:latin typeface="Calibri"/>
                        </a:rPr>
                        <a:t>Een stuk erkenning in het werk wat je doet. Vaak voelt het alsof je wat meer gecontroleerd wordt in de zaken die je al jaren op een bepaalde manier doet.</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3075540890"/>
                  </a:ext>
                </a:extLst>
              </a:tr>
              <a:tr h="266565">
                <a:tc>
                  <a:txBody>
                    <a:bodyPr/>
                    <a:lstStyle/>
                    <a:p>
                      <a:pPr marL="171450" indent="-171450" algn="l" fontAlgn="b">
                        <a:buFont typeface="Arial"/>
                        <a:buChar char="•"/>
                      </a:pPr>
                      <a:r>
                        <a:rPr lang="nl-NL" sz="1200" u="none" strike="noStrike">
                          <a:effectLst/>
                          <a:latin typeface="Calibri"/>
                        </a:rPr>
                        <a:t>Sommige werkzaamheden hebben nu eenmaal deadlines en vaste procedures</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2453801980"/>
                  </a:ext>
                </a:extLst>
              </a:tr>
              <a:tr h="636534">
                <a:tc>
                  <a:txBody>
                    <a:bodyPr/>
                    <a:lstStyle/>
                    <a:p>
                      <a:pPr marL="171450" indent="-171450" algn="l" fontAlgn="b">
                        <a:buFont typeface="Arial"/>
                        <a:buChar char="•"/>
                      </a:pPr>
                      <a:r>
                        <a:rPr lang="nl-NL" sz="1200" u="none" strike="noStrike">
                          <a:effectLst/>
                          <a:latin typeface="Calibri"/>
                        </a:rPr>
                        <a:t>Afgewezen subsidie door de loonsverhoging van dit jaar. De gemeente wil dat niet betalen, hierdoor staan er telkens uren op de tocht. Het lijkt leuk, loonsverhoging, maar het geeft veel onrust omdat je maar voor 2 maand weet wat je kunt doen .</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544185775"/>
                  </a:ext>
                </a:extLst>
              </a:tr>
              <a:tr h="600994">
                <a:tc>
                  <a:txBody>
                    <a:bodyPr/>
                    <a:lstStyle/>
                    <a:p>
                      <a:pPr marL="171450" indent="-171450" algn="l" fontAlgn="b">
                        <a:buFont typeface="Arial"/>
                        <a:buChar char="•"/>
                      </a:pPr>
                      <a:r>
                        <a:rPr lang="nl-NL" sz="1200" u="none" strike="noStrike">
                          <a:effectLst/>
                          <a:latin typeface="Calibri"/>
                        </a:rPr>
                        <a:t>Preventief </a:t>
                      </a:r>
                      <a:r>
                        <a:rPr lang="nl-NL" sz="1200" u="none" strike="noStrike" err="1">
                          <a:effectLst/>
                          <a:latin typeface="Calibri"/>
                        </a:rPr>
                        <a:t>hb</a:t>
                      </a:r>
                      <a:r>
                        <a:rPr lang="nl-NL" sz="1200" u="none" strike="noStrike">
                          <a:effectLst/>
                          <a:latin typeface="Calibri"/>
                        </a:rPr>
                        <a:t> voor 75 plus per wijk,1 x per 5 j, nu wil de gemeente allen 75 uitnodiging voor preventief </a:t>
                      </a:r>
                      <a:r>
                        <a:rPr lang="nl-NL" sz="1200" u="none" strike="noStrike" err="1">
                          <a:effectLst/>
                          <a:latin typeface="Calibri"/>
                        </a:rPr>
                        <a:t>hb</a:t>
                      </a:r>
                      <a:r>
                        <a:rPr lang="nl-NL" sz="1200" u="none" strike="noStrike">
                          <a:effectLst/>
                          <a:latin typeface="Calibri"/>
                        </a:rPr>
                        <a:t>, gemeente breed! Deze pilot is gestart, tegen ons advies! Onze voorspellingen komen uit, het preventief </a:t>
                      </a:r>
                      <a:r>
                        <a:rPr lang="nl-NL" sz="1200" u="none" strike="noStrike" err="1">
                          <a:effectLst/>
                          <a:latin typeface="Calibri"/>
                        </a:rPr>
                        <a:t>hb</a:t>
                      </a:r>
                      <a:r>
                        <a:rPr lang="nl-NL" sz="1200" u="none" strike="noStrike">
                          <a:effectLst/>
                          <a:latin typeface="Calibri"/>
                        </a:rPr>
                        <a:t> wordt nu weer bijgesteld!</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893931380"/>
                  </a:ext>
                </a:extLst>
              </a:tr>
              <a:tr h="274838">
                <a:tc>
                  <a:txBody>
                    <a:bodyPr/>
                    <a:lstStyle/>
                    <a:p>
                      <a:pPr marL="171450" indent="-171450" algn="l" fontAlgn="b">
                        <a:buFont typeface="Arial"/>
                        <a:buChar char="•"/>
                      </a:pPr>
                      <a:r>
                        <a:rPr lang="nl-NL" sz="1200" u="none" strike="noStrike">
                          <a:effectLst/>
                          <a:latin typeface="Calibri"/>
                        </a:rPr>
                        <a:t>De onregelmatige diensten zijn vaak lastig omdat er altijd iemand aanwezig moet zijn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234553691"/>
                  </a:ext>
                </a:extLst>
              </a:tr>
              <a:tr h="274320">
                <a:tc>
                  <a:txBody>
                    <a:bodyPr/>
                    <a:lstStyle/>
                    <a:p>
                      <a:pPr marL="171450" indent="-171450" algn="l" fontAlgn="b">
                        <a:buFont typeface="Arial"/>
                        <a:buChar char="•"/>
                      </a:pPr>
                      <a:r>
                        <a:rPr lang="nl-NL" sz="1200" u="none" strike="noStrike">
                          <a:effectLst/>
                          <a:latin typeface="Calibri"/>
                        </a:rPr>
                        <a:t>Langdradige overleggen, werkgroepen die eigenlijk nergens op slaan,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747150142"/>
                  </a:ext>
                </a:extLst>
              </a:tr>
              <a:tr h="370840">
                <a:tc>
                  <a:txBody>
                    <a:bodyPr/>
                    <a:lstStyle/>
                    <a:p>
                      <a:pPr marL="171450" indent="-171450" algn="l" fontAlgn="b">
                        <a:buFont typeface="Arial"/>
                        <a:buChar char="•"/>
                      </a:pPr>
                      <a:r>
                        <a:rPr lang="nl-NL" sz="1200" u="none" strike="noStrike">
                          <a:effectLst/>
                          <a:latin typeface="Calibri"/>
                        </a:rPr>
                        <a:t>Roosterplanning. volgens cao moeten vaste medewerkers voorrang krijgen op diensten of wensen, echter is hier totaal geen sprake van. zo werken collega's op andere locatie enkel dagdiensten door de weeks, en werken wij avonddiensten en ook weekenden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04100237"/>
                  </a:ext>
                </a:extLst>
              </a:tr>
            </a:tbl>
          </a:graphicData>
        </a:graphic>
      </p:graphicFrame>
      <p:sp>
        <p:nvSpPr>
          <p:cNvPr id="2" name="Tekstvak 1">
            <a:extLst>
              <a:ext uri="{FF2B5EF4-FFF2-40B4-BE49-F238E27FC236}">
                <a16:creationId xmlns:a16="http://schemas.microsoft.com/office/drawing/2014/main" id="{FD428F01-4389-2FEA-06B4-DD4E13A159FD}"/>
              </a:ext>
            </a:extLst>
          </p:cNvPr>
          <p:cNvSpPr txBox="1"/>
          <p:nvPr/>
        </p:nvSpPr>
        <p:spPr>
          <a:xfrm>
            <a:off x="1630800" y="595742"/>
            <a:ext cx="9568955" cy="523220"/>
          </a:xfrm>
          <a:prstGeom prst="rect">
            <a:avLst/>
          </a:prstGeom>
          <a:noFill/>
        </p:spPr>
        <p:txBody>
          <a:bodyPr wrap="square">
            <a:spAutoFit/>
          </a:bodyPr>
          <a:lstStyle/>
          <a:p>
            <a:r>
              <a:rPr lang="nl-NL" sz="1400" b="0" u="none" strike="noStrike" kern="1200">
                <a:solidFill>
                  <a:schemeClr val="tx1"/>
                </a:solidFill>
                <a:effectLst/>
                <a:latin typeface="+mn-lt"/>
              </a:rPr>
              <a:t>Vraag 3. Hindernissen die worden ervaren bij het nemen van eigen regie </a:t>
            </a:r>
          </a:p>
          <a:p>
            <a:r>
              <a:rPr lang="nl-NL" sz="1400" b="1" u="none" kern="1200">
                <a:solidFill>
                  <a:schemeClr val="tx1"/>
                </a:solidFill>
                <a:effectLst/>
              </a:rPr>
              <a:t>Wat zeggen werknemers er zelf over?</a:t>
            </a:r>
            <a:endParaRPr lang="nl-NL" sz="1400" b="1" u="sng">
              <a:solidFill>
                <a:schemeClr val="tx1"/>
              </a:solidFill>
            </a:endParaRPr>
          </a:p>
        </p:txBody>
      </p:sp>
    </p:spTree>
    <p:extLst>
      <p:ext uri="{BB962C8B-B14F-4D97-AF65-F5344CB8AC3E}">
        <p14:creationId xmlns:p14="http://schemas.microsoft.com/office/powerpoint/2010/main" val="9331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A8B7211-E0C5-4E7A-BF00-3888D1CABF3D}"/>
              </a:ext>
            </a:extLst>
          </p:cNvPr>
          <p:cNvSpPr/>
          <p:nvPr/>
        </p:nvSpPr>
        <p:spPr>
          <a:xfrm>
            <a:off x="3084414" y="-18849"/>
            <a:ext cx="9107586" cy="6876847"/>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F283897B-0D29-4B54-A824-FE6E01B10A38}"/>
              </a:ext>
            </a:extLst>
          </p:cNvPr>
          <p:cNvSpPr/>
          <p:nvPr/>
        </p:nvSpPr>
        <p:spPr>
          <a:xfrm>
            <a:off x="0" y="5660136"/>
            <a:ext cx="3084414" cy="119786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CEF8B9DF-D8FE-41C2-BD9A-C517D2CA49BE}"/>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41124DAD-0799-441F-8E38-E6D0E3CB8CDC}"/>
              </a:ext>
            </a:extLst>
          </p:cNvPr>
          <p:cNvSpPr>
            <a:spLocks noGrp="1"/>
          </p:cNvSpPr>
          <p:nvPr>
            <p:ph type="sldNum" sz="quarter" idx="12"/>
          </p:nvPr>
        </p:nvSpPr>
        <p:spPr/>
        <p:txBody>
          <a:bodyPr/>
          <a:lstStyle/>
          <a:p>
            <a:fld id="{2117655D-1EEA-426F-87EE-1C00A87D509E}" type="slidenum">
              <a:rPr lang="nl-NL" smtClean="0">
                <a:solidFill>
                  <a:schemeClr val="bg2"/>
                </a:solidFill>
              </a:rPr>
              <a:t>3</a:t>
            </a:fld>
            <a:endParaRPr lang="nl-NL">
              <a:solidFill>
                <a:schemeClr val="bg2"/>
              </a:solidFill>
            </a:endParaRPr>
          </a:p>
        </p:txBody>
      </p:sp>
      <p:sp>
        <p:nvSpPr>
          <p:cNvPr id="8" name="Tekstvak 7">
            <a:extLst>
              <a:ext uri="{FF2B5EF4-FFF2-40B4-BE49-F238E27FC236}">
                <a16:creationId xmlns:a16="http://schemas.microsoft.com/office/drawing/2014/main" id="{76AA6FBE-9A84-38AB-BAB6-2BA677C8A669}"/>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7" name="Tekstvak 6">
            <a:extLst>
              <a:ext uri="{FF2B5EF4-FFF2-40B4-BE49-F238E27FC236}">
                <a16:creationId xmlns:a16="http://schemas.microsoft.com/office/drawing/2014/main" id="{8BB9547C-B95B-7102-1BEA-97412B9E3591}"/>
              </a:ext>
            </a:extLst>
          </p:cNvPr>
          <p:cNvSpPr txBox="1"/>
          <p:nvPr/>
        </p:nvSpPr>
        <p:spPr>
          <a:xfrm>
            <a:off x="266473" y="5836884"/>
            <a:ext cx="2551468" cy="830997"/>
          </a:xfrm>
          <a:prstGeom prst="rect">
            <a:avLst/>
          </a:prstGeom>
          <a:noFill/>
        </p:spPr>
        <p:txBody>
          <a:bodyPr wrap="square" rtlCol="0">
            <a:spAutoFit/>
          </a:bodyPr>
          <a:lstStyle/>
          <a:p>
            <a:r>
              <a:rPr lang="nl-NL" sz="2400">
                <a:solidFill>
                  <a:schemeClr val="bg1"/>
                </a:solidFill>
              </a:rPr>
              <a:t>1. </a:t>
            </a:r>
          </a:p>
          <a:p>
            <a:r>
              <a:rPr lang="nl-NL" sz="2400">
                <a:solidFill>
                  <a:schemeClr val="bg1"/>
                </a:solidFill>
              </a:rPr>
              <a:t>Inleiding</a:t>
            </a:r>
          </a:p>
        </p:txBody>
      </p:sp>
      <p:sp>
        <p:nvSpPr>
          <p:cNvPr id="17" name="Tekstvak 16">
            <a:extLst>
              <a:ext uri="{FF2B5EF4-FFF2-40B4-BE49-F238E27FC236}">
                <a16:creationId xmlns:a16="http://schemas.microsoft.com/office/drawing/2014/main" id="{D8AE2EA9-8A33-4B57-A354-03FCC3116B4D}"/>
              </a:ext>
            </a:extLst>
          </p:cNvPr>
          <p:cNvSpPr txBox="1"/>
          <p:nvPr/>
        </p:nvSpPr>
        <p:spPr>
          <a:xfrm>
            <a:off x="3636728" y="809846"/>
            <a:ext cx="8031016" cy="3842077"/>
          </a:xfrm>
          <a:prstGeom prst="rect">
            <a:avLst/>
          </a:prstGeom>
          <a:noFill/>
        </p:spPr>
        <p:txBody>
          <a:bodyPr wrap="square" rtlCol="0">
            <a:spAutoFit/>
          </a:bodyPr>
          <a:lstStyle/>
          <a:p>
            <a:pPr>
              <a:lnSpc>
                <a:spcPts val="1400"/>
              </a:lnSpc>
            </a:pPr>
            <a:r>
              <a:rPr lang="nl-NL" sz="1600" b="1">
                <a:solidFill>
                  <a:schemeClr val="tx1">
                    <a:lumMod val="85000"/>
                    <a:lumOff val="15000"/>
                  </a:schemeClr>
                </a:solidFill>
              </a:rPr>
              <a:t>Achtergrond en opdracht</a:t>
            </a:r>
          </a:p>
          <a:p>
            <a:endParaRPr lang="nl-NL" sz="1400"/>
          </a:p>
          <a:p>
            <a:r>
              <a:rPr lang="nl-NL" sz="1200"/>
              <a:t>Gezamenlijke cao-partijen staan eind 2024 voor de uitdaging om te komen tot een nieuwe arbeidsvoorwaarden-cao voor werknemers in de branche Sociaal werk. Voor werkgevers en werknemers is eigen regie een belangrijk thema. Uit eerder onderzoek weten we steeds beter wat belangrijk is voor eigen regie, maar toch blijven er in de praktijk uitdagingen. In dit vervolgonderzoek is via dialoog meer inzicht verkregen in wat er nodig is om eigen regie écht mogelijk te maken. Waar lopen werkgevers en werknemers tegenaan, wat kan een organisatie doen en hoe kunnen afspraken op brancheniveau hierbij ondersteunen?</a:t>
            </a:r>
          </a:p>
          <a:p>
            <a:endParaRPr lang="nl-NL" sz="1200"/>
          </a:p>
          <a:p>
            <a:r>
              <a:rPr lang="nl-NL" sz="1200"/>
              <a:t>Onder de Cao Sociaal Werk vallen circa 64.800 werknemers, die werkzaam zijn bij kleine, middelgrote en grote organisaties in het sociale domein. De cao-partijen zijn verenigd in Sociaal Werk werkt!, de samenwerking van werkgeversorganisatie Sociaal Werk Nederland en de werknemersorganisaties FNV Zorg &amp; Welzijn en CNV Zorg &amp; Welzijn. In het Platform Arbeidsmarkt Sociaal Werk en de cao-tafel Sociaal Werk zetten zij zich samen in voor een aantrekkelijke branche en een gezonde arbeidsmarkt met goede arbeidsvoorwaarden. </a:t>
            </a:r>
          </a:p>
          <a:p>
            <a:endParaRPr lang="nl-NL" sz="1200"/>
          </a:p>
          <a:p>
            <a:r>
              <a:rPr lang="nl-NL" sz="1200"/>
              <a:t>A-advies heeft van Sociaal Werk werkt! de opdracht gekregen om het vervolgonderzoek naar eigen regie en cao uit te voeren. Het onderzoek bestond uit een online dialoog en rondetafelgesprekken met werkgevers en HR-vertegenwoordigers en werknemers uit de branche.</a:t>
            </a:r>
          </a:p>
          <a:p>
            <a:endParaRPr lang="nl-NL" sz="1200"/>
          </a:p>
          <a:p>
            <a:endParaRPr lang="nl-NL" sz="1400"/>
          </a:p>
        </p:txBody>
      </p:sp>
      <p:pic>
        <p:nvPicPr>
          <p:cNvPr id="9" name="Afbeelding 8">
            <a:extLst>
              <a:ext uri="{FF2B5EF4-FFF2-40B4-BE49-F238E27FC236}">
                <a16:creationId xmlns:a16="http://schemas.microsoft.com/office/drawing/2014/main" id="{5F148344-B2D5-23A7-A45F-3FCDFF3034BB}"/>
              </a:ext>
            </a:extLst>
          </p:cNvPr>
          <p:cNvPicPr>
            <a:picLocks noChangeAspect="1"/>
          </p:cNvPicPr>
          <p:nvPr/>
        </p:nvPicPr>
        <p:blipFill>
          <a:blip r:embed="rId3"/>
          <a:stretch>
            <a:fillRect/>
          </a:stretch>
        </p:blipFill>
        <p:spPr>
          <a:xfrm>
            <a:off x="169149" y="313914"/>
            <a:ext cx="2704343" cy="2071327"/>
          </a:xfrm>
          <a:prstGeom prst="rect">
            <a:avLst/>
          </a:prstGeom>
        </p:spPr>
      </p:pic>
    </p:spTree>
    <p:extLst>
      <p:ext uri="{BB962C8B-B14F-4D97-AF65-F5344CB8AC3E}">
        <p14:creationId xmlns:p14="http://schemas.microsoft.com/office/powerpoint/2010/main" val="823426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30</a:t>
            </a:fld>
            <a:endParaRPr lang="nl-NL"/>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2"/>
          <a:stretch>
            <a:fillRect/>
          </a:stretch>
        </p:blipFill>
        <p:spPr>
          <a:xfrm>
            <a:off x="813600" y="349200"/>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2216216192"/>
              </p:ext>
            </p:extLst>
          </p:nvPr>
        </p:nvGraphicFramePr>
        <p:xfrm>
          <a:off x="918000" y="1405465"/>
          <a:ext cx="4912360" cy="4384382"/>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Loopbaan, opleiden en ontwikkelen</a:t>
                      </a:r>
                      <a:endParaRPr lang="nl-NL" sz="1200" b="1"/>
                    </a:p>
                  </a:txBody>
                  <a:tcPr/>
                </a:tc>
                <a:extLst>
                  <a:ext uri="{0D108BD9-81ED-4DB2-BD59-A6C34878D82A}">
                    <a16:rowId xmlns:a16="http://schemas.microsoft.com/office/drawing/2014/main" val="99463166"/>
                  </a:ext>
                </a:extLst>
              </a:tr>
              <a:tr h="463975">
                <a:tc>
                  <a:txBody>
                    <a:bodyPr/>
                    <a:lstStyle/>
                    <a:p>
                      <a:pPr marL="171450" indent="-171450" algn="l" fontAlgn="b">
                        <a:buFont typeface="Arial"/>
                        <a:buChar char="•"/>
                      </a:pPr>
                      <a:r>
                        <a:rPr lang="nl-NL" sz="1200" u="none" strike="noStrike">
                          <a:effectLst/>
                          <a:latin typeface="Calibri"/>
                        </a:rPr>
                        <a:t>Doorgroeien is lastig, extra cursussen of opleidingen volgen heeft niet al resultaat dat je meer verdiend of een andere functie krijgt</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031515692"/>
                  </a:ext>
                </a:extLst>
              </a:tr>
              <a:tr h="266871">
                <a:tc>
                  <a:txBody>
                    <a:bodyPr/>
                    <a:lstStyle/>
                    <a:p>
                      <a:pPr marL="171450" indent="-171450" algn="l" fontAlgn="b">
                        <a:buFont typeface="Arial"/>
                        <a:buChar char="•"/>
                      </a:pPr>
                      <a:r>
                        <a:rPr lang="nl-NL" sz="1200" u="none" strike="noStrike">
                          <a:effectLst/>
                          <a:latin typeface="Calibri"/>
                        </a:rPr>
                        <a:t>Tijd vrij maken voor training en ontwikkeling </a:t>
                      </a:r>
                      <a:r>
                        <a:rPr lang="nl-NL" sz="1200" u="none" strike="noStrike" err="1">
                          <a:effectLst/>
                          <a:latin typeface="Calibri"/>
                        </a:rPr>
                        <a:t>icm</a:t>
                      </a:r>
                      <a:r>
                        <a:rPr lang="nl-NL" sz="1200" u="none" strike="noStrike">
                          <a:effectLst/>
                          <a:latin typeface="Calibri"/>
                        </a:rPr>
                        <a:t> werkdruk</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466335270"/>
                  </a:ext>
                </a:extLst>
              </a:tr>
              <a:tr h="301752">
                <a:tc>
                  <a:txBody>
                    <a:bodyPr/>
                    <a:lstStyle/>
                    <a:p>
                      <a:pPr marL="171450" indent="-171450" algn="l" fontAlgn="b">
                        <a:buFont typeface="Arial"/>
                        <a:buChar char="•"/>
                      </a:pPr>
                      <a:r>
                        <a:rPr lang="nl-NL" sz="1200" u="none" strike="noStrike">
                          <a:effectLst/>
                          <a:latin typeface="Calibri"/>
                        </a:rPr>
                        <a:t>Schalen waar je groei stopt</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719578021"/>
                  </a:ext>
                </a:extLst>
              </a:tr>
              <a:tr h="274320">
                <a:tc>
                  <a:txBody>
                    <a:bodyPr/>
                    <a:lstStyle/>
                    <a:p>
                      <a:pPr marL="171450" indent="-171450" algn="l" fontAlgn="b">
                        <a:buFont typeface="Arial"/>
                        <a:buChar char="•"/>
                      </a:pPr>
                      <a:r>
                        <a:rPr lang="nl-NL" sz="1200" u="none" strike="noStrike">
                          <a:effectLst/>
                          <a:latin typeface="Calibri"/>
                        </a:rPr>
                        <a:t>De interne mogelijkheden om te groeien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3075540890"/>
                  </a:ext>
                </a:extLst>
              </a:tr>
              <a:tr h="448056">
                <a:tc>
                  <a:txBody>
                    <a:bodyPr/>
                    <a:lstStyle/>
                    <a:p>
                      <a:pPr marL="171450" indent="-171450" algn="l" fontAlgn="b">
                        <a:buFont typeface="Arial"/>
                        <a:buChar char="•"/>
                      </a:pPr>
                      <a:r>
                        <a:rPr lang="nl-NL" sz="1200" u="none" strike="noStrike">
                          <a:effectLst/>
                          <a:latin typeface="Calibri"/>
                        </a:rPr>
                        <a:t>Salaris! Het is moeilijk om een groei te maken ondanks je kunde en toewijding</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2453801980"/>
                  </a:ext>
                </a:extLst>
              </a:tr>
              <a:tr h="265176">
                <a:tc>
                  <a:txBody>
                    <a:bodyPr/>
                    <a:lstStyle/>
                    <a:p>
                      <a:pPr marL="171450" indent="-171450" algn="l" fontAlgn="b">
                        <a:buFont typeface="Arial"/>
                        <a:buChar char="•"/>
                      </a:pPr>
                      <a:r>
                        <a:rPr lang="nl-NL" sz="1200" u="none" strike="noStrike">
                          <a:effectLst/>
                          <a:latin typeface="Calibri"/>
                        </a:rPr>
                        <a:t>Niet veel doorgroeimogelijkheden.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544185775"/>
                  </a:ext>
                </a:extLst>
              </a:tr>
              <a:tr h="838220">
                <a:tc>
                  <a:txBody>
                    <a:bodyPr/>
                    <a:lstStyle/>
                    <a:p>
                      <a:pPr marL="171450" indent="-171450" algn="l" fontAlgn="b">
                        <a:buFont typeface="Arial"/>
                        <a:buChar char="•"/>
                      </a:pPr>
                      <a:r>
                        <a:rPr lang="nl-NL" sz="1200" u="none" strike="noStrike">
                          <a:effectLst/>
                          <a:latin typeface="Calibri"/>
                        </a:rPr>
                        <a:t>Brede interesse en breed netwerk, waardoor de vraag groter is dan de tijd die ik heb. Dit vind ik zelf altijd lastig. Ik ga graag aan de slag met innovatieve ideeën maar dit combineren met de reguliere taken vraagt wel wat. Ik zou beide graag doen.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893931380"/>
                  </a:ext>
                </a:extLst>
              </a:tr>
              <a:tr h="315727">
                <a:tc>
                  <a:txBody>
                    <a:bodyPr/>
                    <a:lstStyle/>
                    <a:p>
                      <a:pPr marL="171450" indent="-171450" algn="l" fontAlgn="b">
                        <a:buFont typeface="Arial"/>
                        <a:buChar char="•"/>
                      </a:pPr>
                      <a:r>
                        <a:rPr lang="nl-NL" sz="1200" u="none" strike="noStrike">
                          <a:effectLst/>
                          <a:latin typeface="Calibri"/>
                        </a:rPr>
                        <a:t>Verplichte administratie -verantwoording</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234553691"/>
                  </a:ext>
                </a:extLst>
              </a:tr>
              <a:tr h="320040">
                <a:tc>
                  <a:txBody>
                    <a:bodyPr/>
                    <a:lstStyle/>
                    <a:p>
                      <a:pPr marL="171450" indent="-171450" algn="l" fontAlgn="b">
                        <a:buFont typeface="Arial"/>
                        <a:buChar char="•"/>
                      </a:pPr>
                      <a:r>
                        <a:rPr lang="nl-NL" sz="1200" u="none" strike="noStrike">
                          <a:effectLst/>
                          <a:latin typeface="Calibri"/>
                        </a:rPr>
                        <a:t>Ik kan niet hogerop komen bij mijn huidige werkgever.</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747150142"/>
                  </a:ext>
                </a:extLst>
              </a:tr>
              <a:tr h="519405">
                <a:tc>
                  <a:txBody>
                    <a:bodyPr/>
                    <a:lstStyle/>
                    <a:p>
                      <a:pPr marL="171450" indent="-171450" algn="l" fontAlgn="b">
                        <a:buFont typeface="Arial"/>
                        <a:buChar char="•"/>
                      </a:pPr>
                      <a:r>
                        <a:rPr lang="nl-NL" sz="1200" u="none" strike="noStrike">
                          <a:effectLst/>
                          <a:latin typeface="Calibri"/>
                        </a:rPr>
                        <a:t>De doorgroei in salariëring is beperkt en beklemmend. Beklemmend in de zin van dat je ieder jaar een trede omhoog gaat of je nu functioneert of niet.</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04100237"/>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1445530953"/>
              </p:ext>
            </p:extLst>
          </p:nvPr>
        </p:nvGraphicFramePr>
        <p:xfrm>
          <a:off x="6224422" y="1405465"/>
          <a:ext cx="5189728" cy="4834406"/>
        </p:xfrm>
        <a:graphic>
          <a:graphicData uri="http://schemas.openxmlformats.org/drawingml/2006/table">
            <a:tbl>
              <a:tblPr firstRow="1" bandRow="1">
                <a:tableStyleId>{F5AB1C69-6EDB-4FF4-983F-18BD219EF322}</a:tableStyleId>
              </a:tblPr>
              <a:tblGrid>
                <a:gridCol w="5189728">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Werkdruk en werk-privé balans</a:t>
                      </a:r>
                      <a:endParaRPr lang="nl-NL" sz="1200" b="1"/>
                    </a:p>
                  </a:txBody>
                  <a:tcPr/>
                </a:tc>
                <a:extLst>
                  <a:ext uri="{0D108BD9-81ED-4DB2-BD59-A6C34878D82A}">
                    <a16:rowId xmlns:a16="http://schemas.microsoft.com/office/drawing/2014/main" val="99463166"/>
                  </a:ext>
                </a:extLst>
              </a:tr>
              <a:tr h="472344">
                <a:tc>
                  <a:txBody>
                    <a:bodyPr/>
                    <a:lstStyle/>
                    <a:p>
                      <a:pPr marL="171450" indent="-171450" algn="l" fontAlgn="b">
                        <a:buFont typeface="Arial"/>
                        <a:buChar char="•"/>
                      </a:pPr>
                      <a:r>
                        <a:rPr lang="nl-NL" sz="1200" u="none" strike="noStrike">
                          <a:effectLst/>
                          <a:latin typeface="Calibri"/>
                        </a:rPr>
                        <a:t>Betrokkenheid in empathie voor cliënten maakt dat je soms meer (eigen } tijd neemt</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031515692"/>
                  </a:ext>
                </a:extLst>
              </a:tr>
              <a:tr h="430543">
                <a:tc>
                  <a:txBody>
                    <a:bodyPr/>
                    <a:lstStyle/>
                    <a:p>
                      <a:pPr marL="171450" indent="-171450" algn="l" fontAlgn="b">
                        <a:buFont typeface="Arial"/>
                        <a:buChar char="•"/>
                      </a:pPr>
                      <a:r>
                        <a:rPr lang="nl-NL" sz="1200" u="none" strike="noStrike">
                          <a:effectLst/>
                          <a:latin typeface="Calibri"/>
                        </a:rPr>
                        <a:t>Privé en werk loopt veel door elkaar. In gebruik van middelen en in tijd. Werk 24 uur, maar ben 24/7 betrokken/bereikbaar.</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466335270"/>
                  </a:ext>
                </a:extLst>
              </a:tr>
              <a:tr h="687085">
                <a:tc>
                  <a:txBody>
                    <a:bodyPr/>
                    <a:lstStyle/>
                    <a:p>
                      <a:pPr marL="171450" indent="-171450" algn="l" fontAlgn="b">
                        <a:buFont typeface="Arial"/>
                        <a:buChar char="•"/>
                      </a:pPr>
                      <a:r>
                        <a:rPr lang="nl-NL" sz="1200" u="none" strike="noStrike">
                          <a:effectLst/>
                          <a:latin typeface="Calibri"/>
                        </a:rPr>
                        <a:t>Ik wil graag sporten in de ochtend. En dus later beginnen. Dit is nu niet meer toegestaan op kantoordagen, omdat ik dan wordt verwacht om 10u aanwezig te zijn. Ik heb een lange reistijd (Almere -&gt; Utrecht) dus kon dit helaas niet meer.</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719578021"/>
                  </a:ext>
                </a:extLst>
              </a:tr>
              <a:tr h="423929">
                <a:tc>
                  <a:txBody>
                    <a:bodyPr/>
                    <a:lstStyle/>
                    <a:p>
                      <a:pPr marL="171450" indent="-171450" algn="l" fontAlgn="b">
                        <a:buFont typeface="Arial"/>
                        <a:buChar char="•"/>
                      </a:pPr>
                      <a:r>
                        <a:rPr lang="nl-NL" sz="1200" u="none" strike="noStrike">
                          <a:effectLst/>
                          <a:latin typeface="Calibri"/>
                        </a:rPr>
                        <a:t>Qua tijdsplanning is het wel zoeken. Omdat er genoeg werk ligt. Maar ook een balans houden werk-privé kan lastig zijn.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3075540890"/>
                  </a:ext>
                </a:extLst>
              </a:tr>
              <a:tr h="269730">
                <a:tc>
                  <a:txBody>
                    <a:bodyPr/>
                    <a:lstStyle/>
                    <a:p>
                      <a:pPr marL="171450" indent="-171450" algn="l" fontAlgn="b">
                        <a:buFont typeface="Arial"/>
                        <a:buChar char="•"/>
                      </a:pPr>
                      <a:r>
                        <a:rPr lang="nl-NL" sz="1200" u="none" strike="noStrike">
                          <a:effectLst/>
                          <a:latin typeface="Calibri"/>
                        </a:rPr>
                        <a:t>Uren die je mag maken en rust tijden op een dag. Eigen regie over je welzijn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2453801980"/>
                  </a:ext>
                </a:extLst>
              </a:tr>
              <a:tr h="493001">
                <a:tc>
                  <a:txBody>
                    <a:bodyPr/>
                    <a:lstStyle/>
                    <a:p>
                      <a:pPr marL="171450" indent="-171450" algn="l" fontAlgn="b">
                        <a:buFont typeface="Arial"/>
                        <a:buChar char="•"/>
                      </a:pPr>
                      <a:r>
                        <a:rPr lang="nl-NL" sz="1200" u="none" strike="noStrike">
                          <a:effectLst/>
                          <a:latin typeface="Calibri"/>
                        </a:rPr>
                        <a:t>Gebrek aan vrije tijd. Er is weinig tijd om even afstand te nemen van de doordenderende trein.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544185775"/>
                  </a:ext>
                </a:extLst>
              </a:tr>
              <a:tr h="360921">
                <a:tc>
                  <a:txBody>
                    <a:bodyPr/>
                    <a:lstStyle/>
                    <a:p>
                      <a:pPr marL="171450" indent="-171450" algn="l" fontAlgn="b">
                        <a:buFont typeface="Arial"/>
                        <a:buChar char="•"/>
                      </a:pPr>
                      <a:r>
                        <a:rPr lang="nl-NL" sz="1200" u="none" strike="noStrike">
                          <a:effectLst/>
                          <a:latin typeface="Calibri"/>
                        </a:rPr>
                        <a:t>Combinatie werk en mantelzorg.</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893931380"/>
                  </a:ext>
                </a:extLst>
              </a:tr>
              <a:tr h="406781">
                <a:tc>
                  <a:txBody>
                    <a:bodyPr/>
                    <a:lstStyle/>
                    <a:p>
                      <a:pPr marL="171450" indent="-171450" algn="l" fontAlgn="b">
                        <a:buFont typeface="Arial"/>
                        <a:buChar char="•"/>
                      </a:pPr>
                      <a:r>
                        <a:rPr lang="nl-NL" sz="1200" u="none" strike="noStrike">
                          <a:effectLst/>
                          <a:latin typeface="Calibri"/>
                        </a:rPr>
                        <a:t>Ik ervaar het als een hindernis dat ik bereikbaar ben buiten kantoortijden en in het weekeinde. Maar daar ben ik zelf schuld aan.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234553691"/>
                  </a:ext>
                </a:extLst>
              </a:tr>
              <a:tr h="416954">
                <a:tc>
                  <a:txBody>
                    <a:bodyPr/>
                    <a:lstStyle/>
                    <a:p>
                      <a:pPr marL="171450" indent="-171450" algn="l" fontAlgn="b">
                        <a:buFont typeface="Arial"/>
                        <a:buChar char="•"/>
                      </a:pPr>
                      <a:r>
                        <a:rPr lang="nl-NL" sz="1200" u="none" strike="noStrike">
                          <a:effectLst/>
                          <a:latin typeface="Calibri"/>
                        </a:rPr>
                        <a:t>Ik ben bijna 65 jaar en zou graag stoppen met werken. Dit is heel moeilijk te realiseren.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747150142"/>
                  </a:ext>
                </a:extLst>
              </a:tr>
              <a:tr h="502278">
                <a:tc>
                  <a:txBody>
                    <a:bodyPr/>
                    <a:lstStyle/>
                    <a:p>
                      <a:pPr marL="171450" indent="-171450" algn="l" fontAlgn="b">
                        <a:buFont typeface="Arial"/>
                        <a:buChar char="•"/>
                      </a:pPr>
                      <a:r>
                        <a:rPr lang="nl-NL" sz="1200" u="none" strike="noStrike">
                          <a:effectLst/>
                          <a:latin typeface="Calibri"/>
                        </a:rPr>
                        <a:t>Als er juridische kaders ontbreken: </a:t>
                      </a:r>
                      <a:r>
                        <a:rPr lang="nl-NL" sz="1200" u="none" strike="noStrike" err="1">
                          <a:effectLst/>
                          <a:latin typeface="Calibri"/>
                        </a:rPr>
                        <a:t>bijv</a:t>
                      </a:r>
                      <a:r>
                        <a:rPr lang="nl-NL" sz="1200" u="none" strike="noStrike">
                          <a:effectLst/>
                          <a:latin typeface="Calibri"/>
                        </a:rPr>
                        <a:t> rechter verlengt OTS niet terwijl er veel zorgen zijn... er is dan geen drang of dwang meer</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04100237"/>
                  </a:ext>
                </a:extLst>
              </a:tr>
            </a:tbl>
          </a:graphicData>
        </a:graphic>
      </p:graphicFrame>
      <p:sp>
        <p:nvSpPr>
          <p:cNvPr id="2" name="Tekstvak 1">
            <a:extLst>
              <a:ext uri="{FF2B5EF4-FFF2-40B4-BE49-F238E27FC236}">
                <a16:creationId xmlns:a16="http://schemas.microsoft.com/office/drawing/2014/main" id="{EBA3ABA2-64F9-62CA-1EE3-5D68BA9531D6}"/>
              </a:ext>
            </a:extLst>
          </p:cNvPr>
          <p:cNvSpPr txBox="1"/>
          <p:nvPr/>
        </p:nvSpPr>
        <p:spPr>
          <a:xfrm>
            <a:off x="1630800" y="597600"/>
            <a:ext cx="9568955" cy="523220"/>
          </a:xfrm>
          <a:prstGeom prst="rect">
            <a:avLst/>
          </a:prstGeom>
          <a:noFill/>
        </p:spPr>
        <p:txBody>
          <a:bodyPr wrap="square">
            <a:spAutoFit/>
          </a:bodyPr>
          <a:lstStyle/>
          <a:p>
            <a:r>
              <a:rPr lang="nl-NL" sz="1400" b="0" u="none" strike="noStrike" kern="1200">
                <a:solidFill>
                  <a:schemeClr val="tx1"/>
                </a:solidFill>
                <a:effectLst/>
                <a:latin typeface="+mn-lt"/>
              </a:rPr>
              <a:t>Vraag 3. Hindernissen die worden ervaren bij het nemen van eigen regie </a:t>
            </a:r>
          </a:p>
          <a:p>
            <a:r>
              <a:rPr lang="nl-NL" sz="1400" b="1" u="none" kern="1200">
                <a:solidFill>
                  <a:schemeClr val="tx1"/>
                </a:solidFill>
                <a:effectLst/>
              </a:rPr>
              <a:t>Wat zeggen werknemers er zelf over?</a:t>
            </a:r>
            <a:endParaRPr lang="nl-NL" sz="1400" b="1" u="sng">
              <a:solidFill>
                <a:schemeClr val="tx1"/>
              </a:solidFill>
            </a:endParaRPr>
          </a:p>
        </p:txBody>
      </p:sp>
    </p:spTree>
    <p:extLst>
      <p:ext uri="{BB962C8B-B14F-4D97-AF65-F5344CB8AC3E}">
        <p14:creationId xmlns:p14="http://schemas.microsoft.com/office/powerpoint/2010/main" val="502385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31</a:t>
            </a:fld>
            <a:endParaRPr lang="nl-NL"/>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2"/>
          <a:stretch>
            <a:fillRect/>
          </a:stretch>
        </p:blipFill>
        <p:spPr>
          <a:xfrm>
            <a:off x="813600" y="349200"/>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1044720940"/>
              </p:ext>
            </p:extLst>
          </p:nvPr>
        </p:nvGraphicFramePr>
        <p:xfrm>
          <a:off x="918000" y="1296323"/>
          <a:ext cx="8054756" cy="4674945"/>
        </p:xfrm>
        <a:graphic>
          <a:graphicData uri="http://schemas.openxmlformats.org/drawingml/2006/table">
            <a:tbl>
              <a:tblPr firstRow="1" bandRow="1">
                <a:tableStyleId>{F5AB1C69-6EDB-4FF4-983F-18BD219EF322}</a:tableStyleId>
              </a:tblPr>
              <a:tblGrid>
                <a:gridCol w="8054756">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Leidinggevenden en organisatie</a:t>
                      </a:r>
                      <a:endParaRPr lang="nl-NL" sz="1200" b="1"/>
                    </a:p>
                  </a:txBody>
                  <a:tcPr/>
                </a:tc>
                <a:extLst>
                  <a:ext uri="{0D108BD9-81ED-4DB2-BD59-A6C34878D82A}">
                    <a16:rowId xmlns:a16="http://schemas.microsoft.com/office/drawing/2014/main" val="99463166"/>
                  </a:ext>
                </a:extLst>
              </a:tr>
              <a:tr h="370840">
                <a:tc>
                  <a:txBody>
                    <a:bodyPr/>
                    <a:lstStyle/>
                    <a:p>
                      <a:pPr marL="171450" indent="-171450" algn="l" fontAlgn="b">
                        <a:buFont typeface="Arial"/>
                        <a:buChar char="•"/>
                      </a:pPr>
                      <a:r>
                        <a:rPr lang="nl-NL" sz="1200" u="none" strike="noStrike">
                          <a:effectLst/>
                          <a:latin typeface="Calibri"/>
                        </a:rPr>
                        <a:t>Nieuwe managers zonder kennis van de inhoud van het werk</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031515692"/>
                  </a:ext>
                </a:extLst>
              </a:tr>
              <a:tr h="403445">
                <a:tc>
                  <a:txBody>
                    <a:bodyPr/>
                    <a:lstStyle/>
                    <a:p>
                      <a:pPr marL="171450" indent="-171450" algn="l" fontAlgn="b">
                        <a:buFont typeface="Arial"/>
                        <a:buChar char="•"/>
                      </a:pPr>
                      <a:r>
                        <a:rPr lang="nl-NL" sz="1200" u="none" strike="noStrike">
                          <a:effectLst/>
                          <a:latin typeface="Calibri"/>
                        </a:rPr>
                        <a:t>De bovenlaag van de stichting, dus directeuren en beleid</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466335270"/>
                  </a:ext>
                </a:extLst>
              </a:tr>
              <a:tr h="517237">
                <a:tc>
                  <a:txBody>
                    <a:bodyPr/>
                    <a:lstStyle/>
                    <a:p>
                      <a:pPr marL="171450" indent="-171450" algn="l" fontAlgn="b">
                        <a:buFont typeface="Arial"/>
                        <a:buChar char="•"/>
                      </a:pPr>
                      <a:r>
                        <a:rPr lang="nl-NL" sz="1200" u="none" strike="noStrike">
                          <a:effectLst/>
                          <a:latin typeface="Calibri"/>
                        </a:rPr>
                        <a:t>Ik ken de wet, weet wat wel en niet kan en mag en welke criteria er gelden. Beleid zet een andere (onwettelijke) koers uit om geld te besparen en verwacht dat wij hierin meegaan. Ik niet, dus! Ik kan dit niet voor mezelf verantwoorden.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719578021"/>
                  </a:ext>
                </a:extLst>
              </a:tr>
              <a:tr h="519581">
                <a:tc>
                  <a:txBody>
                    <a:bodyPr/>
                    <a:lstStyle/>
                    <a:p>
                      <a:pPr marL="171450" indent="-171450" algn="l" fontAlgn="b">
                        <a:buFont typeface="Arial"/>
                        <a:buChar char="•"/>
                      </a:pPr>
                      <a:r>
                        <a:rPr lang="nl-NL" sz="1200" u="none" strike="noStrike">
                          <a:effectLst/>
                          <a:latin typeface="Calibri"/>
                        </a:rPr>
                        <a:t>Eind augustus belde een collega dat haar vitaliteitsuren kwamen te vervallen na 31 december en dat zij het voor die periode op moest maken. Collega gewezen op verlofsparen. Vanuit de organisatie wordt dit niet eens als optie genoemd of besproken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3075540890"/>
                  </a:ext>
                </a:extLst>
              </a:tr>
              <a:tr h="311095">
                <a:tc>
                  <a:txBody>
                    <a:bodyPr/>
                    <a:lstStyle/>
                    <a:p>
                      <a:pPr marL="171450" indent="-171450" algn="l" fontAlgn="b">
                        <a:buFont typeface="Arial"/>
                        <a:buChar char="•"/>
                      </a:pPr>
                      <a:r>
                        <a:rPr lang="nl-NL" sz="1200" u="none" strike="noStrike">
                          <a:effectLst/>
                          <a:latin typeface="Calibri"/>
                        </a:rPr>
                        <a:t>Onverwachte en door mij onwenselijk geachte beslissingen van hogerhand. Voorbeelden zijn te specifiek voor dit onderzoek.</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2453801980"/>
                  </a:ext>
                </a:extLst>
              </a:tr>
              <a:tr h="477211">
                <a:tc>
                  <a:txBody>
                    <a:bodyPr/>
                    <a:lstStyle/>
                    <a:p>
                      <a:pPr marL="171450" indent="-171450" algn="l" fontAlgn="b">
                        <a:buFont typeface="Arial"/>
                        <a:buChar char="•"/>
                      </a:pPr>
                      <a:r>
                        <a:rPr lang="nl-NL" sz="1200" u="none" strike="noStrike">
                          <a:effectLst/>
                          <a:latin typeface="Calibri"/>
                        </a:rPr>
                        <a:t>De grootste hindernis zijn incompetente leiders, op verschillende lagen die niet mee ontwikkelen met maatschappelijke ontwikkelingen</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544185775"/>
                  </a:ext>
                </a:extLst>
              </a:tr>
              <a:tr h="482909">
                <a:tc>
                  <a:txBody>
                    <a:bodyPr/>
                    <a:lstStyle/>
                    <a:p>
                      <a:pPr marL="171450" indent="-171450" algn="l" fontAlgn="b">
                        <a:buFont typeface="Arial"/>
                        <a:buChar char="•"/>
                      </a:pPr>
                      <a:r>
                        <a:rPr lang="nl-NL" sz="1200" u="none" strike="noStrike">
                          <a:effectLst/>
                          <a:latin typeface="Calibri"/>
                        </a:rPr>
                        <a:t>De directie heeft weinig contact met de werkvloer en de meeste directeurs hebben niet genoeg kennis van de doelgroep. herhaaldelijk wordt er opnieuw over basis dingen gesproken en is weinig ruimte en wil voor ontwikkeling van beleid</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893931380"/>
                  </a:ext>
                </a:extLst>
              </a:tr>
              <a:tr h="294036">
                <a:tc>
                  <a:txBody>
                    <a:bodyPr/>
                    <a:lstStyle/>
                    <a:p>
                      <a:pPr marL="171450" indent="-171450" algn="l" fontAlgn="b">
                        <a:buFont typeface="Arial"/>
                        <a:buChar char="•"/>
                      </a:pPr>
                      <a:r>
                        <a:rPr lang="nl-NL" sz="1200" u="none" strike="noStrike">
                          <a:effectLst/>
                          <a:latin typeface="Calibri"/>
                        </a:rPr>
                        <a:t>Beleid van hogerhand.</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234553691"/>
                  </a:ext>
                </a:extLst>
              </a:tr>
              <a:tr h="662432">
                <a:tc>
                  <a:txBody>
                    <a:bodyPr/>
                    <a:lstStyle/>
                    <a:p>
                      <a:pPr marL="171450" indent="-171450" algn="l" fontAlgn="b">
                        <a:buFont typeface="Arial"/>
                        <a:buChar char="•"/>
                      </a:pPr>
                      <a:r>
                        <a:rPr lang="nl-NL" sz="1200" u="none" strike="noStrike">
                          <a:effectLst/>
                          <a:latin typeface="Calibri"/>
                        </a:rPr>
                        <a:t>Met name eigen invulling geven wat ook verwacht wordt en bij de uitvoering wordt er toch verteld hoe leidinggevende hier tegenover staat en nog even benadrukken wat verwacht wordt. Voelt alsof er dan weinig vertrouwen is over de ideeën/ uitvoering.</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747150142"/>
                  </a:ext>
                </a:extLst>
              </a:tr>
              <a:tr h="265319">
                <a:tc>
                  <a:txBody>
                    <a:bodyPr/>
                    <a:lstStyle/>
                    <a:p>
                      <a:pPr marL="171450" indent="-171450" algn="l" fontAlgn="b">
                        <a:buFont typeface="Arial"/>
                        <a:buChar char="•"/>
                      </a:pPr>
                      <a:r>
                        <a:rPr lang="nl-NL" sz="1200" u="none" strike="noStrike">
                          <a:effectLst/>
                          <a:latin typeface="Calibri"/>
                        </a:rPr>
                        <a:t>Tegenwerking coördinator</a:t>
                      </a:r>
                      <a:endParaRPr lang="nl-NL" sz="1200" b="0" i="0" u="none" strike="noStrike">
                        <a:solidFill>
                          <a:srgbClr val="000000"/>
                        </a:solidFill>
                        <a:effectLst/>
                        <a:latin typeface="Calibri"/>
                      </a:endParaRPr>
                    </a:p>
                  </a:txBody>
                  <a:tcPr marL="4313" marR="4313" marT="4313" marB="0"/>
                </a:tc>
                <a:extLst>
                  <a:ext uri="{0D108BD9-81ED-4DB2-BD59-A6C34878D82A}">
                    <a16:rowId xmlns:a16="http://schemas.microsoft.com/office/drawing/2014/main" val="104100237"/>
                  </a:ext>
                </a:extLst>
              </a:tr>
            </a:tbl>
          </a:graphicData>
        </a:graphic>
      </p:graphicFrame>
      <p:sp>
        <p:nvSpPr>
          <p:cNvPr id="2" name="Tekstvak 1">
            <a:extLst>
              <a:ext uri="{FF2B5EF4-FFF2-40B4-BE49-F238E27FC236}">
                <a16:creationId xmlns:a16="http://schemas.microsoft.com/office/drawing/2014/main" id="{FBFB08DD-B54E-B84C-47C7-75E05B24A9A8}"/>
              </a:ext>
            </a:extLst>
          </p:cNvPr>
          <p:cNvSpPr txBox="1"/>
          <p:nvPr/>
        </p:nvSpPr>
        <p:spPr>
          <a:xfrm>
            <a:off x="1630800" y="597600"/>
            <a:ext cx="9568955" cy="523220"/>
          </a:xfrm>
          <a:prstGeom prst="rect">
            <a:avLst/>
          </a:prstGeom>
          <a:noFill/>
        </p:spPr>
        <p:txBody>
          <a:bodyPr wrap="square">
            <a:spAutoFit/>
          </a:bodyPr>
          <a:lstStyle/>
          <a:p>
            <a:r>
              <a:rPr lang="nl-NL" sz="1400" b="0" u="none" strike="noStrike" kern="1200">
                <a:solidFill>
                  <a:schemeClr val="tx1"/>
                </a:solidFill>
                <a:effectLst/>
                <a:latin typeface="+mn-lt"/>
              </a:rPr>
              <a:t>Vraag 3. Hindernissen die worden ervaren bij het nemen van eigen regie </a:t>
            </a:r>
          </a:p>
          <a:p>
            <a:r>
              <a:rPr lang="nl-NL" sz="1400" b="1" u="none" kern="1200">
                <a:solidFill>
                  <a:schemeClr val="tx1"/>
                </a:solidFill>
                <a:effectLst/>
              </a:rPr>
              <a:t>Wat zeggen werknemers er zelf over?</a:t>
            </a:r>
            <a:endParaRPr lang="nl-NL" sz="1400" b="1" u="sng">
              <a:solidFill>
                <a:schemeClr val="tx1"/>
              </a:solidFill>
            </a:endParaRPr>
          </a:p>
        </p:txBody>
      </p:sp>
    </p:spTree>
    <p:extLst>
      <p:ext uri="{BB962C8B-B14F-4D97-AF65-F5344CB8AC3E}">
        <p14:creationId xmlns:p14="http://schemas.microsoft.com/office/powerpoint/2010/main" val="2569193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32</a:t>
            </a:fld>
            <a:endParaRPr lang="nl-NL"/>
          </a:p>
        </p:txBody>
      </p:sp>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3784599375"/>
              </p:ext>
            </p:extLst>
          </p:nvPr>
        </p:nvGraphicFramePr>
        <p:xfrm>
          <a:off x="426350" y="1282248"/>
          <a:ext cx="5840948" cy="5420139"/>
        </p:xfrm>
        <a:graphic>
          <a:graphicData uri="http://schemas.openxmlformats.org/drawingml/2006/table">
            <a:tbl>
              <a:tblPr firstRow="1" bandRow="1">
                <a:tableStyleId>{F5AB1C69-6EDB-4FF4-983F-18BD219EF322}</a:tableStyleId>
              </a:tblPr>
              <a:tblGrid>
                <a:gridCol w="5840948">
                  <a:extLst>
                    <a:ext uri="{9D8B030D-6E8A-4147-A177-3AD203B41FA5}">
                      <a16:colId xmlns:a16="http://schemas.microsoft.com/office/drawing/2014/main" val="1421142304"/>
                    </a:ext>
                  </a:extLst>
                </a:gridCol>
              </a:tblGrid>
              <a:tr h="389310">
                <a:tc>
                  <a:txBody>
                    <a:bodyPr/>
                    <a:lstStyle/>
                    <a:p>
                      <a:r>
                        <a:rPr lang="nl-NL" sz="1200" b="1" u="none" strike="noStrike">
                          <a:solidFill>
                            <a:srgbClr val="000000"/>
                          </a:solidFill>
                          <a:effectLst/>
                        </a:rPr>
                        <a:t>Bijdragen: Belemmeringen in het werk zelf</a:t>
                      </a:r>
                      <a:endParaRPr lang="nl-NL" sz="1200" b="1"/>
                    </a:p>
                  </a:txBody>
                  <a:tcPr/>
                </a:tc>
                <a:extLst>
                  <a:ext uri="{0D108BD9-81ED-4DB2-BD59-A6C34878D82A}">
                    <a16:rowId xmlns:a16="http://schemas.microsoft.com/office/drawing/2014/main" val="99463166"/>
                  </a:ext>
                </a:extLst>
              </a:tr>
              <a:tr h="520444">
                <a:tc>
                  <a:txBody>
                    <a:bodyPr/>
                    <a:lstStyle/>
                    <a:p>
                      <a:pPr marL="171450" indent="-171450" algn="l" fontAlgn="b">
                        <a:buFont typeface="Arial"/>
                        <a:buChar char="•"/>
                      </a:pPr>
                      <a:r>
                        <a:rPr lang="nl-NL" sz="1200" u="none" strike="noStrike">
                          <a:effectLst/>
                        </a:rPr>
                        <a:t>We zijn een dienstverlenende organisatie dus individuele keuze moeten rekening houden met de dienst aan cliënten en met de ontwikkeling en behoefte van collega's</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031515692"/>
                  </a:ext>
                </a:extLst>
              </a:tr>
              <a:tr h="527969">
                <a:tc>
                  <a:txBody>
                    <a:bodyPr/>
                    <a:lstStyle/>
                    <a:p>
                      <a:pPr marL="171450" indent="-171450" algn="l" fontAlgn="b">
                        <a:buFont typeface="Arial"/>
                        <a:buChar char="•"/>
                      </a:pPr>
                      <a:r>
                        <a:rPr lang="nl-NL" sz="1200" u="none" strike="noStrike">
                          <a:effectLst/>
                        </a:rPr>
                        <a:t>Uitdaging is binden en boeien, Maw: Hoe houdt je contact met iedereen? Hoe zorg je ervoor dat de gekozen strategie wordt uitgevoerd?</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466335270"/>
                  </a:ext>
                </a:extLst>
              </a:tr>
              <a:tr h="287983">
                <a:tc>
                  <a:txBody>
                    <a:bodyPr/>
                    <a:lstStyle/>
                    <a:p>
                      <a:pPr marL="171450" indent="-171450" algn="l" fontAlgn="b">
                        <a:buFont typeface="Arial"/>
                        <a:buChar char="•"/>
                      </a:pPr>
                      <a:r>
                        <a:rPr lang="nl-NL" sz="1200" u="none" strike="noStrike">
                          <a:effectLst/>
                        </a:rPr>
                        <a:t>Er zijn grenzen binnen de organisatie wat we kunnen bieden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719578021"/>
                  </a:ext>
                </a:extLst>
              </a:tr>
              <a:tr h="691159">
                <a:tc>
                  <a:txBody>
                    <a:bodyPr/>
                    <a:lstStyle/>
                    <a:p>
                      <a:pPr marL="171450" indent="-171450" algn="l" fontAlgn="b">
                        <a:buFont typeface="Arial"/>
                        <a:buChar char="•"/>
                      </a:pPr>
                      <a:r>
                        <a:rPr lang="nl-NL" sz="1200" u="none" strike="noStrike">
                          <a:effectLst/>
                        </a:rPr>
                        <a:t>Beperkte interne doorstroommogelijkheden kunnen dan een hindernis zijn. Bijvoorbeeld als het eigen werk minder passend wordt, dan wordt er vaak naar de werkgever gekeken voor een oplossing.</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3075540890"/>
                  </a:ext>
                </a:extLst>
              </a:tr>
              <a:tr h="499170">
                <a:tc>
                  <a:txBody>
                    <a:bodyPr/>
                    <a:lstStyle/>
                    <a:p>
                      <a:pPr marL="171450" indent="-171450" algn="l" fontAlgn="b">
                        <a:buFont typeface="Arial"/>
                        <a:buChar char="•"/>
                      </a:pPr>
                      <a:r>
                        <a:rPr lang="nl-NL" sz="1200" u="none" strike="noStrike">
                          <a:effectLst/>
                        </a:rPr>
                        <a:t>Op onze intramurale locaties werken we 24/7 met vaste diensten, hierdoor is er soms weinig ruimtes voor eigen regie</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2453801980"/>
                  </a:ext>
                </a:extLst>
              </a:tr>
              <a:tr h="287983">
                <a:tc>
                  <a:txBody>
                    <a:bodyPr/>
                    <a:lstStyle/>
                    <a:p>
                      <a:pPr marL="171450" indent="-171450" algn="l" fontAlgn="b">
                        <a:buFont typeface="Arial"/>
                        <a:buChar char="•"/>
                      </a:pPr>
                      <a:r>
                        <a:rPr lang="nl-NL" sz="1200" u="none" strike="noStrike">
                          <a:effectLst/>
                        </a:rPr>
                        <a:t>B.v. urenbeperkingen van medewerkers</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544185775"/>
                  </a:ext>
                </a:extLst>
              </a:tr>
              <a:tr h="681560">
                <a:tc>
                  <a:txBody>
                    <a:bodyPr/>
                    <a:lstStyle/>
                    <a:p>
                      <a:pPr marL="171450" indent="-171450" algn="l" fontAlgn="b">
                        <a:buFont typeface="Arial"/>
                        <a:buChar char="•"/>
                      </a:pPr>
                      <a:r>
                        <a:rPr lang="nl-NL" sz="1200" u="none" strike="noStrike">
                          <a:effectLst/>
                        </a:rPr>
                        <a:t>Medewerkers hebben grote passie voor het werk, zijn zorgverleners en verlangen ook zorg van de managers en stellen ze zich afwachtend op en ontbreekt daadkracht. Ook voelen medewerkers een grote verbondenheid met de organisatie die voor hen "zorgt".</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893931380"/>
                  </a:ext>
                </a:extLst>
              </a:tr>
              <a:tr h="681560">
                <a:tc>
                  <a:txBody>
                    <a:bodyPr/>
                    <a:lstStyle/>
                    <a:p>
                      <a:pPr marL="171450" indent="-171450" algn="l" fontAlgn="b">
                        <a:buFont typeface="Arial"/>
                        <a:buChar char="•"/>
                      </a:pPr>
                      <a:r>
                        <a:rPr lang="nl-NL" sz="1200" u="none" strike="noStrike">
                          <a:effectLst/>
                        </a:rPr>
                        <a:t>Werktijden afspraken. Als de medewerker zelf bepaalt wanneer hij/zij werkt dan kan dat ook 3 avonden of ‘s nachts zijn. Daar gaat hij/zij zelf over. Ik ga daar geen extra toeslagen of maaltijd vergoedingen voor betalen.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234553691"/>
                  </a:ext>
                </a:extLst>
              </a:tr>
              <a:tr h="271602">
                <a:tc>
                  <a:txBody>
                    <a:bodyPr/>
                    <a:lstStyle/>
                    <a:p>
                      <a:pPr marL="171450" indent="-171450" algn="l" fontAlgn="b">
                        <a:buFont typeface="Arial"/>
                        <a:buChar char="•"/>
                      </a:pPr>
                      <a:r>
                        <a:rPr lang="nl-NL" sz="1200" u="none" strike="noStrike">
                          <a:effectLst/>
                        </a:rPr>
                        <a:t>Niet sluitende aanpak, omdat niet alle expertise aanwezig is of ingezet wordt.</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747150142"/>
                  </a:ext>
                </a:extLst>
              </a:tr>
              <a:tr h="581399">
                <a:tc>
                  <a:txBody>
                    <a:bodyPr/>
                    <a:lstStyle/>
                    <a:p>
                      <a:pPr marL="171450" indent="-171450" algn="l" fontAlgn="b">
                        <a:buFont typeface="Arial"/>
                        <a:buChar char="•"/>
                      </a:pPr>
                      <a:r>
                        <a:rPr lang="nl-NL" sz="1200" u="none" strike="noStrike">
                          <a:effectLst/>
                        </a:rPr>
                        <a:t>Dat medewerkers soms denken dat ze overal inspraak in hebben. We hebben input gevraagd bij medewerkers over de missie en visie van de organisatie. Hieruit kwam input maar geen eenduidige visie, directeur heeft beslist.</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04100237"/>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208815129"/>
              </p:ext>
            </p:extLst>
          </p:nvPr>
        </p:nvGraphicFramePr>
        <p:xfrm>
          <a:off x="6464808" y="498555"/>
          <a:ext cx="5404104" cy="5857795"/>
        </p:xfrm>
        <a:graphic>
          <a:graphicData uri="http://schemas.openxmlformats.org/drawingml/2006/table">
            <a:tbl>
              <a:tblPr firstRow="1" bandRow="1">
                <a:tableStyleId>{F5AB1C69-6EDB-4FF4-983F-18BD219EF322}</a:tableStyleId>
              </a:tblPr>
              <a:tblGrid>
                <a:gridCol w="5404104">
                  <a:extLst>
                    <a:ext uri="{9D8B030D-6E8A-4147-A177-3AD203B41FA5}">
                      <a16:colId xmlns:a16="http://schemas.microsoft.com/office/drawing/2014/main" val="1421142304"/>
                    </a:ext>
                  </a:extLst>
                </a:gridCol>
              </a:tblGrid>
              <a:tr h="291594">
                <a:tc>
                  <a:txBody>
                    <a:bodyPr/>
                    <a:lstStyle/>
                    <a:p>
                      <a:r>
                        <a:rPr lang="nl-NL" sz="1200" b="1" u="none" strike="noStrike">
                          <a:solidFill>
                            <a:srgbClr val="000000"/>
                          </a:solidFill>
                          <a:effectLst/>
                        </a:rPr>
                        <a:t>Bijdragen: Het kunnen en willen van werknemers</a:t>
                      </a:r>
                      <a:endParaRPr lang="nl-NL" sz="1200" b="1"/>
                    </a:p>
                  </a:txBody>
                  <a:tcPr/>
                </a:tc>
                <a:extLst>
                  <a:ext uri="{0D108BD9-81ED-4DB2-BD59-A6C34878D82A}">
                    <a16:rowId xmlns:a16="http://schemas.microsoft.com/office/drawing/2014/main" val="99463166"/>
                  </a:ext>
                </a:extLst>
              </a:tr>
              <a:tr h="685907">
                <a:tc>
                  <a:txBody>
                    <a:bodyPr/>
                    <a:lstStyle/>
                    <a:p>
                      <a:pPr marL="171450" indent="-171450" algn="l" fontAlgn="b">
                        <a:buFont typeface="Arial"/>
                        <a:buChar char="•"/>
                      </a:pPr>
                      <a:r>
                        <a:rPr lang="nl-NL" sz="1200" u="none" strike="noStrike">
                          <a:effectLst/>
                        </a:rPr>
                        <a:t>Grenzen aan zelfregie bij </a:t>
                      </a:r>
                      <a:r>
                        <a:rPr lang="nl-NL" sz="1200" u="none" strike="noStrike" err="1">
                          <a:effectLst/>
                        </a:rPr>
                        <a:t>zorgmijders</a:t>
                      </a:r>
                      <a:r>
                        <a:rPr lang="nl-NL" sz="1200" u="none" strike="noStrike">
                          <a:effectLst/>
                        </a:rPr>
                        <a:t>.</a:t>
                      </a:r>
                      <a:br>
                        <a:rPr lang="nl-NL" sz="1200" u="none" strike="noStrike">
                          <a:effectLst/>
                        </a:rPr>
                      </a:br>
                      <a:r>
                        <a:rPr lang="nl-NL" sz="1200" u="none" strike="noStrike">
                          <a:effectLst/>
                        </a:rPr>
                        <a:t>Ze houden niet van vreemden in huis en als een medewerker komt vragen of er zorg nodig is, gaat alles prima. Ondertussen gaat alles op allerlei gebied mis denkend aan financiële aspecten.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031515692"/>
                  </a:ext>
                </a:extLst>
              </a:tr>
              <a:tr h="354423">
                <a:tc>
                  <a:txBody>
                    <a:bodyPr/>
                    <a:lstStyle/>
                    <a:p>
                      <a:pPr marL="171450" indent="-171450" algn="l" fontAlgn="b">
                        <a:buFont typeface="Arial"/>
                        <a:buChar char="•"/>
                      </a:pPr>
                      <a:r>
                        <a:rPr lang="nl-NL" sz="1200" u="none" strike="noStrike">
                          <a:effectLst/>
                        </a:rPr>
                        <a:t>Veel medewerkers zijn niet in toegerust om eigen regie te nemen. Zij hebben daar behoorlijk wat ondersteuning in nodig.</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466335270"/>
                  </a:ext>
                </a:extLst>
              </a:tr>
              <a:tr h="352234">
                <a:tc>
                  <a:txBody>
                    <a:bodyPr/>
                    <a:lstStyle/>
                    <a:p>
                      <a:pPr marL="171450" indent="-171450" algn="l" fontAlgn="b">
                        <a:buFont typeface="Arial"/>
                        <a:buChar char="•"/>
                      </a:pPr>
                      <a:r>
                        <a:rPr lang="nl-NL" sz="1200" u="none" strike="noStrike">
                          <a:effectLst/>
                        </a:rPr>
                        <a:t>Niet iedereen is daar even goed toe in staat om prioriteiten te stellen of niet leven in waan van de dag</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719578021"/>
                  </a:ext>
                </a:extLst>
              </a:tr>
              <a:tr h="352233">
                <a:tc>
                  <a:txBody>
                    <a:bodyPr/>
                    <a:lstStyle/>
                    <a:p>
                      <a:pPr marL="171450" indent="-171450" algn="l" fontAlgn="b">
                        <a:buFont typeface="Arial"/>
                        <a:buChar char="•"/>
                      </a:pPr>
                      <a:r>
                        <a:rPr lang="nl-NL" sz="1200" u="none" strike="noStrike">
                          <a:effectLst/>
                        </a:rPr>
                        <a:t>Niet iedereen pakt de eigen regie (we hopen dit met ambitie gesprekken nog meer te stimuleren)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3075540890"/>
                  </a:ext>
                </a:extLst>
              </a:tr>
              <a:tr h="685907">
                <a:tc>
                  <a:txBody>
                    <a:bodyPr/>
                    <a:lstStyle/>
                    <a:p>
                      <a:pPr marL="171450" indent="-171450" algn="l" fontAlgn="b">
                        <a:buFont typeface="Arial"/>
                        <a:buChar char="•"/>
                      </a:pPr>
                      <a:r>
                        <a:rPr lang="nl-NL" sz="1200" u="none" strike="noStrike">
                          <a:effectLst/>
                        </a:rPr>
                        <a:t>Niet iedere werknemer kan evenveel verantwoordelijkheid aan. Er zijn mensen die misbruik maken van de vrijheid die hen geboden wordt om hun werk te verrichten. Zij gaan dan bijvoorbeeld privédingen regelen. Dat zet dan weer kwaad bloed bij anderen.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2453801980"/>
                  </a:ext>
                </a:extLst>
              </a:tr>
              <a:tr h="685907">
                <a:tc>
                  <a:txBody>
                    <a:bodyPr/>
                    <a:lstStyle/>
                    <a:p>
                      <a:pPr marL="171450" indent="-171450" algn="l" fontAlgn="b">
                        <a:buFont typeface="Arial"/>
                        <a:buChar char="•"/>
                      </a:pPr>
                      <a:r>
                        <a:rPr lang="nl-NL" sz="1200" u="none" strike="noStrike">
                          <a:effectLst/>
                        </a:rPr>
                        <a:t>Werkvolwassenheid van de mdws. anderzijds: CAO is te omvangrijk en ingewikkeld, kent teveel regelingen, uitzonderingen, verschillende onderdelen etc. om (snel) goed te kunnen doorgronden voor medewerkers waar ze wat kunnen vinden/wat ze nodig hebben.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544185775"/>
                  </a:ext>
                </a:extLst>
              </a:tr>
              <a:tr h="515635">
                <a:tc>
                  <a:txBody>
                    <a:bodyPr/>
                    <a:lstStyle/>
                    <a:p>
                      <a:pPr marL="171450" indent="-171450" algn="l" fontAlgn="b">
                        <a:buFont typeface="Arial"/>
                        <a:buChar char="•"/>
                      </a:pPr>
                      <a:r>
                        <a:rPr lang="nl-NL" sz="1200" u="none" strike="noStrike">
                          <a:effectLst/>
                        </a:rPr>
                        <a:t>Werknemers pakken alleen de voor hun gunstige zaken uit de CAO en zijn daardoor minder bereid om een gezamenlijk doel ook gezamenlijk op te pakken en tot een succes te maken.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893931380"/>
                  </a:ext>
                </a:extLst>
              </a:tr>
              <a:tr h="216106">
                <a:tc>
                  <a:txBody>
                    <a:bodyPr/>
                    <a:lstStyle/>
                    <a:p>
                      <a:pPr marL="171450" indent="-171450" algn="l" fontAlgn="b">
                        <a:buFont typeface="Arial"/>
                        <a:buChar char="•"/>
                      </a:pPr>
                      <a:r>
                        <a:rPr lang="nl-NL" sz="1200" u="none" strike="noStrike">
                          <a:effectLst/>
                        </a:rPr>
                        <a:t>B.v. urenbeperkingen van medewerkers</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234553691"/>
                  </a:ext>
                </a:extLst>
              </a:tr>
              <a:tr h="685907">
                <a:tc>
                  <a:txBody>
                    <a:bodyPr/>
                    <a:lstStyle/>
                    <a:p>
                      <a:pPr marL="171450" indent="-171450" algn="l" fontAlgn="b">
                        <a:buFont typeface="Arial"/>
                        <a:buChar char="•"/>
                      </a:pPr>
                      <a:r>
                        <a:rPr lang="nl-NL" sz="1200" u="none" strike="noStrike">
                          <a:effectLst/>
                        </a:rPr>
                        <a:t>Medewerkers hebben grote passie voor het werk, zijn zorgverleners en verlangen ook zorg van de managers en stellen ze zich afwachtend op en ontbreekt daadkracht. Ook voelen medewerkers een grote verbondenheid met de organisatie die voor hen "zorgt".</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747150142"/>
                  </a:ext>
                </a:extLst>
              </a:tr>
              <a:tr h="685907">
                <a:tc>
                  <a:txBody>
                    <a:bodyPr/>
                    <a:lstStyle/>
                    <a:p>
                      <a:pPr marL="171450" indent="-171450" algn="l" fontAlgn="b">
                        <a:buFont typeface="Arial"/>
                        <a:buChar char="•"/>
                      </a:pPr>
                      <a:r>
                        <a:rPr lang="nl-NL" sz="1200" u="none" strike="noStrike">
                          <a:effectLst/>
                        </a:rPr>
                        <a:t>Medewerkers vragen om duidelijkheid, om kaders en ondanks wat er geboden wordt, zien we dat het toch een hobbel is om actief eigen regie te nemen. Onzekerheid, wat mag wel en niet en vooral de invloed van gemeenten hierop verhoogt afhankelijkheid.</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04100237"/>
                  </a:ext>
                </a:extLst>
              </a:tr>
            </a:tbl>
          </a:graphicData>
        </a:graphic>
      </p:graphicFrame>
      <p:sp>
        <p:nvSpPr>
          <p:cNvPr id="2" name="Rechthoek 1" descr="Stad">
            <a:extLst>
              <a:ext uri="{FF2B5EF4-FFF2-40B4-BE49-F238E27FC236}">
                <a16:creationId xmlns:a16="http://schemas.microsoft.com/office/drawing/2014/main" id="{7FCFD8FF-505D-F1C4-3826-69628E935549}"/>
              </a:ext>
            </a:extLst>
          </p:cNvPr>
          <p:cNvSpPr/>
          <p:nvPr/>
        </p:nvSpPr>
        <p:spPr>
          <a:xfrm>
            <a:off x="426350" y="54524"/>
            <a:ext cx="944860" cy="1255156"/>
          </a:xfrm>
          <a:prstGeom prst="rect">
            <a:avLst/>
          </a:prstGeom>
          <a:blipFill>
            <a:blip r:embed="rId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7" name="Tekstvak 6">
            <a:extLst>
              <a:ext uri="{FF2B5EF4-FFF2-40B4-BE49-F238E27FC236}">
                <a16:creationId xmlns:a16="http://schemas.microsoft.com/office/drawing/2014/main" id="{67E2E08F-A563-58F7-1A8E-B59795D4B08E}"/>
              </a:ext>
            </a:extLst>
          </p:cNvPr>
          <p:cNvSpPr txBox="1"/>
          <p:nvPr/>
        </p:nvSpPr>
        <p:spPr>
          <a:xfrm>
            <a:off x="1568720" y="299054"/>
            <a:ext cx="4636398" cy="738664"/>
          </a:xfrm>
          <a:prstGeom prst="rect">
            <a:avLst/>
          </a:prstGeom>
          <a:noFill/>
        </p:spPr>
        <p:txBody>
          <a:bodyPr wrap="square">
            <a:spAutoFit/>
          </a:bodyPr>
          <a:lstStyle/>
          <a:p>
            <a:r>
              <a:rPr lang="nl-NL" sz="1400" b="0" u="none" strike="noStrike" kern="1200">
                <a:solidFill>
                  <a:schemeClr val="tx1"/>
                </a:solidFill>
                <a:effectLst/>
                <a:latin typeface="+mn-lt"/>
              </a:rPr>
              <a:t>Vraag 3. Hindernissen die worden ervaren bij het nemen van eigen regie </a:t>
            </a:r>
          </a:p>
          <a:p>
            <a:r>
              <a:rPr lang="nl-NL" sz="1400" b="1" u="none" kern="1200">
                <a:solidFill>
                  <a:schemeClr val="tx1"/>
                </a:solidFill>
                <a:effectLst/>
              </a:rPr>
              <a:t>Wat zeggen HR-vertegenwoordigers er zelf over?</a:t>
            </a:r>
            <a:endParaRPr lang="nl-NL" sz="1400" b="1" u="sng">
              <a:solidFill>
                <a:schemeClr val="tx1"/>
              </a:solidFill>
            </a:endParaRPr>
          </a:p>
        </p:txBody>
      </p:sp>
    </p:spTree>
    <p:extLst>
      <p:ext uri="{BB962C8B-B14F-4D97-AF65-F5344CB8AC3E}">
        <p14:creationId xmlns:p14="http://schemas.microsoft.com/office/powerpoint/2010/main" val="685496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33</a:t>
            </a:fld>
            <a:endParaRPr lang="nl-NL"/>
          </a:p>
        </p:txBody>
      </p:sp>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19539930"/>
              </p:ext>
            </p:extLst>
          </p:nvPr>
        </p:nvGraphicFramePr>
        <p:xfrm>
          <a:off x="918000" y="1250017"/>
          <a:ext cx="4912360" cy="5276387"/>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Bureaucratie en stroperigheid</a:t>
                      </a:r>
                      <a:endParaRPr lang="nl-NL" sz="1200" b="1"/>
                    </a:p>
                  </a:txBody>
                  <a:tcPr/>
                </a:tc>
                <a:extLst>
                  <a:ext uri="{0D108BD9-81ED-4DB2-BD59-A6C34878D82A}">
                    <a16:rowId xmlns:a16="http://schemas.microsoft.com/office/drawing/2014/main" val="99463166"/>
                  </a:ext>
                </a:extLst>
              </a:tr>
              <a:tr h="454831">
                <a:tc>
                  <a:txBody>
                    <a:bodyPr/>
                    <a:lstStyle/>
                    <a:p>
                      <a:pPr marL="171450" indent="-171450" algn="l" fontAlgn="b">
                        <a:buFont typeface="Arial"/>
                        <a:buChar char="•"/>
                      </a:pPr>
                      <a:r>
                        <a:rPr lang="nl-NL" sz="1200" u="none" strike="noStrike">
                          <a:effectLst/>
                        </a:rPr>
                        <a:t>We voeren een wet uit als opdrachtnemer daarbinnen zullen onze collega's zich moeten bewegen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031515692"/>
                  </a:ext>
                </a:extLst>
              </a:tr>
              <a:tr h="584750">
                <a:tc>
                  <a:txBody>
                    <a:bodyPr/>
                    <a:lstStyle/>
                    <a:p>
                      <a:pPr marL="171450" indent="-171450" algn="l" fontAlgn="b">
                        <a:buFont typeface="Arial"/>
                        <a:buChar char="•"/>
                      </a:pPr>
                      <a:r>
                        <a:rPr lang="nl-NL" sz="1200" u="none" strike="noStrike">
                          <a:effectLst/>
                        </a:rPr>
                        <a:t>Binnen welke kaders kunnen wij ons werk uitvoeren. Opdrachten vanuit opdrachtgevers kunnen nog wel eens wijzigen, wat betekent dat de werkinhoud ook aangepast moet worden.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466335270"/>
                  </a:ext>
                </a:extLst>
              </a:tr>
              <a:tr h="699476">
                <a:tc>
                  <a:txBody>
                    <a:bodyPr/>
                    <a:lstStyle/>
                    <a:p>
                      <a:pPr marL="171450" indent="-171450" algn="l" fontAlgn="b">
                        <a:buFont typeface="Arial"/>
                        <a:buChar char="•"/>
                      </a:pPr>
                      <a:r>
                        <a:rPr lang="nl-NL" sz="1200" u="none" strike="noStrike">
                          <a:effectLst/>
                        </a:rPr>
                        <a:t>De stroperigheid, onduidelijkheid en soms zelfs grilligheid vanuit de (lokale) politiek en de altijd onzekere financiering uit de gemeente. Weinig ruimte voor vaste contracten - in de praktijk vaak pas na 3 jaar. Nu bijvoorbeeld MDT wat gaat stoppen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719578021"/>
                  </a:ext>
                </a:extLst>
              </a:tr>
              <a:tr h="278755">
                <a:tc>
                  <a:txBody>
                    <a:bodyPr/>
                    <a:lstStyle/>
                    <a:p>
                      <a:pPr marL="171450" indent="-171450" algn="l" fontAlgn="b">
                        <a:buFont typeface="Arial"/>
                        <a:buChar char="•"/>
                      </a:pPr>
                      <a:r>
                        <a:rPr lang="nl-NL" sz="1200" u="none" strike="noStrike">
                          <a:effectLst/>
                        </a:rPr>
                        <a:t>Prestatie afspraken gemeente/ opdrachtgever.</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3075540890"/>
                  </a:ext>
                </a:extLst>
              </a:tr>
              <a:tr h="447368">
                <a:tc>
                  <a:txBody>
                    <a:bodyPr/>
                    <a:lstStyle/>
                    <a:p>
                      <a:pPr marL="171450" indent="-171450" algn="l" fontAlgn="b">
                        <a:buFont typeface="Arial"/>
                        <a:buChar char="•"/>
                      </a:pPr>
                      <a:r>
                        <a:rPr lang="nl-NL" sz="1200" u="none" strike="noStrike">
                          <a:effectLst/>
                        </a:rPr>
                        <a:t>De bureaucratie vanuit de gemeenten in het nog ouderwets werken op basis van uren inzet en niet op kwaliteit van de zorg</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2453801980"/>
                  </a:ext>
                </a:extLst>
              </a:tr>
              <a:tr h="448744">
                <a:tc>
                  <a:txBody>
                    <a:bodyPr/>
                    <a:lstStyle/>
                    <a:p>
                      <a:pPr marL="171450" indent="-171450" algn="l" fontAlgn="b">
                        <a:buFont typeface="Arial"/>
                        <a:buChar char="•"/>
                      </a:pPr>
                      <a:r>
                        <a:rPr lang="nl-NL" sz="1200" u="none" strike="noStrike">
                          <a:effectLst/>
                        </a:rPr>
                        <a:t>Zoals bij eerste vraag. Productgerichte controle overheid ipv vanuit vertrouwen werken aan sociale basis met daarbij de professionele vrijheid.</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544185775"/>
                  </a:ext>
                </a:extLst>
              </a:tr>
              <a:tr h="838836">
                <a:tc>
                  <a:txBody>
                    <a:bodyPr/>
                    <a:lstStyle/>
                    <a:p>
                      <a:pPr marL="171450" indent="-171450" algn="l" fontAlgn="b">
                        <a:buFont typeface="Arial"/>
                        <a:buChar char="•"/>
                      </a:pPr>
                      <a:r>
                        <a:rPr lang="nl-NL" sz="1200" u="none" strike="noStrike">
                          <a:effectLst/>
                        </a:rPr>
                        <a:t>De toenemende bureaucratie (administratie, regelgeving, beleid). Werknemers zijn graag met hun passie bezig en dus met de persoonlijke aandacht naar de clienten toe om hen te ondersteunen en ontwikkelen. Het plezier raakt eruit door bureaucratie</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893931380"/>
                  </a:ext>
                </a:extLst>
              </a:tr>
              <a:tr h="452025">
                <a:tc>
                  <a:txBody>
                    <a:bodyPr/>
                    <a:lstStyle/>
                    <a:p>
                      <a:pPr marL="171450" indent="-171450" algn="l" fontAlgn="b">
                        <a:buFont typeface="Arial"/>
                        <a:buChar char="•"/>
                      </a:pPr>
                      <a:r>
                        <a:rPr lang="nl-NL" sz="1200" u="none" strike="noStrike">
                          <a:effectLst/>
                        </a:rPr>
                        <a:t>Alle controles en voorwaardes vanuit de overheid die meer administratieve lasten geven en minder vrijheid om als professional keuzes te maken.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234553691"/>
                  </a:ext>
                </a:extLst>
              </a:tr>
              <a:tr h="292608">
                <a:tc>
                  <a:txBody>
                    <a:bodyPr/>
                    <a:lstStyle/>
                    <a:p>
                      <a:pPr marL="171450" indent="-171450" algn="l" fontAlgn="b">
                        <a:buFont typeface="Arial"/>
                        <a:buChar char="•"/>
                      </a:pPr>
                      <a:r>
                        <a:rPr lang="nl-NL" sz="1200" u="none" strike="noStrike">
                          <a:effectLst/>
                        </a:rPr>
                        <a:t>Protocollen; Wet -en regelgeving</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747150142"/>
                  </a:ext>
                </a:extLst>
              </a:tr>
              <a:tr h="218074">
                <a:tc>
                  <a:txBody>
                    <a:bodyPr/>
                    <a:lstStyle/>
                    <a:p>
                      <a:pPr marL="171450" indent="-171450" algn="l" fontAlgn="b">
                        <a:buFont typeface="Arial"/>
                        <a:buChar char="•"/>
                      </a:pPr>
                      <a:r>
                        <a:rPr lang="nl-NL" sz="1200" u="none" strike="noStrike">
                          <a:effectLst/>
                        </a:rPr>
                        <a:t>We voeren een wet uit als opdrachtnemer daarbinnen zullen onze collega's zich moeten bewegen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04100237"/>
                  </a:ext>
                </a:extLst>
              </a:tr>
            </a:tbl>
          </a:graphicData>
        </a:graphic>
      </p:graphicFrame>
      <p:graphicFrame>
        <p:nvGraphicFramePr>
          <p:cNvPr id="2" name="Tabel 1">
            <a:extLst>
              <a:ext uri="{FF2B5EF4-FFF2-40B4-BE49-F238E27FC236}">
                <a16:creationId xmlns:a16="http://schemas.microsoft.com/office/drawing/2014/main" id="{6135272C-4DDD-ED99-EC0C-DF97B798798D}"/>
              </a:ext>
            </a:extLst>
          </p:cNvPr>
          <p:cNvGraphicFramePr>
            <a:graphicFrameLocks noGrp="1"/>
          </p:cNvGraphicFramePr>
          <p:nvPr>
            <p:extLst>
              <p:ext uri="{D42A27DB-BD31-4B8C-83A1-F6EECF244321}">
                <p14:modId xmlns:p14="http://schemas.microsoft.com/office/powerpoint/2010/main" val="3208346557"/>
              </p:ext>
            </p:extLst>
          </p:nvPr>
        </p:nvGraphicFramePr>
        <p:xfrm>
          <a:off x="6274800" y="1250017"/>
          <a:ext cx="5507196" cy="2320112"/>
        </p:xfrm>
        <a:graphic>
          <a:graphicData uri="http://schemas.openxmlformats.org/drawingml/2006/table">
            <a:tbl>
              <a:tblPr firstRow="1" bandRow="1">
                <a:tableStyleId>{F5AB1C69-6EDB-4FF4-983F-18BD219EF322}</a:tableStyleId>
              </a:tblPr>
              <a:tblGrid>
                <a:gridCol w="5507196">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Werkdruk</a:t>
                      </a:r>
                      <a:endParaRPr lang="nl-NL" sz="1200" b="1"/>
                    </a:p>
                  </a:txBody>
                  <a:tcPr/>
                </a:tc>
                <a:extLst>
                  <a:ext uri="{0D108BD9-81ED-4DB2-BD59-A6C34878D82A}">
                    <a16:rowId xmlns:a16="http://schemas.microsoft.com/office/drawing/2014/main" val="99463166"/>
                  </a:ext>
                </a:extLst>
              </a:tr>
              <a:tr h="655999">
                <a:tc>
                  <a:txBody>
                    <a:bodyPr/>
                    <a:lstStyle/>
                    <a:p>
                      <a:pPr marL="171450" indent="-171450" algn="l" fontAlgn="b">
                        <a:buFont typeface="Arial"/>
                        <a:buChar char="•"/>
                      </a:pPr>
                      <a:r>
                        <a:rPr lang="nl-NL" sz="1200" u="none" strike="noStrike">
                          <a:effectLst/>
                        </a:rPr>
                        <a:t>Door de toegenomen druk op het resultaat wordt het werk schematischer. Er is veel werk bijgekomen wat we vroeger niet hadden. Plan van aanpak, aanvullend plan van aanpak, 5jaarsevaluatie, adviesrecht gemeenten, zonder dat we meer uren kregen.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031515692"/>
                  </a:ext>
                </a:extLst>
              </a:tr>
              <a:tr h="252803">
                <a:tc>
                  <a:txBody>
                    <a:bodyPr/>
                    <a:lstStyle/>
                    <a:p>
                      <a:pPr marL="171450" indent="-171450" algn="l" fontAlgn="b">
                        <a:buFont typeface="Arial"/>
                        <a:buChar char="•"/>
                      </a:pPr>
                      <a:r>
                        <a:rPr lang="nl-NL" sz="1200" u="none" strike="noStrike">
                          <a:effectLst/>
                        </a:rPr>
                        <a:t>B.v. urenbeperkingen van medewerkers</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466335270"/>
                  </a:ext>
                </a:extLst>
              </a:tr>
              <a:tr h="451190">
                <a:tc>
                  <a:txBody>
                    <a:bodyPr/>
                    <a:lstStyle/>
                    <a:p>
                      <a:pPr marL="171450" indent="-171450" algn="l" fontAlgn="b">
                        <a:buFont typeface="Arial"/>
                        <a:buChar char="•"/>
                      </a:pPr>
                      <a:r>
                        <a:rPr lang="nl-NL" sz="1200" u="none" strike="noStrike">
                          <a:effectLst/>
                        </a:rPr>
                        <a:t>Soms is het lastig vakantie periodes goed door te komen vanwege de kleine contracten</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1719578021"/>
                  </a:ext>
                </a:extLst>
              </a:tr>
              <a:tr h="589280">
                <a:tc>
                  <a:txBody>
                    <a:bodyPr/>
                    <a:lstStyle/>
                    <a:p>
                      <a:pPr marL="171450" indent="-171450" algn="l" fontAlgn="b">
                        <a:buFont typeface="Arial"/>
                        <a:buChar char="•"/>
                      </a:pPr>
                      <a:r>
                        <a:rPr lang="nl-NL" sz="1200" u="none" strike="noStrike">
                          <a:effectLst/>
                        </a:rPr>
                        <a:t>Dat medewerkers, waarschijnlijk door de werkdruk die ze ervaren of het is goed zo als het is, echt gestimuleerd moeten worden om bijvoorbeeld hun loopbaan budget te benutten. of in het ontwikkelgesprek niet echt nadenken over hun toekomst.</a:t>
                      </a:r>
                      <a:endParaRPr lang="nl-NL" sz="1200" b="0" i="0" u="none" strike="noStrike">
                        <a:solidFill>
                          <a:srgbClr val="000000"/>
                        </a:solidFill>
                        <a:effectLst/>
                        <a:latin typeface="Arial" panose="020B0604020202020204" pitchFamily="34" charset="0"/>
                      </a:endParaRPr>
                    </a:p>
                  </a:txBody>
                  <a:tcPr marL="5175" marR="5175" marT="5175" marB="0"/>
                </a:tc>
                <a:extLst>
                  <a:ext uri="{0D108BD9-81ED-4DB2-BD59-A6C34878D82A}">
                    <a16:rowId xmlns:a16="http://schemas.microsoft.com/office/drawing/2014/main" val="3075540890"/>
                  </a:ext>
                </a:extLst>
              </a:tr>
            </a:tbl>
          </a:graphicData>
        </a:graphic>
      </p:graphicFrame>
      <p:sp>
        <p:nvSpPr>
          <p:cNvPr id="8" name="Rechthoek 7" descr="Stad">
            <a:extLst>
              <a:ext uri="{FF2B5EF4-FFF2-40B4-BE49-F238E27FC236}">
                <a16:creationId xmlns:a16="http://schemas.microsoft.com/office/drawing/2014/main" id="{0D110765-D58E-FEBD-2939-6511EF69F1AB}"/>
              </a:ext>
            </a:extLst>
          </p:cNvPr>
          <p:cNvSpPr/>
          <p:nvPr/>
        </p:nvSpPr>
        <p:spPr>
          <a:xfrm>
            <a:off x="813600" y="-5139"/>
            <a:ext cx="944860" cy="1255156"/>
          </a:xfrm>
          <a:prstGeom prst="rect">
            <a:avLst/>
          </a:prstGeom>
          <a:blipFill>
            <a:blip r:embed="rId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Tekstvak 5">
            <a:extLst>
              <a:ext uri="{FF2B5EF4-FFF2-40B4-BE49-F238E27FC236}">
                <a16:creationId xmlns:a16="http://schemas.microsoft.com/office/drawing/2014/main" id="{ACF8D967-D351-9EA4-D541-9C651FA96381}"/>
              </a:ext>
            </a:extLst>
          </p:cNvPr>
          <p:cNvSpPr txBox="1"/>
          <p:nvPr/>
        </p:nvSpPr>
        <p:spPr>
          <a:xfrm>
            <a:off x="1630800" y="597600"/>
            <a:ext cx="9568955" cy="523220"/>
          </a:xfrm>
          <a:prstGeom prst="rect">
            <a:avLst/>
          </a:prstGeom>
          <a:noFill/>
        </p:spPr>
        <p:txBody>
          <a:bodyPr wrap="square">
            <a:spAutoFit/>
          </a:bodyPr>
          <a:lstStyle/>
          <a:p>
            <a:r>
              <a:rPr lang="nl-NL" sz="1400" b="0" u="none" strike="noStrike" kern="1200">
                <a:solidFill>
                  <a:schemeClr val="tx1"/>
                </a:solidFill>
                <a:effectLst/>
                <a:latin typeface="+mn-lt"/>
              </a:rPr>
              <a:t>Vraag 3. Hindernissen die worden ervaren bij het nemen van eigen regie </a:t>
            </a:r>
          </a:p>
          <a:p>
            <a:r>
              <a:rPr lang="nl-NL" sz="1400" b="1" u="none" kern="1200">
                <a:solidFill>
                  <a:schemeClr val="tx1"/>
                </a:solidFill>
                <a:effectLst/>
              </a:rPr>
              <a:t>Wat zeggen HR-vertegenwoordigers er zelf over?</a:t>
            </a:r>
            <a:endParaRPr lang="nl-NL" sz="1400" b="1" u="sng">
              <a:solidFill>
                <a:schemeClr val="tx1"/>
              </a:solidFill>
            </a:endParaRPr>
          </a:p>
        </p:txBody>
      </p:sp>
    </p:spTree>
    <p:extLst>
      <p:ext uri="{BB962C8B-B14F-4D97-AF65-F5344CB8AC3E}">
        <p14:creationId xmlns:p14="http://schemas.microsoft.com/office/powerpoint/2010/main" val="1620108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1236F-8053-72C6-2962-BEA9FA524E11}"/>
              </a:ext>
            </a:extLst>
          </p:cNvPr>
          <p:cNvSpPr>
            <a:spLocks noGrp="1"/>
          </p:cNvSpPr>
          <p:nvPr>
            <p:ph type="title"/>
          </p:nvPr>
        </p:nvSpPr>
        <p:spPr>
          <a:xfrm>
            <a:off x="838198" y="522336"/>
            <a:ext cx="9695690" cy="563761"/>
          </a:xfrm>
        </p:spPr>
        <p:txBody>
          <a:bodyPr>
            <a:normAutofit/>
          </a:bodyPr>
          <a:lstStyle/>
          <a:p>
            <a:r>
              <a:rPr lang="nl-NL" sz="1800">
                <a:latin typeface="+mn-lt"/>
              </a:rPr>
              <a:t>Vraag 4: Maatregelen die de organisatie kan nemen om eigen regie te versterken</a:t>
            </a:r>
            <a:endParaRPr lang="nl-NL" sz="1800"/>
          </a:p>
        </p:txBody>
      </p:sp>
      <p:sp>
        <p:nvSpPr>
          <p:cNvPr id="4" name="Tijdelijke aanduiding voor dianummer 3">
            <a:extLst>
              <a:ext uri="{FF2B5EF4-FFF2-40B4-BE49-F238E27FC236}">
                <a16:creationId xmlns:a16="http://schemas.microsoft.com/office/drawing/2014/main" id="{E5107BD1-D3C4-991F-CB00-5D98D0383F52}"/>
              </a:ext>
            </a:extLst>
          </p:cNvPr>
          <p:cNvSpPr>
            <a:spLocks noGrp="1"/>
          </p:cNvSpPr>
          <p:nvPr>
            <p:ph type="sldNum" sz="quarter" idx="12"/>
          </p:nvPr>
        </p:nvSpPr>
        <p:spPr/>
        <p:txBody>
          <a:bodyPr/>
          <a:lstStyle/>
          <a:p>
            <a:fld id="{2117655D-1EEA-426F-87EE-1C00A87D509E}" type="slidenum">
              <a:rPr lang="nl-NL" smtClean="0"/>
              <a:t>34</a:t>
            </a:fld>
            <a:endParaRPr lang="nl-NL"/>
          </a:p>
        </p:txBody>
      </p:sp>
      <p:graphicFrame>
        <p:nvGraphicFramePr>
          <p:cNvPr id="5" name="Tabel 4">
            <a:extLst>
              <a:ext uri="{FF2B5EF4-FFF2-40B4-BE49-F238E27FC236}">
                <a16:creationId xmlns:a16="http://schemas.microsoft.com/office/drawing/2014/main" id="{6BE4E181-55A1-89F9-D737-91D87A748FDE}"/>
              </a:ext>
            </a:extLst>
          </p:cNvPr>
          <p:cNvGraphicFramePr>
            <a:graphicFrameLocks noGrp="1"/>
          </p:cNvGraphicFramePr>
          <p:nvPr/>
        </p:nvGraphicFramePr>
        <p:xfrm>
          <a:off x="838198" y="1838257"/>
          <a:ext cx="4902844" cy="2058992"/>
        </p:xfrm>
        <a:graphic>
          <a:graphicData uri="http://schemas.openxmlformats.org/drawingml/2006/table">
            <a:tbl>
              <a:tblPr firstRow="1" firstCol="1" bandRow="1">
                <a:tableStyleId>{5C22544A-7EE6-4342-B048-85BDC9FD1C3A}</a:tableStyleId>
              </a:tblPr>
              <a:tblGrid>
                <a:gridCol w="236452">
                  <a:extLst>
                    <a:ext uri="{9D8B030D-6E8A-4147-A177-3AD203B41FA5}">
                      <a16:colId xmlns:a16="http://schemas.microsoft.com/office/drawing/2014/main" val="3950544522"/>
                    </a:ext>
                  </a:extLst>
                </a:gridCol>
                <a:gridCol w="2912683">
                  <a:extLst>
                    <a:ext uri="{9D8B030D-6E8A-4147-A177-3AD203B41FA5}">
                      <a16:colId xmlns:a16="http://schemas.microsoft.com/office/drawing/2014/main" val="3116931616"/>
                    </a:ext>
                  </a:extLst>
                </a:gridCol>
                <a:gridCol w="763885">
                  <a:extLst>
                    <a:ext uri="{9D8B030D-6E8A-4147-A177-3AD203B41FA5}">
                      <a16:colId xmlns:a16="http://schemas.microsoft.com/office/drawing/2014/main" val="1866334259"/>
                    </a:ext>
                  </a:extLst>
                </a:gridCol>
                <a:gridCol w="989824">
                  <a:extLst>
                    <a:ext uri="{9D8B030D-6E8A-4147-A177-3AD203B41FA5}">
                      <a16:colId xmlns:a16="http://schemas.microsoft.com/office/drawing/2014/main" val="3488335785"/>
                    </a:ext>
                  </a:extLst>
                </a:gridCol>
              </a:tblGrid>
              <a:tr h="384986">
                <a:tc>
                  <a:txBody>
                    <a:bodyPr/>
                    <a:lstStyle/>
                    <a:p>
                      <a:pPr>
                        <a:lnSpc>
                          <a:spcPct val="107000"/>
                        </a:lnSpc>
                        <a:spcAft>
                          <a:spcPts val="800"/>
                        </a:spcAft>
                      </a:pP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Onderwerp</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Ronde 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Support ronde 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900262038"/>
                  </a:ext>
                </a:extLst>
              </a:tr>
              <a:tr h="408472">
                <a:tc>
                  <a:txBody>
                    <a:bodyPr/>
                    <a:lstStyle/>
                    <a:p>
                      <a:pPr algn="r">
                        <a:lnSpc>
                          <a:spcPct val="107000"/>
                        </a:lnSpc>
                        <a:spcAft>
                          <a:spcPts val="800"/>
                        </a:spcAft>
                      </a:pPr>
                      <a:r>
                        <a:rPr lang="nl-NL" sz="1200">
                          <a:effectLst/>
                        </a:rPr>
                        <a:t>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a:ea typeface="Calibri" panose="020F0502020204030204" pitchFamily="34" charset="0"/>
                          <a:cs typeface="Times New Roman"/>
                        </a:rPr>
                        <a:t>Meer aandacht voor eigen regie in het (dagelijkse) werk</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a:ea typeface="Calibri" panose="020F0502020204030204" pitchFamily="34" charset="0"/>
                          <a:cs typeface="Times New Roman"/>
                        </a:rPr>
                        <a:t>33%</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a:ea typeface="Calibri" panose="020F0502020204030204" pitchFamily="34" charset="0"/>
                          <a:cs typeface="Times New Roman"/>
                        </a:rPr>
                        <a:t>58%</a:t>
                      </a:r>
                    </a:p>
                  </a:txBody>
                  <a:tcPr marL="68580" marR="68580" marT="0" marB="0">
                    <a:solidFill>
                      <a:schemeClr val="accent6">
                        <a:lumMod val="40000"/>
                        <a:lumOff val="60000"/>
                      </a:schemeClr>
                    </a:solidFill>
                  </a:tcPr>
                </a:tc>
                <a:extLst>
                  <a:ext uri="{0D108BD9-81ED-4DB2-BD59-A6C34878D82A}">
                    <a16:rowId xmlns:a16="http://schemas.microsoft.com/office/drawing/2014/main" val="660461131"/>
                  </a:ext>
                </a:extLst>
              </a:tr>
              <a:tr h="408472">
                <a:tc>
                  <a:txBody>
                    <a:bodyPr/>
                    <a:lstStyle/>
                    <a:p>
                      <a:pPr algn="r">
                        <a:lnSpc>
                          <a:spcPct val="107000"/>
                        </a:lnSpc>
                        <a:spcAft>
                          <a:spcPts val="800"/>
                        </a:spcAft>
                      </a:pPr>
                      <a:r>
                        <a:rPr lang="nl-NL" sz="1200">
                          <a:effectLst/>
                        </a:rPr>
                        <a:t>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a:ea typeface="Calibri" panose="020F0502020204030204" pitchFamily="34" charset="0"/>
                          <a:cs typeface="Times New Roman"/>
                        </a:rPr>
                        <a:t>Meer aandacht voor/inzetten op/ tijd vrijmaken voor ontwikkeling</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a:ea typeface="Calibri" panose="020F0502020204030204" pitchFamily="34" charset="0"/>
                          <a:cs typeface="Times New Roman"/>
                        </a:rPr>
                        <a:t>11%</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a:ea typeface="Calibri" panose="020F0502020204030204" pitchFamily="34" charset="0"/>
                          <a:cs typeface="Times New Roman"/>
                        </a:rPr>
                        <a:t>67%</a:t>
                      </a:r>
                    </a:p>
                  </a:txBody>
                  <a:tcPr marL="68580" marR="68580" marT="0" marB="0">
                    <a:solidFill>
                      <a:schemeClr val="accent6">
                        <a:lumMod val="20000"/>
                        <a:lumOff val="80000"/>
                      </a:schemeClr>
                    </a:solidFill>
                  </a:tcPr>
                </a:tc>
                <a:extLst>
                  <a:ext uri="{0D108BD9-81ED-4DB2-BD59-A6C34878D82A}">
                    <a16:rowId xmlns:a16="http://schemas.microsoft.com/office/drawing/2014/main" val="825179848"/>
                  </a:ext>
                </a:extLst>
              </a:tr>
              <a:tr h="304878">
                <a:tc>
                  <a:txBody>
                    <a:bodyPr/>
                    <a:lstStyle/>
                    <a:p>
                      <a:pPr algn="r">
                        <a:lnSpc>
                          <a:spcPct val="107000"/>
                        </a:lnSpc>
                        <a:spcAft>
                          <a:spcPts val="800"/>
                        </a:spcAft>
                      </a:pPr>
                      <a:r>
                        <a:rPr lang="nl-NL" sz="1200">
                          <a:effectLst/>
                        </a:rPr>
                        <a:t>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a:ea typeface="Calibri" panose="020F0502020204030204" pitchFamily="34" charset="0"/>
                          <a:cs typeface="Times New Roman"/>
                        </a:rPr>
                        <a:t>Rol van de leidinggevende</a:t>
                      </a:r>
                      <a:endParaRPr lang="nl-NL" sz="1200">
                        <a:effectLst/>
                        <a:latin typeface="Calibri"/>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a:ea typeface="Calibri" panose="020F0502020204030204" pitchFamily="34" charset="0"/>
                          <a:cs typeface="Times New Roman"/>
                        </a:rPr>
                        <a:t>9%</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a:ea typeface="Calibri" panose="020F0502020204030204" pitchFamily="34" charset="0"/>
                          <a:cs typeface="Times New Roman"/>
                        </a:rPr>
                        <a:t>60%</a:t>
                      </a:r>
                    </a:p>
                  </a:txBody>
                  <a:tcPr marL="68580" marR="68580" marT="0" marB="0">
                    <a:solidFill>
                      <a:schemeClr val="accent6">
                        <a:lumMod val="40000"/>
                        <a:lumOff val="60000"/>
                      </a:schemeClr>
                    </a:solidFill>
                  </a:tcPr>
                </a:tc>
                <a:extLst>
                  <a:ext uri="{0D108BD9-81ED-4DB2-BD59-A6C34878D82A}">
                    <a16:rowId xmlns:a16="http://schemas.microsoft.com/office/drawing/2014/main" val="2658073296"/>
                  </a:ext>
                </a:extLst>
              </a:tr>
              <a:tr h="272014">
                <a:tc>
                  <a:txBody>
                    <a:bodyPr/>
                    <a:lstStyle/>
                    <a:p>
                      <a:pPr algn="r">
                        <a:lnSpc>
                          <a:spcPct val="107000"/>
                        </a:lnSpc>
                        <a:spcAft>
                          <a:spcPts val="800"/>
                        </a:spcAft>
                      </a:pPr>
                      <a:r>
                        <a:rPr lang="nl-NL" sz="1200">
                          <a:effectLst/>
                        </a:rPr>
                        <a:t>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a:ea typeface="Calibri" panose="020F0502020204030204" pitchFamily="34" charset="0"/>
                          <a:cs typeface="Times New Roman"/>
                        </a:rPr>
                        <a:t>Rol van gemeenten beïnvloeden</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a:ea typeface="Calibri" panose="020F0502020204030204" pitchFamily="34" charset="0"/>
                          <a:cs typeface="Times New Roman"/>
                        </a:rPr>
                        <a:t>8%</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a:ea typeface="Calibri" panose="020F0502020204030204" pitchFamily="34" charset="0"/>
                          <a:cs typeface="Times New Roman"/>
                        </a:rPr>
                        <a:t>50%</a:t>
                      </a:r>
                    </a:p>
                  </a:txBody>
                  <a:tcPr marL="68580" marR="68580" marT="0" marB="0">
                    <a:solidFill>
                      <a:schemeClr val="accent6">
                        <a:lumMod val="20000"/>
                        <a:lumOff val="80000"/>
                      </a:schemeClr>
                    </a:solidFill>
                  </a:tcPr>
                </a:tc>
                <a:extLst>
                  <a:ext uri="{0D108BD9-81ED-4DB2-BD59-A6C34878D82A}">
                    <a16:rowId xmlns:a16="http://schemas.microsoft.com/office/drawing/2014/main" val="1322872598"/>
                  </a:ext>
                </a:extLst>
              </a:tr>
              <a:tr h="280170">
                <a:tc>
                  <a:txBody>
                    <a:bodyPr/>
                    <a:lstStyle/>
                    <a:p>
                      <a:pPr algn="r">
                        <a:lnSpc>
                          <a:spcPct val="107000"/>
                        </a:lnSpc>
                        <a:spcAft>
                          <a:spcPts val="800"/>
                        </a:spcAft>
                      </a:pPr>
                      <a:r>
                        <a:rPr lang="nl-NL" sz="1200">
                          <a:effectLst/>
                        </a:rPr>
                        <a:t>5</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a:ea typeface="Calibri" panose="020F0502020204030204" pitchFamily="34" charset="0"/>
                          <a:cs typeface="Times New Roman"/>
                        </a:rPr>
                        <a:t>Werkdruk reductie</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a:ea typeface="Calibri" panose="020F0502020204030204" pitchFamily="34" charset="0"/>
                          <a:cs typeface="Times New Roman"/>
                        </a:rPr>
                        <a:t>3%</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a:ea typeface="Calibri" panose="020F0502020204030204" pitchFamily="34" charset="0"/>
                          <a:cs typeface="Times New Roman"/>
                        </a:rPr>
                        <a:t>42%</a:t>
                      </a:r>
                    </a:p>
                  </a:txBody>
                  <a:tcPr marL="68580" marR="68580" marT="0" marB="0">
                    <a:solidFill>
                      <a:schemeClr val="accent6">
                        <a:lumMod val="40000"/>
                        <a:lumOff val="60000"/>
                      </a:schemeClr>
                    </a:solidFill>
                  </a:tcPr>
                </a:tc>
                <a:extLst>
                  <a:ext uri="{0D108BD9-81ED-4DB2-BD59-A6C34878D82A}">
                    <a16:rowId xmlns:a16="http://schemas.microsoft.com/office/drawing/2014/main" val="391755267"/>
                  </a:ext>
                </a:extLst>
              </a:tr>
            </a:tbl>
          </a:graphicData>
        </a:graphic>
      </p:graphicFrame>
      <p:pic>
        <p:nvPicPr>
          <p:cNvPr id="6" name="Afbeelding 5">
            <a:extLst>
              <a:ext uri="{FF2B5EF4-FFF2-40B4-BE49-F238E27FC236}">
                <a16:creationId xmlns:a16="http://schemas.microsoft.com/office/drawing/2014/main" id="{5F89B69D-E10E-A29B-DF75-4A86C16AF82B}"/>
              </a:ext>
            </a:extLst>
          </p:cNvPr>
          <p:cNvPicPr>
            <a:picLocks noChangeAspect="1"/>
          </p:cNvPicPr>
          <p:nvPr/>
        </p:nvPicPr>
        <p:blipFill>
          <a:blip r:embed="rId2"/>
          <a:stretch>
            <a:fillRect/>
          </a:stretch>
        </p:blipFill>
        <p:spPr>
          <a:xfrm>
            <a:off x="786400" y="1133112"/>
            <a:ext cx="597063" cy="599316"/>
          </a:xfrm>
          <a:prstGeom prst="rect">
            <a:avLst/>
          </a:prstGeom>
        </p:spPr>
      </p:pic>
      <p:sp>
        <p:nvSpPr>
          <p:cNvPr id="7" name="Tekstvak 6">
            <a:extLst>
              <a:ext uri="{FF2B5EF4-FFF2-40B4-BE49-F238E27FC236}">
                <a16:creationId xmlns:a16="http://schemas.microsoft.com/office/drawing/2014/main" id="{1D591726-2928-68DE-3185-C5AD2CE083A5}"/>
              </a:ext>
            </a:extLst>
          </p:cNvPr>
          <p:cNvSpPr txBox="1"/>
          <p:nvPr/>
        </p:nvSpPr>
        <p:spPr>
          <a:xfrm>
            <a:off x="1296653" y="1084174"/>
            <a:ext cx="4172386" cy="646331"/>
          </a:xfrm>
          <a:prstGeom prst="rect">
            <a:avLst/>
          </a:prstGeom>
          <a:noFill/>
        </p:spPr>
        <p:txBody>
          <a:bodyPr wrap="square">
            <a:spAutoFit/>
          </a:bodyPr>
          <a:lstStyle/>
          <a:p>
            <a:r>
              <a:rPr lang="nl-NL" sz="1200" b="0" u="none" strike="noStrike" kern="1200">
                <a:solidFill>
                  <a:schemeClr val="tx1"/>
                </a:solidFill>
                <a:effectLst/>
                <a:latin typeface="+mn-lt"/>
              </a:rPr>
              <a:t>Wat zou voor jou de beste maatregel zijn die jouw organisatie kan nemen om jouw eigen regie te versterken en kun je uitleggen waarom dit zo is?(</a:t>
            </a:r>
            <a:r>
              <a:rPr lang="nl-NL" sz="1200">
                <a:latin typeface="+mn-lt"/>
              </a:rPr>
              <a:t>N =301)</a:t>
            </a:r>
            <a:endParaRPr lang="nl-NL" sz="1200"/>
          </a:p>
        </p:txBody>
      </p:sp>
      <p:graphicFrame>
        <p:nvGraphicFramePr>
          <p:cNvPr id="8" name="Tabel 7">
            <a:extLst>
              <a:ext uri="{FF2B5EF4-FFF2-40B4-BE49-F238E27FC236}">
                <a16:creationId xmlns:a16="http://schemas.microsoft.com/office/drawing/2014/main" id="{932641DD-6F0C-08A4-7E6C-F5D2B2276452}"/>
              </a:ext>
            </a:extLst>
          </p:cNvPr>
          <p:cNvGraphicFramePr>
            <a:graphicFrameLocks noGrp="1"/>
          </p:cNvGraphicFramePr>
          <p:nvPr/>
        </p:nvGraphicFramePr>
        <p:xfrm>
          <a:off x="6296862" y="1838257"/>
          <a:ext cx="5135849" cy="2058992"/>
        </p:xfrm>
        <a:graphic>
          <a:graphicData uri="http://schemas.openxmlformats.org/drawingml/2006/table">
            <a:tbl>
              <a:tblPr firstRow="1" firstCol="1" bandRow="1">
                <a:tableStyleId>{5C22544A-7EE6-4342-B048-85BDC9FD1C3A}</a:tableStyleId>
              </a:tblPr>
              <a:tblGrid>
                <a:gridCol w="181256">
                  <a:extLst>
                    <a:ext uri="{9D8B030D-6E8A-4147-A177-3AD203B41FA5}">
                      <a16:colId xmlns:a16="http://schemas.microsoft.com/office/drawing/2014/main" val="3950544522"/>
                    </a:ext>
                  </a:extLst>
                </a:gridCol>
                <a:gridCol w="3258937">
                  <a:extLst>
                    <a:ext uri="{9D8B030D-6E8A-4147-A177-3AD203B41FA5}">
                      <a16:colId xmlns:a16="http://schemas.microsoft.com/office/drawing/2014/main" val="3116931616"/>
                    </a:ext>
                  </a:extLst>
                </a:gridCol>
                <a:gridCol w="663313">
                  <a:extLst>
                    <a:ext uri="{9D8B030D-6E8A-4147-A177-3AD203B41FA5}">
                      <a16:colId xmlns:a16="http://schemas.microsoft.com/office/drawing/2014/main" val="1866334259"/>
                    </a:ext>
                  </a:extLst>
                </a:gridCol>
                <a:gridCol w="1032343">
                  <a:extLst>
                    <a:ext uri="{9D8B030D-6E8A-4147-A177-3AD203B41FA5}">
                      <a16:colId xmlns:a16="http://schemas.microsoft.com/office/drawing/2014/main" val="3488335785"/>
                    </a:ext>
                  </a:extLst>
                </a:gridCol>
              </a:tblGrid>
              <a:tr h="370966">
                <a:tc>
                  <a:txBody>
                    <a:bodyPr/>
                    <a:lstStyle/>
                    <a:p>
                      <a:pPr>
                        <a:lnSpc>
                          <a:spcPct val="107000"/>
                        </a:lnSpc>
                        <a:spcAft>
                          <a:spcPts val="800"/>
                        </a:spcAft>
                      </a:pPr>
                      <a:r>
                        <a:rPr lang="nl-NL" sz="1200">
                          <a:effectLst/>
                        </a:rPr>
                        <a: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Onderwerp</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Ronde 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Support ronde 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900262038"/>
                  </a:ext>
                </a:extLst>
              </a:tr>
              <a:tr h="279369">
                <a:tc>
                  <a:txBody>
                    <a:bodyPr/>
                    <a:lstStyle/>
                    <a:p>
                      <a:pPr algn="r">
                        <a:lnSpc>
                          <a:spcPct val="107000"/>
                        </a:lnSpc>
                        <a:spcAft>
                          <a:spcPts val="800"/>
                        </a:spcAft>
                      </a:pPr>
                      <a:r>
                        <a:rPr lang="nl-NL" sz="1200">
                          <a:effectLst/>
                        </a:rPr>
                        <a:t>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Versterken van eigen regie in het werk zelf</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77%</a:t>
                      </a:r>
                    </a:p>
                  </a:txBody>
                  <a:tcPr marL="68580" marR="68580" marT="0" marB="0">
                    <a:solidFill>
                      <a:schemeClr val="accent6">
                        <a:lumMod val="40000"/>
                        <a:lumOff val="60000"/>
                      </a:schemeClr>
                    </a:solidFill>
                  </a:tcPr>
                </a:tc>
                <a:extLst>
                  <a:ext uri="{0D108BD9-81ED-4DB2-BD59-A6C34878D82A}">
                    <a16:rowId xmlns:a16="http://schemas.microsoft.com/office/drawing/2014/main" val="660461131"/>
                  </a:ext>
                </a:extLst>
              </a:tr>
              <a:tr h="279369">
                <a:tc>
                  <a:txBody>
                    <a:bodyPr/>
                    <a:lstStyle/>
                    <a:p>
                      <a:pPr algn="r">
                        <a:lnSpc>
                          <a:spcPct val="107000"/>
                        </a:lnSpc>
                        <a:spcAft>
                          <a:spcPts val="800"/>
                        </a:spcAft>
                      </a:pPr>
                      <a:r>
                        <a:rPr lang="nl-NL" sz="1200">
                          <a:effectLst/>
                        </a:rPr>
                        <a:t>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Inzetten op opleiding en ontwikkeling, loopbaan.</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solidFill>
                      <a:schemeClr val="accent6">
                        <a:lumMod val="20000"/>
                        <a:lumOff val="80000"/>
                      </a:schemeClr>
                    </a:solidFill>
                  </a:tcPr>
                </a:tc>
                <a:extLst>
                  <a:ext uri="{0D108BD9-81ED-4DB2-BD59-A6C34878D82A}">
                    <a16:rowId xmlns:a16="http://schemas.microsoft.com/office/drawing/2014/main" val="825179848"/>
                  </a:ext>
                </a:extLst>
              </a:tr>
              <a:tr h="279369">
                <a:tc>
                  <a:txBody>
                    <a:bodyPr/>
                    <a:lstStyle/>
                    <a:p>
                      <a:pPr algn="r">
                        <a:lnSpc>
                          <a:spcPct val="107000"/>
                        </a:lnSpc>
                        <a:spcAft>
                          <a:spcPts val="800"/>
                        </a:spcAft>
                      </a:pPr>
                      <a:r>
                        <a:rPr lang="nl-NL" sz="1200">
                          <a:effectLst/>
                        </a:rPr>
                        <a:t>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Rol van de leidinggevende</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73%</a:t>
                      </a:r>
                    </a:p>
                  </a:txBody>
                  <a:tcPr marL="68580" marR="68580" marT="0" marB="0">
                    <a:solidFill>
                      <a:schemeClr val="accent6">
                        <a:lumMod val="40000"/>
                        <a:lumOff val="60000"/>
                      </a:schemeClr>
                    </a:solidFill>
                  </a:tcPr>
                </a:tc>
                <a:extLst>
                  <a:ext uri="{0D108BD9-81ED-4DB2-BD59-A6C34878D82A}">
                    <a16:rowId xmlns:a16="http://schemas.microsoft.com/office/drawing/2014/main" val="2658073296"/>
                  </a:ext>
                </a:extLst>
              </a:tr>
              <a:tr h="279369">
                <a:tc>
                  <a:txBody>
                    <a:bodyPr/>
                    <a:lstStyle/>
                    <a:p>
                      <a:pPr algn="r">
                        <a:lnSpc>
                          <a:spcPct val="107000"/>
                        </a:lnSpc>
                        <a:spcAft>
                          <a:spcPts val="800"/>
                        </a:spcAft>
                      </a:pPr>
                      <a:r>
                        <a:rPr lang="nl-NL" sz="1200">
                          <a:effectLst/>
                        </a:rPr>
                        <a:t>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Stimuleren van de dialoog/ samenhang</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solidFill>
                      <a:schemeClr val="accent6">
                        <a:lumMod val="20000"/>
                        <a:lumOff val="80000"/>
                      </a:schemeClr>
                    </a:solidFill>
                  </a:tcPr>
                </a:tc>
                <a:extLst>
                  <a:ext uri="{0D108BD9-81ED-4DB2-BD59-A6C34878D82A}">
                    <a16:rowId xmlns:a16="http://schemas.microsoft.com/office/drawing/2014/main" val="1322872598"/>
                  </a:ext>
                </a:extLst>
              </a:tr>
              <a:tr h="279369">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Beïnvloeden van de rol van de opdrachtgever</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solidFill>
                      <a:schemeClr val="accent6">
                        <a:lumMod val="40000"/>
                        <a:lumOff val="60000"/>
                      </a:schemeClr>
                    </a:solidFill>
                  </a:tcPr>
                </a:tc>
                <a:extLst>
                  <a:ext uri="{0D108BD9-81ED-4DB2-BD59-A6C34878D82A}">
                    <a16:rowId xmlns:a16="http://schemas.microsoft.com/office/drawing/2014/main" val="1362168337"/>
                  </a:ext>
                </a:extLst>
              </a:tr>
              <a:tr h="279369">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Verlichten van de administratieve druk</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solidFill>
                      <a:schemeClr val="accent6">
                        <a:lumMod val="20000"/>
                        <a:lumOff val="80000"/>
                      </a:schemeClr>
                    </a:solidFill>
                  </a:tcPr>
                </a:tc>
                <a:extLst>
                  <a:ext uri="{0D108BD9-81ED-4DB2-BD59-A6C34878D82A}">
                    <a16:rowId xmlns:a16="http://schemas.microsoft.com/office/drawing/2014/main" val="24050317"/>
                  </a:ext>
                </a:extLst>
              </a:tr>
            </a:tbl>
          </a:graphicData>
        </a:graphic>
      </p:graphicFrame>
      <p:sp>
        <p:nvSpPr>
          <p:cNvPr id="10" name="Tekstvak 9">
            <a:extLst>
              <a:ext uri="{FF2B5EF4-FFF2-40B4-BE49-F238E27FC236}">
                <a16:creationId xmlns:a16="http://schemas.microsoft.com/office/drawing/2014/main" id="{F42DD047-6A40-0755-DB2E-91D2E7B80F44}"/>
              </a:ext>
            </a:extLst>
          </p:cNvPr>
          <p:cNvSpPr txBox="1"/>
          <p:nvPr/>
        </p:nvSpPr>
        <p:spPr>
          <a:xfrm>
            <a:off x="6783180" y="1084172"/>
            <a:ext cx="4722076" cy="646331"/>
          </a:xfrm>
          <a:prstGeom prst="rect">
            <a:avLst/>
          </a:prstGeom>
          <a:noFill/>
        </p:spPr>
        <p:txBody>
          <a:bodyPr wrap="square">
            <a:spAutoFit/>
          </a:bodyPr>
          <a:lstStyle/>
          <a:p>
            <a:r>
              <a:rPr lang="nl-NL" sz="1200" b="0" i="0" u="none" strike="noStrike" kern="1200">
                <a:solidFill>
                  <a:schemeClr val="dk1"/>
                </a:solidFill>
                <a:effectLst/>
                <a:latin typeface="+mn-lt"/>
                <a:ea typeface="+mn-ea"/>
                <a:cs typeface="+mn-cs"/>
              </a:rPr>
              <a:t>Wat zou volgens jou de beste maatregel zijn die jouw organisatie kan nemen om de eigen regie van medewerkers te versterken en kun je erbij vertellen waarom je dit vindt? (n = 51)</a:t>
            </a:r>
            <a:endParaRPr lang="nl-NL" sz="1200"/>
          </a:p>
        </p:txBody>
      </p:sp>
      <p:pic>
        <p:nvPicPr>
          <p:cNvPr id="11" name="Afbeelding 10">
            <a:extLst>
              <a:ext uri="{FF2B5EF4-FFF2-40B4-BE49-F238E27FC236}">
                <a16:creationId xmlns:a16="http://schemas.microsoft.com/office/drawing/2014/main" id="{0881A684-AAF4-5F7E-8AEE-AC970A87C8E0}"/>
              </a:ext>
            </a:extLst>
          </p:cNvPr>
          <p:cNvPicPr>
            <a:picLocks noChangeAspect="1"/>
          </p:cNvPicPr>
          <p:nvPr/>
        </p:nvPicPr>
        <p:blipFill>
          <a:blip r:embed="rId3"/>
          <a:stretch>
            <a:fillRect/>
          </a:stretch>
        </p:blipFill>
        <p:spPr>
          <a:xfrm>
            <a:off x="6296862" y="1084173"/>
            <a:ext cx="486317" cy="646331"/>
          </a:xfrm>
          <a:prstGeom prst="rect">
            <a:avLst/>
          </a:prstGeom>
        </p:spPr>
      </p:pic>
      <p:sp>
        <p:nvSpPr>
          <p:cNvPr id="3" name="Tekstvak 2">
            <a:extLst>
              <a:ext uri="{FF2B5EF4-FFF2-40B4-BE49-F238E27FC236}">
                <a16:creationId xmlns:a16="http://schemas.microsoft.com/office/drawing/2014/main" id="{71493F91-34B8-6F52-0A2B-2AB10B2CFD31}"/>
              </a:ext>
            </a:extLst>
          </p:cNvPr>
          <p:cNvSpPr txBox="1"/>
          <p:nvPr/>
        </p:nvSpPr>
        <p:spPr>
          <a:xfrm>
            <a:off x="786400" y="4051140"/>
            <a:ext cx="4954642" cy="2308324"/>
          </a:xfrm>
          <a:prstGeom prst="rect">
            <a:avLst/>
          </a:prstGeom>
          <a:noFill/>
        </p:spPr>
        <p:txBody>
          <a:bodyPr wrap="square" rtlCol="0">
            <a:spAutoFit/>
          </a:bodyPr>
          <a:lstStyle/>
          <a:p>
            <a:r>
              <a:rPr lang="nl-NL" sz="1200"/>
              <a:t>De antwoordcategorieën  van werknemers en van HR-verantwoordelijken lopen nauwelijks uiteen. In beide dialogen komen aandacht voor eigen regie in het werk, inzetten op opleiding en ontwikkeling en het  versterken van de rol van de leidinggevende op de eerste, tweede resp. derde plaats. Ook wordt in beide dialogen duidelijk dat de mate waarin eigen regie kan worden genomen in hoge mate van een derde (externe) partij afhankelijk is, namelijk die van de gemeente als opdrachtgever. Tot slot noemen enkele werknemers nog het reduceren van de werkdruk, wat door respondenten in de tweede ronde wel herkend wordt. Opvallend is dat werkdruk in ongeveer de helft van de antwoorden gerelateerd wordt aan het volgen van training of opleiding (die schieten er als het eerste bij in) en voor de andere helft aan de uitvoering van het werk en de nodige hersteltijd.</a:t>
            </a:r>
          </a:p>
        </p:txBody>
      </p:sp>
      <p:sp>
        <p:nvSpPr>
          <p:cNvPr id="9" name="Tekstvak 8">
            <a:extLst>
              <a:ext uri="{FF2B5EF4-FFF2-40B4-BE49-F238E27FC236}">
                <a16:creationId xmlns:a16="http://schemas.microsoft.com/office/drawing/2014/main" id="{7FAC104F-AD7A-E718-EC79-62D5747CB2DF}"/>
              </a:ext>
            </a:extLst>
          </p:cNvPr>
          <p:cNvSpPr txBox="1"/>
          <p:nvPr/>
        </p:nvSpPr>
        <p:spPr>
          <a:xfrm>
            <a:off x="6269751" y="4051140"/>
            <a:ext cx="5135849" cy="830997"/>
          </a:xfrm>
          <a:prstGeom prst="rect">
            <a:avLst/>
          </a:prstGeom>
          <a:noFill/>
        </p:spPr>
        <p:txBody>
          <a:bodyPr wrap="square" rtlCol="0">
            <a:spAutoFit/>
          </a:bodyPr>
          <a:lstStyle/>
          <a:p>
            <a:r>
              <a:rPr lang="nl-NL" sz="1200"/>
              <a:t>HR-verantwoordelijken herkennen de oplopende werkdruk ook, maar linken deze vooral aan de verplichte administratieve lasten. Zij zien daarom het meeste heil in het verlichten van de administratieve druk. Overigens komt dit in de antwoorden van de werknemersdialoog ook terug.</a:t>
            </a:r>
          </a:p>
        </p:txBody>
      </p:sp>
    </p:spTree>
    <p:extLst>
      <p:ext uri="{BB962C8B-B14F-4D97-AF65-F5344CB8AC3E}">
        <p14:creationId xmlns:p14="http://schemas.microsoft.com/office/powerpoint/2010/main" val="2598129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35</a:t>
            </a:fld>
            <a:endParaRPr lang="nl-NL"/>
          </a:p>
        </p:txBody>
      </p:sp>
      <p:sp>
        <p:nvSpPr>
          <p:cNvPr id="4" name="Tekstvak 3">
            <a:extLst>
              <a:ext uri="{FF2B5EF4-FFF2-40B4-BE49-F238E27FC236}">
                <a16:creationId xmlns:a16="http://schemas.microsoft.com/office/drawing/2014/main" id="{028EFEA9-0C53-513D-FBE1-BFCC51F42721}"/>
              </a:ext>
            </a:extLst>
          </p:cNvPr>
          <p:cNvSpPr txBox="1"/>
          <p:nvPr/>
        </p:nvSpPr>
        <p:spPr>
          <a:xfrm>
            <a:off x="1630800" y="597600"/>
            <a:ext cx="9568955" cy="523220"/>
          </a:xfrm>
          <a:prstGeom prst="rect">
            <a:avLst/>
          </a:prstGeom>
          <a:noFill/>
        </p:spPr>
        <p:txBody>
          <a:bodyPr wrap="square">
            <a:spAutoFit/>
          </a:bodyPr>
          <a:lstStyle/>
          <a:p>
            <a:r>
              <a:rPr lang="nl-NL" sz="1400">
                <a:latin typeface="+mn-lt"/>
              </a:rPr>
              <a:t>Vraag 4: Maatregelen die de organisatie kan nemen om eigen regie te versterken</a:t>
            </a:r>
          </a:p>
          <a:p>
            <a:r>
              <a:rPr lang="nl-NL" sz="1400" b="1" i="0" u="none" strike="noStrike" kern="1200">
                <a:solidFill>
                  <a:schemeClr val="dk1"/>
                </a:solidFill>
                <a:effectLst/>
                <a:latin typeface="+mn-lt"/>
                <a:ea typeface="+mn-ea"/>
                <a:cs typeface="+mn-cs"/>
              </a:rPr>
              <a:t>Wat zeggen werknemers er zelf over? </a:t>
            </a:r>
            <a:endParaRPr lang="nl-NL" sz="1400" b="1" u="sng">
              <a:solidFill>
                <a:schemeClr val="tx1"/>
              </a:solidFill>
            </a:endParaRPr>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2"/>
          <a:stretch>
            <a:fillRect/>
          </a:stretch>
        </p:blipFill>
        <p:spPr>
          <a:xfrm>
            <a:off x="813600" y="348976"/>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2287151277"/>
              </p:ext>
            </p:extLst>
          </p:nvPr>
        </p:nvGraphicFramePr>
        <p:xfrm>
          <a:off x="918000" y="1250017"/>
          <a:ext cx="5345083" cy="4852730"/>
        </p:xfrm>
        <a:graphic>
          <a:graphicData uri="http://schemas.openxmlformats.org/drawingml/2006/table">
            <a:tbl>
              <a:tblPr firstRow="1" bandRow="1">
                <a:tableStyleId>{F5AB1C69-6EDB-4FF4-983F-18BD219EF322}</a:tableStyleId>
              </a:tblPr>
              <a:tblGrid>
                <a:gridCol w="5345083">
                  <a:extLst>
                    <a:ext uri="{9D8B030D-6E8A-4147-A177-3AD203B41FA5}">
                      <a16:colId xmlns:a16="http://schemas.microsoft.com/office/drawing/2014/main" val="1421142304"/>
                    </a:ext>
                  </a:extLst>
                </a:gridCol>
              </a:tblGrid>
              <a:tr h="377139">
                <a:tc>
                  <a:txBody>
                    <a:bodyPr/>
                    <a:lstStyle/>
                    <a:p>
                      <a:r>
                        <a:rPr lang="nl-NL" sz="1200" b="1" u="none" strike="noStrike">
                          <a:solidFill>
                            <a:srgbClr val="000000"/>
                          </a:solidFill>
                          <a:effectLst/>
                        </a:rPr>
                        <a:t>Bijdragen: Meer aandacht voor eigen regie in het dagelijkse werk</a:t>
                      </a:r>
                      <a:endParaRPr lang="nl-NL" sz="1200" b="1"/>
                    </a:p>
                  </a:txBody>
                  <a:tcPr/>
                </a:tc>
                <a:extLst>
                  <a:ext uri="{0D108BD9-81ED-4DB2-BD59-A6C34878D82A}">
                    <a16:rowId xmlns:a16="http://schemas.microsoft.com/office/drawing/2014/main" val="99463166"/>
                  </a:ext>
                </a:extLst>
              </a:tr>
              <a:tr h="834094">
                <a:tc>
                  <a:txBody>
                    <a:bodyPr/>
                    <a:lstStyle/>
                    <a:p>
                      <a:pPr marL="171450" indent="-171450" algn="l" fontAlgn="b">
                        <a:buFont typeface="Arial"/>
                        <a:buChar char="•"/>
                      </a:pPr>
                      <a:r>
                        <a:rPr lang="nl-NL" sz="1200" u="none" strike="noStrike">
                          <a:effectLst/>
                        </a:rPr>
                        <a:t>Het bevorderen van een cultuur van open communicatie en feedback. Dit verhoogt betrokkenheid, verbetert besluitvorming en stimuleert persoonlijke groei. Medewerkers voelen zich gehoord en gewaardeerd, wat hun zelfvertrouwen en competenties versterkt.</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031515692"/>
                  </a:ext>
                </a:extLst>
              </a:tr>
              <a:tr h="257097">
                <a:tc>
                  <a:txBody>
                    <a:bodyPr/>
                    <a:lstStyle/>
                    <a:p>
                      <a:pPr marL="171450" indent="-171450" algn="l" fontAlgn="b">
                        <a:buFont typeface="Arial"/>
                        <a:buChar char="•"/>
                      </a:pPr>
                      <a:r>
                        <a:rPr lang="nl-NL" sz="1200" u="none" strike="noStrike">
                          <a:effectLst/>
                        </a:rPr>
                        <a:t>Duidelijke kaders</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466335270"/>
                  </a:ext>
                </a:extLst>
              </a:tr>
              <a:tr h="291998">
                <a:tc>
                  <a:txBody>
                    <a:bodyPr/>
                    <a:lstStyle/>
                    <a:p>
                      <a:pPr marL="171450" indent="-171450" algn="l" fontAlgn="b">
                        <a:buFont typeface="Arial"/>
                        <a:buChar char="•"/>
                      </a:pPr>
                      <a:r>
                        <a:rPr lang="nl-NL" sz="1200" u="none" strike="noStrike">
                          <a:effectLst/>
                        </a:rPr>
                        <a:t>Goede taakomschrijving en daarop beoordelen kwaliteit boven kwantiteit</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719578021"/>
                  </a:ext>
                </a:extLst>
              </a:tr>
              <a:tr h="269680">
                <a:tc>
                  <a:txBody>
                    <a:bodyPr/>
                    <a:lstStyle/>
                    <a:p>
                      <a:pPr marL="171450" indent="-171450" algn="l" fontAlgn="b">
                        <a:buFont typeface="Arial"/>
                        <a:buChar char="•"/>
                      </a:pPr>
                      <a:r>
                        <a:rPr lang="nl-NL" sz="1200" u="none" strike="noStrike">
                          <a:effectLst/>
                        </a:rPr>
                        <a:t>Minder op de tijdregistratie gaan zitten. De menselijke maat moet de meetlat zijn.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3075540890"/>
                  </a:ext>
                </a:extLst>
              </a:tr>
              <a:tr h="427768">
                <a:tc>
                  <a:txBody>
                    <a:bodyPr/>
                    <a:lstStyle/>
                    <a:p>
                      <a:pPr marL="171450" indent="-171450" algn="l" fontAlgn="b">
                        <a:buFont typeface="Arial"/>
                        <a:buChar char="•"/>
                      </a:pPr>
                      <a:r>
                        <a:rPr lang="nl-NL" sz="1200" u="none" strike="noStrike">
                          <a:effectLst/>
                        </a:rPr>
                        <a:t>Mij het gevoel geven dat ik serieus genomen wordt én niet bepalen wat er voor mij niet goed is voor mij wat betreft werkzaamheden.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2453801980"/>
                  </a:ext>
                </a:extLst>
              </a:tr>
              <a:tr h="613755">
                <a:tc>
                  <a:txBody>
                    <a:bodyPr/>
                    <a:lstStyle/>
                    <a:p>
                      <a:pPr marL="171450" indent="-171450" algn="l" fontAlgn="b">
                        <a:buFont typeface="Arial"/>
                        <a:buChar char="•"/>
                      </a:pPr>
                      <a:r>
                        <a:rPr lang="nl-NL" sz="1200" u="none" strike="noStrike">
                          <a:effectLst/>
                        </a:rPr>
                        <a:t>Werkgevers moeten werken vanuit vertrouwen. Vertrouwen op eigen inschattingsvermogen. Werktaken ipv werkdagen zou passender zijn. Durven hierin vrijheid te geven. Ook is het ‘horen’ van medewerkers zonder oordeel belangrijk.</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544185775"/>
                  </a:ext>
                </a:extLst>
              </a:tr>
              <a:tr h="269680">
                <a:tc>
                  <a:txBody>
                    <a:bodyPr/>
                    <a:lstStyle/>
                    <a:p>
                      <a:pPr marL="171450" indent="-171450" algn="l" fontAlgn="b">
                        <a:buFont typeface="Arial"/>
                        <a:buChar char="•"/>
                      </a:pPr>
                      <a:r>
                        <a:rPr lang="nl-NL" sz="1200" u="none" strike="noStrike">
                          <a:effectLst/>
                        </a:rPr>
                        <a:t>Vertrouwen geven, uitgaan van de kennis en ervaring van medewerker.</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893931380"/>
                  </a:ext>
                </a:extLst>
              </a:tr>
              <a:tr h="846237">
                <a:tc>
                  <a:txBody>
                    <a:bodyPr/>
                    <a:lstStyle/>
                    <a:p>
                      <a:pPr marL="171450" indent="-171450" algn="l" fontAlgn="b">
                        <a:buFont typeface="Arial"/>
                        <a:buChar char="•"/>
                      </a:pPr>
                      <a:r>
                        <a:rPr lang="nl-NL" sz="1200" u="none" strike="noStrike">
                          <a:effectLst/>
                        </a:rPr>
                        <a:t>Het creëren van duidelijke handelingskaders waarbinnen je als medewerker op een professionele en kwalitatief acceptabele manier de opdracht/taak kunt uitvoeren waarvoor je door de organisatie in dienst bent genomen. De medewerker z'n werk laten doen!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234553691"/>
                  </a:ext>
                </a:extLst>
              </a:tr>
              <a:tr h="288279">
                <a:tc>
                  <a:txBody>
                    <a:bodyPr/>
                    <a:lstStyle/>
                    <a:p>
                      <a:pPr marL="171450" indent="-171450" algn="l" fontAlgn="b">
                        <a:buFont typeface="Arial"/>
                        <a:buChar char="•"/>
                      </a:pPr>
                      <a:r>
                        <a:rPr lang="nl-NL" sz="1200" u="none" strike="noStrike">
                          <a:effectLst/>
                        </a:rPr>
                        <a:t>Duidelijkere kaders waarin ik mijn eigen regie kan nemen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747150142"/>
                  </a:ext>
                </a:extLst>
              </a:tr>
              <a:tr h="377003">
                <a:tc>
                  <a:txBody>
                    <a:bodyPr/>
                    <a:lstStyle/>
                    <a:p>
                      <a:pPr marL="171450" indent="-171450" algn="l" fontAlgn="b">
                        <a:buFont typeface="Arial"/>
                        <a:buChar char="•"/>
                      </a:pPr>
                      <a:r>
                        <a:rPr lang="nl-NL" sz="1200" u="none" strike="noStrike">
                          <a:effectLst/>
                        </a:rPr>
                        <a:t>Aan het begin van het jaar duidelijke doelen afspreken en je het vertrouwen geven dat je hier naar eigen inzicht mee aan de slag kan gaan.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04100237"/>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661611524"/>
              </p:ext>
            </p:extLst>
          </p:nvPr>
        </p:nvGraphicFramePr>
        <p:xfrm>
          <a:off x="6665976" y="1250017"/>
          <a:ext cx="5132222" cy="4342047"/>
        </p:xfrm>
        <a:graphic>
          <a:graphicData uri="http://schemas.openxmlformats.org/drawingml/2006/table">
            <a:tbl>
              <a:tblPr firstRow="1" bandRow="1">
                <a:tableStyleId>{F5AB1C69-6EDB-4FF4-983F-18BD219EF322}</a:tableStyleId>
              </a:tblPr>
              <a:tblGrid>
                <a:gridCol w="5132222">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Ontwikkeling</a:t>
                      </a:r>
                      <a:endParaRPr lang="nl-NL" sz="1200" b="1"/>
                    </a:p>
                  </a:txBody>
                  <a:tcPr/>
                </a:tc>
                <a:extLst>
                  <a:ext uri="{0D108BD9-81ED-4DB2-BD59-A6C34878D82A}">
                    <a16:rowId xmlns:a16="http://schemas.microsoft.com/office/drawing/2014/main" val="99463166"/>
                  </a:ext>
                </a:extLst>
              </a:tr>
              <a:tr h="472344">
                <a:tc>
                  <a:txBody>
                    <a:bodyPr/>
                    <a:lstStyle/>
                    <a:p>
                      <a:pPr marL="171450" indent="-171450" algn="l" fontAlgn="b">
                        <a:buFont typeface="Arial"/>
                        <a:buChar char="•"/>
                      </a:pPr>
                      <a:r>
                        <a:rPr lang="nl-NL" sz="1200" u="none" strike="noStrike">
                          <a:effectLst/>
                        </a:rPr>
                        <a:t>Toch meer scholing voor accounthouderschap of iemand in die functie plaatsen die daar echt goed bij past. Dat laatste twijfel ik wel eens aan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031515692"/>
                  </a:ext>
                </a:extLst>
              </a:tr>
              <a:tr h="302527">
                <a:tc>
                  <a:txBody>
                    <a:bodyPr/>
                    <a:lstStyle/>
                    <a:p>
                      <a:pPr marL="171450" indent="-171450" algn="l" fontAlgn="b">
                        <a:buFont typeface="Arial"/>
                        <a:buChar char="•"/>
                      </a:pPr>
                      <a:r>
                        <a:rPr lang="nl-NL" sz="1200" u="none" strike="noStrike">
                          <a:effectLst/>
                        </a:rPr>
                        <a:t>Door mezelf te blijven ontwikkelen en te overleggen naar de mogelijkheden.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466335270"/>
                  </a:ext>
                </a:extLst>
              </a:tr>
              <a:tr h="310896">
                <a:tc>
                  <a:txBody>
                    <a:bodyPr/>
                    <a:lstStyle/>
                    <a:p>
                      <a:pPr marL="171450" indent="-171450" algn="l" fontAlgn="b">
                        <a:buFont typeface="Arial"/>
                        <a:buChar char="•"/>
                      </a:pPr>
                      <a:r>
                        <a:rPr lang="nl-NL" sz="1200" u="none" strike="noStrike">
                          <a:effectLst/>
                        </a:rPr>
                        <a:t>Tijd voor reflectie inregelen, tijd voor scholing inregelen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719578021"/>
                  </a:ext>
                </a:extLst>
              </a:tr>
              <a:tr h="314960">
                <a:tc>
                  <a:txBody>
                    <a:bodyPr/>
                    <a:lstStyle/>
                    <a:p>
                      <a:pPr marL="171450" indent="-171450" algn="l" fontAlgn="b">
                        <a:buFont typeface="Arial"/>
                        <a:buChar char="•"/>
                      </a:pPr>
                      <a:r>
                        <a:rPr lang="nl-NL" sz="1200" u="none" strike="noStrike">
                          <a:effectLst/>
                        </a:rPr>
                        <a:t>Meer cursussen in onze vakgebied</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3075540890"/>
                  </a:ext>
                </a:extLst>
              </a:tr>
              <a:tr h="266565">
                <a:tc>
                  <a:txBody>
                    <a:bodyPr/>
                    <a:lstStyle/>
                    <a:p>
                      <a:pPr marL="171450" indent="-171450" algn="l" fontAlgn="b">
                        <a:buFont typeface="Arial"/>
                        <a:buChar char="•"/>
                      </a:pPr>
                      <a:r>
                        <a:rPr lang="nl-NL" sz="1200" u="none" strike="noStrike">
                          <a:effectLst/>
                        </a:rPr>
                        <a:t>Uitwisseling met netwerkpartners, stages en dergelijke naast je werk aanbieden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2453801980"/>
                  </a:ext>
                </a:extLst>
              </a:tr>
              <a:tr h="636534">
                <a:tc>
                  <a:txBody>
                    <a:bodyPr/>
                    <a:lstStyle/>
                    <a:p>
                      <a:pPr marL="171450" indent="-171450" algn="l" fontAlgn="b">
                        <a:buFont typeface="Arial"/>
                        <a:buChar char="•"/>
                      </a:pPr>
                      <a:r>
                        <a:rPr lang="nl-NL" sz="1200" u="none" strike="noStrike">
                          <a:effectLst/>
                        </a:rPr>
                        <a:t>Meer opleidingsbudget maar dat zie ik niet snel gebeuren eerlijk gezegd. Het zou wat meer mogelijkheden creëren om echt verdieping te kunnen vinden in opleiding</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544185775"/>
                  </a:ext>
                </a:extLst>
              </a:tr>
              <a:tr h="336421">
                <a:tc>
                  <a:txBody>
                    <a:bodyPr/>
                    <a:lstStyle/>
                    <a:p>
                      <a:pPr marL="171450" indent="-171450" algn="l" fontAlgn="b">
                        <a:buFont typeface="Arial"/>
                        <a:buChar char="•"/>
                      </a:pPr>
                      <a:r>
                        <a:rPr lang="nl-NL" sz="1200" u="none" strike="noStrike">
                          <a:effectLst/>
                        </a:rPr>
                        <a:t>Motivatie voor zelfstudie/verdieping.</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893931380"/>
                  </a:ext>
                </a:extLst>
              </a:tr>
              <a:tr h="511834">
                <a:tc>
                  <a:txBody>
                    <a:bodyPr/>
                    <a:lstStyle/>
                    <a:p>
                      <a:pPr marL="171450" indent="-171450" algn="l" fontAlgn="b">
                        <a:buFont typeface="Arial"/>
                        <a:buChar char="•"/>
                      </a:pPr>
                      <a:r>
                        <a:rPr lang="nl-NL" sz="1200" u="none" strike="noStrike">
                          <a:effectLst/>
                        </a:rPr>
                        <a:t>Meer doorgroeimogelijkheden en meer de medewerkers meenemen in beslissingen die genomen worden.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234553691"/>
                  </a:ext>
                </a:extLst>
              </a:tr>
              <a:tr h="448286">
                <a:tc>
                  <a:txBody>
                    <a:bodyPr/>
                    <a:lstStyle/>
                    <a:p>
                      <a:pPr marL="171450" indent="-171450" algn="l" fontAlgn="b">
                        <a:buFont typeface="Arial"/>
                        <a:buChar char="•"/>
                      </a:pPr>
                      <a:r>
                        <a:rPr lang="nl-NL" sz="1200" u="none" strike="noStrike">
                          <a:effectLst/>
                        </a:rPr>
                        <a:t>Zoveel mogelijk eigen leiderschap stimuleren door middel van werkbesprekingen en cursussen.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747150142"/>
                  </a:ext>
                </a:extLst>
              </a:tr>
              <a:tr h="370840">
                <a:tc>
                  <a:txBody>
                    <a:bodyPr/>
                    <a:lstStyle/>
                    <a:p>
                      <a:pPr marL="171450" indent="-171450" algn="l" fontAlgn="b">
                        <a:buFont typeface="Arial"/>
                        <a:buChar char="•"/>
                      </a:pPr>
                      <a:r>
                        <a:rPr lang="nl-NL" sz="1200" u="none" strike="noStrike">
                          <a:effectLst/>
                        </a:rPr>
                        <a:t>Het nog makkelijker maken om trainingen en scholingen te volgen op 'kosten van de baas'</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04100237"/>
                  </a:ext>
                </a:extLst>
              </a:tr>
            </a:tbl>
          </a:graphicData>
        </a:graphic>
      </p:graphicFrame>
    </p:spTree>
    <p:extLst>
      <p:ext uri="{BB962C8B-B14F-4D97-AF65-F5344CB8AC3E}">
        <p14:creationId xmlns:p14="http://schemas.microsoft.com/office/powerpoint/2010/main" val="1886507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36</a:t>
            </a:fld>
            <a:endParaRPr lang="nl-NL"/>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2"/>
          <a:stretch>
            <a:fillRect/>
          </a:stretch>
        </p:blipFill>
        <p:spPr>
          <a:xfrm>
            <a:off x="918000" y="348976"/>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1578685279"/>
              </p:ext>
            </p:extLst>
          </p:nvPr>
        </p:nvGraphicFramePr>
        <p:xfrm>
          <a:off x="918000" y="1308579"/>
          <a:ext cx="4912360" cy="4826911"/>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Rol van leidinggevenden</a:t>
                      </a:r>
                      <a:endParaRPr lang="nl-NL" sz="1200" b="1"/>
                    </a:p>
                  </a:txBody>
                  <a:tcPr/>
                </a:tc>
                <a:extLst>
                  <a:ext uri="{0D108BD9-81ED-4DB2-BD59-A6C34878D82A}">
                    <a16:rowId xmlns:a16="http://schemas.microsoft.com/office/drawing/2014/main" val="99463166"/>
                  </a:ext>
                </a:extLst>
              </a:tr>
              <a:tr h="661445">
                <a:tc>
                  <a:txBody>
                    <a:bodyPr/>
                    <a:lstStyle/>
                    <a:p>
                      <a:pPr marL="171450" indent="-171450" algn="l" fontAlgn="b">
                        <a:buFont typeface="Arial"/>
                        <a:buChar char="•"/>
                      </a:pPr>
                      <a:r>
                        <a:rPr lang="nl-NL" sz="1200" u="none" strike="noStrike">
                          <a:effectLst/>
                        </a:rPr>
                        <a:t>Laat als management merken dat je begrijpt dat ons werk in the road gebeurd. Vertrouwen is een groot goed. Maak budget vrij om personeel zelf leuke dingen te laten organiseren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031515692"/>
                  </a:ext>
                </a:extLst>
              </a:tr>
              <a:tr h="252803">
                <a:tc>
                  <a:txBody>
                    <a:bodyPr/>
                    <a:lstStyle/>
                    <a:p>
                      <a:pPr marL="171450" indent="-171450" algn="l" fontAlgn="b">
                        <a:buFont typeface="Arial"/>
                        <a:buChar char="•"/>
                      </a:pPr>
                      <a:r>
                        <a:rPr lang="nl-NL" sz="1200" u="none" strike="noStrike">
                          <a:effectLst/>
                        </a:rPr>
                        <a:t>Luisteren naar medewerkers en meer richten op verbeteringen/ wensen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466335270"/>
                  </a:ext>
                </a:extLst>
              </a:tr>
              <a:tr h="286693">
                <a:tc>
                  <a:txBody>
                    <a:bodyPr/>
                    <a:lstStyle/>
                    <a:p>
                      <a:pPr marL="171450" indent="-171450" algn="l" fontAlgn="b">
                        <a:buFont typeface="Arial"/>
                        <a:buChar char="•"/>
                      </a:pPr>
                      <a:r>
                        <a:rPr lang="nl-NL" sz="1200" u="none" strike="noStrike">
                          <a:effectLst/>
                        </a:rPr>
                        <a:t>Efficiënter werken stimuleren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719578021"/>
                  </a:ext>
                </a:extLst>
              </a:tr>
              <a:tr h="429768">
                <a:tc>
                  <a:txBody>
                    <a:bodyPr/>
                    <a:lstStyle/>
                    <a:p>
                      <a:pPr marL="171450" indent="-171450" algn="l" fontAlgn="b">
                        <a:buFont typeface="Arial"/>
                        <a:buChar char="•"/>
                      </a:pPr>
                      <a:r>
                        <a:rPr lang="nl-NL" sz="1200" u="none" strike="noStrike">
                          <a:effectLst/>
                        </a:rPr>
                        <a:t>Meneer de incompetente manager per direct ontslaan, en tevens ook de vorige directeur met zijn innovatieve blik terug halen naar de organisatie.</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3075540890"/>
                  </a:ext>
                </a:extLst>
              </a:tr>
              <a:tr h="302270">
                <a:tc>
                  <a:txBody>
                    <a:bodyPr/>
                    <a:lstStyle/>
                    <a:p>
                      <a:pPr marL="171450" indent="-171450" algn="l" fontAlgn="b">
                        <a:buFont typeface="Arial"/>
                        <a:buChar char="•"/>
                      </a:pPr>
                      <a:r>
                        <a:rPr lang="nl-NL" sz="1200" u="none" strike="noStrike">
                          <a:effectLst/>
                        </a:rPr>
                        <a:t>Er zou meer Bottom up beleid mogen zijn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2453801980"/>
                  </a:ext>
                </a:extLst>
              </a:tr>
              <a:tr h="336794">
                <a:tc>
                  <a:txBody>
                    <a:bodyPr/>
                    <a:lstStyle/>
                    <a:p>
                      <a:pPr marL="171450" indent="-171450" algn="l" fontAlgn="b">
                        <a:buFont typeface="Arial"/>
                        <a:buChar char="•"/>
                      </a:pPr>
                      <a:r>
                        <a:rPr lang="nl-NL" sz="1200" u="none" strike="noStrike">
                          <a:effectLst/>
                        </a:rPr>
                        <a:t>Meer kaders zetten in wat we willen en waar we voor staan.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544185775"/>
                  </a:ext>
                </a:extLst>
              </a:tr>
              <a:tr h="502920">
                <a:tc>
                  <a:txBody>
                    <a:bodyPr/>
                    <a:lstStyle/>
                    <a:p>
                      <a:pPr marL="171450" indent="-171450" algn="l" fontAlgn="b">
                        <a:buFont typeface="Arial"/>
                        <a:buChar char="•"/>
                      </a:pPr>
                      <a:r>
                        <a:rPr lang="nl-NL" sz="1200" u="none" strike="noStrike">
                          <a:effectLst/>
                        </a:rPr>
                        <a:t>Leidinggevende leren om medewerkers meer te coachen en minder te micromanagen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893931380"/>
                  </a:ext>
                </a:extLst>
              </a:tr>
              <a:tr h="502920">
                <a:tc>
                  <a:txBody>
                    <a:bodyPr/>
                    <a:lstStyle/>
                    <a:p>
                      <a:pPr marL="171450" indent="-171450" algn="l" fontAlgn="b">
                        <a:buFont typeface="Arial"/>
                        <a:buChar char="•"/>
                      </a:pPr>
                      <a:r>
                        <a:rPr lang="nl-NL" sz="1200" u="none" strike="noStrike">
                          <a:effectLst/>
                        </a:rPr>
                        <a:t>De beste maatregelen zou zijn om machtsbeluste leiders in tussen lagen eruit te halen en zelfsturende teams te situeren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234553691"/>
                  </a:ext>
                </a:extLst>
              </a:tr>
              <a:tr h="443992">
                <a:tc>
                  <a:txBody>
                    <a:bodyPr/>
                    <a:lstStyle/>
                    <a:p>
                      <a:pPr marL="171450" indent="-171450" algn="l" fontAlgn="b">
                        <a:buFont typeface="Arial"/>
                        <a:buChar char="•"/>
                      </a:pPr>
                      <a:r>
                        <a:rPr lang="nl-NL" sz="1200" u="none" strike="noStrike">
                          <a:effectLst/>
                        </a:rPr>
                        <a:t>Vertrouwen hebben in je werknemer. werknemers zelf beslissingsruimte geven en vragen wat ze nodig hebben op tot resultaten te komen.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747150142"/>
                  </a:ext>
                </a:extLst>
              </a:tr>
              <a:tr h="218074">
                <a:tc>
                  <a:txBody>
                    <a:bodyPr/>
                    <a:lstStyle/>
                    <a:p>
                      <a:pPr marL="171450" indent="-171450" algn="l" fontAlgn="b">
                        <a:buFont typeface="Arial"/>
                        <a:buChar char="•"/>
                      </a:pPr>
                      <a:r>
                        <a:rPr lang="nl-NL" sz="1200" u="none" strike="noStrike">
                          <a:effectLst/>
                        </a:rPr>
                        <a:t>Kritisch kijken naar het management en bestuur. Daarbij is het op mijn afdeling meer kwantiteit dan kwaliteit dat het personeel mee brengt. Het is voor denken in poppetjes </a:t>
                      </a:r>
                      <a:r>
                        <a:rPr lang="nl-NL" sz="1200" u="none" strike="noStrike" err="1">
                          <a:effectLst/>
                        </a:rPr>
                        <a:t>ipv</a:t>
                      </a:r>
                      <a:r>
                        <a:rPr lang="nl-NL" sz="1200" u="none" strike="noStrike">
                          <a:effectLst/>
                        </a:rPr>
                        <a:t> kijken wat kunnen deze poppetjes en helpt het de afdeling</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04100237"/>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450380647"/>
              </p:ext>
            </p:extLst>
          </p:nvPr>
        </p:nvGraphicFramePr>
        <p:xfrm>
          <a:off x="6224422" y="1310400"/>
          <a:ext cx="5573776" cy="4501820"/>
        </p:xfrm>
        <a:graphic>
          <a:graphicData uri="http://schemas.openxmlformats.org/drawingml/2006/table">
            <a:tbl>
              <a:tblPr firstRow="1" bandRow="1">
                <a:tableStyleId>{F5AB1C69-6EDB-4FF4-983F-18BD219EF322}</a:tableStyleId>
              </a:tblPr>
              <a:tblGrid>
                <a:gridCol w="5573776">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Rol van gemeenten</a:t>
                      </a:r>
                      <a:endParaRPr lang="nl-NL" sz="1200" b="1"/>
                    </a:p>
                  </a:txBody>
                  <a:tcPr/>
                </a:tc>
                <a:extLst>
                  <a:ext uri="{0D108BD9-81ED-4DB2-BD59-A6C34878D82A}">
                    <a16:rowId xmlns:a16="http://schemas.microsoft.com/office/drawing/2014/main" val="99463166"/>
                  </a:ext>
                </a:extLst>
              </a:tr>
              <a:tr h="299383">
                <a:tc>
                  <a:txBody>
                    <a:bodyPr/>
                    <a:lstStyle/>
                    <a:p>
                      <a:pPr marL="171450" indent="-171450" algn="l" fontAlgn="b">
                        <a:buFont typeface="Arial"/>
                        <a:buChar char="•"/>
                      </a:pPr>
                      <a:r>
                        <a:rPr lang="nl-NL" sz="1200" u="none" strike="noStrike">
                          <a:effectLst/>
                        </a:rPr>
                        <a:t>Minder bureaucratie</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031515692"/>
                  </a:ext>
                </a:extLst>
              </a:tr>
              <a:tr h="292608">
                <a:tc>
                  <a:txBody>
                    <a:bodyPr/>
                    <a:lstStyle/>
                    <a:p>
                      <a:pPr marL="171450" indent="-171450" algn="l" fontAlgn="b">
                        <a:buFont typeface="Arial"/>
                        <a:buChar char="•"/>
                      </a:pPr>
                      <a:r>
                        <a:rPr lang="nl-NL" sz="1200" u="none" strike="noStrike">
                          <a:effectLst/>
                        </a:rPr>
                        <a:t>Minder registratiedruk</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466335270"/>
                  </a:ext>
                </a:extLst>
              </a:tr>
              <a:tr h="283464">
                <a:tc>
                  <a:txBody>
                    <a:bodyPr/>
                    <a:lstStyle/>
                    <a:p>
                      <a:pPr marL="171450" indent="-171450" algn="l" fontAlgn="b">
                        <a:buFont typeface="Arial"/>
                        <a:buChar char="•"/>
                      </a:pPr>
                      <a:r>
                        <a:rPr lang="nl-NL" sz="1200" u="none" strike="noStrike">
                          <a:effectLst/>
                        </a:rPr>
                        <a:t>Hoeveelheid formulieren, administratie verminderen.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719578021"/>
                  </a:ext>
                </a:extLst>
              </a:tr>
              <a:tr h="265176">
                <a:tc>
                  <a:txBody>
                    <a:bodyPr/>
                    <a:lstStyle/>
                    <a:p>
                      <a:pPr marL="171450" indent="-171450" algn="l" fontAlgn="b">
                        <a:buFont typeface="Arial"/>
                        <a:buChar char="•"/>
                      </a:pPr>
                      <a:r>
                        <a:rPr lang="nl-NL" sz="1200" u="none" strike="noStrike">
                          <a:effectLst/>
                        </a:rPr>
                        <a:t>Minder bureaucratie invoeren, doormiddel van minder papierwerk.</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3075540890"/>
                  </a:ext>
                </a:extLst>
              </a:tr>
              <a:tr h="266565">
                <a:tc>
                  <a:txBody>
                    <a:bodyPr/>
                    <a:lstStyle/>
                    <a:p>
                      <a:pPr marL="171450" indent="-171450" algn="l" fontAlgn="b">
                        <a:buFont typeface="Arial"/>
                        <a:buChar char="•"/>
                      </a:pPr>
                      <a:r>
                        <a:rPr lang="nl-NL" sz="1200" u="none" strike="noStrike" err="1">
                          <a:effectLst/>
                        </a:rPr>
                        <a:t>Admistratieve</a:t>
                      </a:r>
                      <a:r>
                        <a:rPr lang="nl-NL" sz="1200" u="none" strike="noStrike">
                          <a:effectLst/>
                        </a:rPr>
                        <a:t> lasten zo laag mogelijk te maken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2453801980"/>
                  </a:ext>
                </a:extLst>
              </a:tr>
              <a:tr h="455811">
                <a:tc>
                  <a:txBody>
                    <a:bodyPr/>
                    <a:lstStyle/>
                    <a:p>
                      <a:pPr marL="171450" indent="-171450" algn="l" fontAlgn="b">
                        <a:buFont typeface="Arial"/>
                        <a:buChar char="•"/>
                      </a:pPr>
                      <a:r>
                        <a:rPr lang="nl-NL" sz="1200" u="none" strike="noStrike">
                          <a:effectLst/>
                        </a:rPr>
                        <a:t>Er is niet veel mogelijk wat de organisatie kan doen omdat we afhankelijk zijn van subsidie.</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544185775"/>
                  </a:ext>
                </a:extLst>
              </a:tr>
              <a:tr h="822960">
                <a:tc>
                  <a:txBody>
                    <a:bodyPr/>
                    <a:lstStyle/>
                    <a:p>
                      <a:pPr marL="171450" indent="-171450" algn="l" fontAlgn="b">
                        <a:buFont typeface="Arial"/>
                        <a:buChar char="•"/>
                      </a:pPr>
                      <a:r>
                        <a:rPr lang="nl-NL" sz="1200" u="none" strike="noStrike">
                          <a:effectLst/>
                        </a:rPr>
                        <a:t>Politiek, verzekeraars en financierders zouden vertrouwen moeten hebben in ons kunnen ipv onzin verantwoordingen vragen die tijd kosten en totaal geen eerlijk beeld geven van de kwaliteit van zorg. controle is goed maar nu werken we van uit wantrouwen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893931380"/>
                  </a:ext>
                </a:extLst>
              </a:tr>
              <a:tr h="617107">
                <a:tc>
                  <a:txBody>
                    <a:bodyPr/>
                    <a:lstStyle/>
                    <a:p>
                      <a:pPr marL="171450" indent="-171450" algn="l" fontAlgn="b">
                        <a:buFont typeface="Arial"/>
                        <a:buChar char="•"/>
                      </a:pPr>
                      <a:r>
                        <a:rPr lang="nl-NL" sz="1200" u="none" strike="noStrike">
                          <a:effectLst/>
                        </a:rPr>
                        <a:t>Goed onderhandelen met de subsidiegever en duidelijk maken dat hulpverlening in complexe casussen tijd kost. Soms kost het enige tijd om vertrouwen te winnen terwijl de subsidiegever verlangt dat het traject in enkele weken afgerond kan worden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234553691"/>
                  </a:ext>
                </a:extLst>
              </a:tr>
              <a:tr h="274320">
                <a:tc>
                  <a:txBody>
                    <a:bodyPr/>
                    <a:lstStyle/>
                    <a:p>
                      <a:pPr marL="171450" indent="-171450" algn="l" fontAlgn="b">
                        <a:buFont typeface="Arial"/>
                        <a:buChar char="•"/>
                      </a:pPr>
                      <a:r>
                        <a:rPr lang="nl-NL" sz="1200" u="none" strike="noStrike">
                          <a:effectLst/>
                        </a:rPr>
                        <a:t>De verplichte plannen jaarlijks inleveren ipv ieder halfjaar</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747150142"/>
                  </a:ext>
                </a:extLst>
              </a:tr>
              <a:tr h="370840">
                <a:tc>
                  <a:txBody>
                    <a:bodyPr/>
                    <a:lstStyle/>
                    <a:p>
                      <a:pPr marL="171450" indent="-171450" algn="l" fontAlgn="b">
                        <a:buFont typeface="Arial"/>
                        <a:buChar char="•"/>
                      </a:pPr>
                      <a:r>
                        <a:rPr lang="nl-NL" sz="1200" u="none" strike="noStrike">
                          <a:effectLst/>
                        </a:rPr>
                        <a:t>Ons meer direct betrekken in de </a:t>
                      </a:r>
                      <a:r>
                        <a:rPr lang="nl-NL" sz="1200" u="none" strike="noStrike" err="1">
                          <a:effectLst/>
                        </a:rPr>
                        <a:t>ondrhandelingen</a:t>
                      </a:r>
                      <a:r>
                        <a:rPr lang="nl-NL" sz="1200" u="none" strike="noStrike">
                          <a:effectLst/>
                        </a:rPr>
                        <a:t> met de opdrachtgevers. Wij weten het beste wat er speelt in ons werk en wat er nodig is en kunnen dat ook het beste uitleggen aan de opdrachtgever.</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04100237"/>
                  </a:ext>
                </a:extLst>
              </a:tr>
            </a:tbl>
          </a:graphicData>
        </a:graphic>
      </p:graphicFrame>
      <p:sp>
        <p:nvSpPr>
          <p:cNvPr id="4" name="Tekstvak 3">
            <a:extLst>
              <a:ext uri="{FF2B5EF4-FFF2-40B4-BE49-F238E27FC236}">
                <a16:creationId xmlns:a16="http://schemas.microsoft.com/office/drawing/2014/main" id="{0278A8FD-0219-E867-1D4F-0CACB9704167}"/>
              </a:ext>
            </a:extLst>
          </p:cNvPr>
          <p:cNvSpPr txBox="1"/>
          <p:nvPr/>
        </p:nvSpPr>
        <p:spPr>
          <a:xfrm>
            <a:off x="1630800" y="597600"/>
            <a:ext cx="9568955" cy="523220"/>
          </a:xfrm>
          <a:prstGeom prst="rect">
            <a:avLst/>
          </a:prstGeom>
          <a:noFill/>
        </p:spPr>
        <p:txBody>
          <a:bodyPr wrap="square">
            <a:spAutoFit/>
          </a:bodyPr>
          <a:lstStyle/>
          <a:p>
            <a:r>
              <a:rPr lang="nl-NL" sz="1400">
                <a:latin typeface="+mn-lt"/>
              </a:rPr>
              <a:t>Vraag 4: Maatregelen die de organisatie kan nemen om eigen regie te versterken</a:t>
            </a:r>
          </a:p>
          <a:p>
            <a:r>
              <a:rPr lang="nl-NL" sz="1400" b="1" i="0" u="none" strike="noStrike" kern="1200">
                <a:solidFill>
                  <a:schemeClr val="dk1"/>
                </a:solidFill>
                <a:effectLst/>
                <a:latin typeface="+mn-lt"/>
                <a:ea typeface="+mn-ea"/>
                <a:cs typeface="+mn-cs"/>
              </a:rPr>
              <a:t>Wat zeggen werknemers er zelf over? </a:t>
            </a:r>
            <a:endParaRPr lang="nl-NL" sz="1400" b="1" u="sng">
              <a:solidFill>
                <a:schemeClr val="tx1"/>
              </a:solidFill>
            </a:endParaRPr>
          </a:p>
        </p:txBody>
      </p:sp>
    </p:spTree>
    <p:extLst>
      <p:ext uri="{BB962C8B-B14F-4D97-AF65-F5344CB8AC3E}">
        <p14:creationId xmlns:p14="http://schemas.microsoft.com/office/powerpoint/2010/main" val="2908337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37</a:t>
            </a:fld>
            <a:endParaRPr lang="nl-NL"/>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2"/>
          <a:stretch>
            <a:fillRect/>
          </a:stretch>
        </p:blipFill>
        <p:spPr>
          <a:xfrm>
            <a:off x="918000" y="349200"/>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3480572844"/>
              </p:ext>
            </p:extLst>
          </p:nvPr>
        </p:nvGraphicFramePr>
        <p:xfrm>
          <a:off x="906339" y="1293250"/>
          <a:ext cx="4912360" cy="4650545"/>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Werkdrukreductie</a:t>
                      </a:r>
                      <a:endParaRPr lang="nl-NL" sz="1200" b="1"/>
                    </a:p>
                  </a:txBody>
                  <a:tcPr/>
                </a:tc>
                <a:extLst>
                  <a:ext uri="{0D108BD9-81ED-4DB2-BD59-A6C34878D82A}">
                    <a16:rowId xmlns:a16="http://schemas.microsoft.com/office/drawing/2014/main" val="99463166"/>
                  </a:ext>
                </a:extLst>
              </a:tr>
              <a:tr h="290239">
                <a:tc>
                  <a:txBody>
                    <a:bodyPr/>
                    <a:lstStyle/>
                    <a:p>
                      <a:pPr marL="171450" indent="-171450" algn="l" fontAlgn="b">
                        <a:buFont typeface="Arial"/>
                        <a:buChar char="•"/>
                      </a:pPr>
                      <a:r>
                        <a:rPr lang="nl-NL" sz="1200" u="none" strike="noStrike">
                          <a:effectLst/>
                        </a:rPr>
                        <a:t>Maatregelen tegen werkdruk</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031515692"/>
                  </a:ext>
                </a:extLst>
              </a:tr>
              <a:tr h="631157">
                <a:tc>
                  <a:txBody>
                    <a:bodyPr/>
                    <a:lstStyle/>
                    <a:p>
                      <a:pPr marL="171450" indent="-171450" algn="l" fontAlgn="b">
                        <a:buFont typeface="Arial"/>
                        <a:buChar char="•"/>
                      </a:pPr>
                      <a:r>
                        <a:rPr lang="nl-NL" sz="1200" u="none" strike="noStrike">
                          <a:effectLst/>
                        </a:rPr>
                        <a:t>Loslaten van werkroosters. verplichte studie dagen voor ontwikkeling. Meer collega's aannemen voor werkdruk verlaging en geen zzp of kort durende krachten, die kosten alleen tijd.</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466335270"/>
                  </a:ext>
                </a:extLst>
              </a:tr>
              <a:tr h="502699">
                <a:tc>
                  <a:txBody>
                    <a:bodyPr/>
                    <a:lstStyle/>
                    <a:p>
                      <a:pPr marL="171450" indent="-171450" algn="l" fontAlgn="b">
                        <a:buFont typeface="Arial"/>
                        <a:buChar char="•"/>
                      </a:pPr>
                      <a:r>
                        <a:rPr lang="nl-NL" sz="1200" u="none" strike="noStrike">
                          <a:effectLst/>
                        </a:rPr>
                        <a:t>Het inchecken of de ontwikkelingen gaan zo als verwacht en of de werkdruk zorgt voor verkeerde assumpties om de aannames te verleggen.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719578021"/>
                  </a:ext>
                </a:extLst>
              </a:tr>
              <a:tr h="265176">
                <a:tc>
                  <a:txBody>
                    <a:bodyPr/>
                    <a:lstStyle/>
                    <a:p>
                      <a:pPr marL="171450" indent="-171450" algn="l" fontAlgn="b">
                        <a:buFont typeface="Arial"/>
                        <a:buChar char="•"/>
                      </a:pPr>
                      <a:r>
                        <a:rPr lang="nl-NL" sz="1200" u="none" strike="noStrike">
                          <a:effectLst/>
                        </a:rPr>
                        <a:t>Stoppen met de minimale bezetting binnen mijn functiegroep.</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3075540890"/>
                  </a:ext>
                </a:extLst>
              </a:tr>
              <a:tr h="470408">
                <a:tc>
                  <a:txBody>
                    <a:bodyPr/>
                    <a:lstStyle/>
                    <a:p>
                      <a:pPr marL="171450" indent="-171450" algn="l" fontAlgn="b">
                        <a:buFont typeface="Arial"/>
                        <a:buChar char="•"/>
                      </a:pPr>
                      <a:r>
                        <a:rPr lang="nl-NL" sz="1200" u="none" strike="noStrike">
                          <a:effectLst/>
                        </a:rPr>
                        <a:t>Ik zou meer grip willen hebben op de werkdruk. Zo kan ik stress en balans werk/privé beter reguleren.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2453801980"/>
                  </a:ext>
                </a:extLst>
              </a:tr>
              <a:tr h="466344">
                <a:tc>
                  <a:txBody>
                    <a:bodyPr/>
                    <a:lstStyle/>
                    <a:p>
                      <a:pPr marL="171450" indent="-171450" algn="l" fontAlgn="b">
                        <a:buFont typeface="Arial"/>
                        <a:buChar char="•"/>
                      </a:pPr>
                      <a:r>
                        <a:rPr lang="nl-NL" sz="1200" u="none" strike="noStrike">
                          <a:effectLst/>
                        </a:rPr>
                        <a:t>Zorgen voor meer personeel, zodat er meer 1 op 1 met een deelnemer aan zijn hulpvraag gewerkt kan worden.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544185775"/>
                  </a:ext>
                </a:extLst>
              </a:tr>
              <a:tr h="817266">
                <a:tc>
                  <a:txBody>
                    <a:bodyPr/>
                    <a:lstStyle/>
                    <a:p>
                      <a:pPr marL="171450" indent="-171450" algn="l" fontAlgn="b">
                        <a:buFont typeface="Arial"/>
                        <a:buChar char="•"/>
                      </a:pPr>
                      <a:r>
                        <a:rPr lang="nl-NL" sz="1200" u="none" strike="noStrike">
                          <a:effectLst/>
                        </a:rPr>
                        <a:t>Zorgen voor voldoende bezetting/tijd zo dat dingen ook goed aangepakt kunnen worden. Ik word vaak opgeslokt in neventaken/activiteiten waardoor ik niet kom tot het werk wat ik wil/moet doen. Werkdruk is fijn, te veel niet.</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893931380"/>
                  </a:ext>
                </a:extLst>
              </a:tr>
              <a:tr h="289158">
                <a:tc>
                  <a:txBody>
                    <a:bodyPr/>
                    <a:lstStyle/>
                    <a:p>
                      <a:pPr marL="171450" indent="-171450" algn="l" fontAlgn="b">
                        <a:buFont typeface="Arial"/>
                        <a:buChar char="•"/>
                      </a:pPr>
                      <a:r>
                        <a:rPr lang="nl-NL" sz="1200" u="none" strike="noStrike">
                          <a:effectLst/>
                        </a:rPr>
                        <a:t>Meer tijd, nu heb je vaak tijd te kort en hol je achter jezelf aan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234553691"/>
                  </a:ext>
                </a:extLst>
              </a:tr>
              <a:tr h="329184">
                <a:tc>
                  <a:txBody>
                    <a:bodyPr/>
                    <a:lstStyle/>
                    <a:p>
                      <a:pPr marL="171450" indent="-171450" algn="l" fontAlgn="b">
                        <a:buFont typeface="Arial"/>
                        <a:buChar char="•"/>
                      </a:pPr>
                      <a:r>
                        <a:rPr lang="nl-NL" sz="1200" u="none" strike="noStrike">
                          <a:effectLst/>
                        </a:rPr>
                        <a:t>Te hoge werkdruk waardoor je maar gewoon moet doorrennen.</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747150142"/>
                  </a:ext>
                </a:extLst>
              </a:tr>
              <a:tr h="218074">
                <a:tc>
                  <a:txBody>
                    <a:bodyPr/>
                    <a:lstStyle/>
                    <a:p>
                      <a:pPr marL="171450" indent="-171450" algn="l" fontAlgn="b">
                        <a:buFont typeface="Arial"/>
                        <a:buChar char="•"/>
                      </a:pPr>
                      <a:r>
                        <a:rPr lang="nl-NL" sz="1200" u="none" strike="noStrike">
                          <a:effectLst/>
                        </a:rPr>
                        <a:t>Maatregelen tegen werkdruk</a:t>
                      </a:r>
                      <a:endParaRPr lang="nl-NL" sz="1200" b="0" i="0" u="none" strike="noStrike">
                        <a:solidFill>
                          <a:srgbClr val="000000"/>
                        </a:solidFill>
                        <a:effectLst/>
                        <a:latin typeface="Arial" panose="020B0604020202020204" pitchFamily="34" charset="0"/>
                      </a:endParaRPr>
                    </a:p>
                  </a:txBody>
                  <a:tcPr marL="4946" marR="4946" marT="4946" marB="0"/>
                </a:tc>
                <a:extLst>
                  <a:ext uri="{0D108BD9-81ED-4DB2-BD59-A6C34878D82A}">
                    <a16:rowId xmlns:a16="http://schemas.microsoft.com/office/drawing/2014/main" val="104100237"/>
                  </a:ext>
                </a:extLst>
              </a:tr>
            </a:tbl>
          </a:graphicData>
        </a:graphic>
      </p:graphicFrame>
      <p:sp>
        <p:nvSpPr>
          <p:cNvPr id="4" name="Tekstvak 3">
            <a:extLst>
              <a:ext uri="{FF2B5EF4-FFF2-40B4-BE49-F238E27FC236}">
                <a16:creationId xmlns:a16="http://schemas.microsoft.com/office/drawing/2014/main" id="{6A3D3997-A0C5-B776-FA50-9D0838793529}"/>
              </a:ext>
            </a:extLst>
          </p:cNvPr>
          <p:cNvSpPr txBox="1"/>
          <p:nvPr/>
        </p:nvSpPr>
        <p:spPr>
          <a:xfrm>
            <a:off x="1659375" y="451893"/>
            <a:ext cx="4159324" cy="738664"/>
          </a:xfrm>
          <a:prstGeom prst="rect">
            <a:avLst/>
          </a:prstGeom>
          <a:noFill/>
        </p:spPr>
        <p:txBody>
          <a:bodyPr wrap="square">
            <a:spAutoFit/>
          </a:bodyPr>
          <a:lstStyle/>
          <a:p>
            <a:r>
              <a:rPr lang="nl-NL" sz="1400">
                <a:latin typeface="+mn-lt"/>
              </a:rPr>
              <a:t>Vraag 4: Maatregelen die de organisatie kan nemen om eigen regie te versterken</a:t>
            </a:r>
          </a:p>
          <a:p>
            <a:r>
              <a:rPr lang="nl-NL" sz="1400" b="1" i="0" u="none" strike="noStrike" kern="1200">
                <a:solidFill>
                  <a:schemeClr val="dk1"/>
                </a:solidFill>
                <a:effectLst/>
                <a:latin typeface="+mn-lt"/>
                <a:ea typeface="+mn-ea"/>
                <a:cs typeface="+mn-cs"/>
              </a:rPr>
              <a:t>Wat zeggen werknemers er zelf over? </a:t>
            </a:r>
            <a:endParaRPr lang="nl-NL" sz="1400" b="1" u="sng">
              <a:solidFill>
                <a:schemeClr val="tx1"/>
              </a:solidFill>
            </a:endParaRPr>
          </a:p>
        </p:txBody>
      </p:sp>
    </p:spTree>
    <p:extLst>
      <p:ext uri="{BB962C8B-B14F-4D97-AF65-F5344CB8AC3E}">
        <p14:creationId xmlns:p14="http://schemas.microsoft.com/office/powerpoint/2010/main" val="495844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38</a:t>
            </a:fld>
            <a:endParaRPr lang="nl-NL"/>
          </a:p>
        </p:txBody>
      </p:sp>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1893484209"/>
              </p:ext>
            </p:extLst>
          </p:nvPr>
        </p:nvGraphicFramePr>
        <p:xfrm>
          <a:off x="910800" y="1250017"/>
          <a:ext cx="5345083" cy="5236538"/>
        </p:xfrm>
        <a:graphic>
          <a:graphicData uri="http://schemas.openxmlformats.org/drawingml/2006/table">
            <a:tbl>
              <a:tblPr firstRow="1" bandRow="1">
                <a:tableStyleId>{F5AB1C69-6EDB-4FF4-983F-18BD219EF322}</a:tableStyleId>
              </a:tblPr>
              <a:tblGrid>
                <a:gridCol w="5345083">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Versterken van eigen regie in het werk zelf</a:t>
                      </a:r>
                      <a:endParaRPr lang="nl-NL" sz="1200" b="1"/>
                    </a:p>
                  </a:txBody>
                  <a:tcPr/>
                </a:tc>
                <a:extLst>
                  <a:ext uri="{0D108BD9-81ED-4DB2-BD59-A6C34878D82A}">
                    <a16:rowId xmlns:a16="http://schemas.microsoft.com/office/drawing/2014/main" val="99463166"/>
                  </a:ext>
                </a:extLst>
              </a:tr>
              <a:tr h="454831">
                <a:tc>
                  <a:txBody>
                    <a:bodyPr/>
                    <a:lstStyle/>
                    <a:p>
                      <a:pPr marL="171450" indent="-171450" algn="l" fontAlgn="b">
                        <a:buFont typeface="Arial"/>
                        <a:buChar char="•"/>
                      </a:pPr>
                      <a:r>
                        <a:rPr lang="nl-NL" sz="1200" u="none" strike="noStrike">
                          <a:effectLst/>
                        </a:rPr>
                        <a:t>Heldere doelen stellen en verwachtingen managen. Maar dat betekent ook dat we dit bij de opdrachtgevers moeten kunnen doen.</a:t>
                      </a:r>
                      <a:endParaRPr lang="nl-NL" sz="1200" b="0" i="0" u="none" strike="noStrike">
                        <a:solidFill>
                          <a:srgbClr val="000000"/>
                        </a:solidFill>
                        <a:effectLst/>
                        <a:latin typeface="Arial" panose="020B0604020202020204" pitchFamily="34" charset="0"/>
                      </a:endParaRPr>
                    </a:p>
                  </a:txBody>
                  <a:tcPr marL="5685" marR="5685" marT="5685" marB="0"/>
                </a:tc>
                <a:extLst>
                  <a:ext uri="{0D108BD9-81ED-4DB2-BD59-A6C34878D82A}">
                    <a16:rowId xmlns:a16="http://schemas.microsoft.com/office/drawing/2014/main" val="1031515692"/>
                  </a:ext>
                </a:extLst>
              </a:tr>
              <a:tr h="338328">
                <a:tc>
                  <a:txBody>
                    <a:bodyPr/>
                    <a:lstStyle/>
                    <a:p>
                      <a:pPr marL="171450" indent="-171450" algn="l" fontAlgn="b">
                        <a:buFont typeface="Arial"/>
                        <a:buChar char="•"/>
                      </a:pPr>
                      <a:r>
                        <a:rPr lang="nl-NL" sz="1200" u="none" strike="noStrike">
                          <a:effectLst/>
                        </a:rPr>
                        <a:t>Vergroten zicht op eigen vakgebied de eigen professionaliteit verhogen</a:t>
                      </a:r>
                      <a:endParaRPr lang="nl-NL" sz="1200" b="0" i="0" u="none" strike="noStrike">
                        <a:solidFill>
                          <a:srgbClr val="000000"/>
                        </a:solidFill>
                        <a:effectLst/>
                        <a:latin typeface="Arial" panose="020B0604020202020204" pitchFamily="34" charset="0"/>
                      </a:endParaRPr>
                    </a:p>
                  </a:txBody>
                  <a:tcPr marL="5685" marR="5685" marT="5685" marB="0"/>
                </a:tc>
                <a:extLst>
                  <a:ext uri="{0D108BD9-81ED-4DB2-BD59-A6C34878D82A}">
                    <a16:rowId xmlns:a16="http://schemas.microsoft.com/office/drawing/2014/main" val="466335270"/>
                  </a:ext>
                </a:extLst>
              </a:tr>
              <a:tr h="694944">
                <a:tc>
                  <a:txBody>
                    <a:bodyPr/>
                    <a:lstStyle/>
                    <a:p>
                      <a:pPr marL="171450" indent="-171450" algn="l" fontAlgn="b">
                        <a:buFont typeface="Arial"/>
                        <a:buChar char="•"/>
                      </a:pPr>
                      <a:r>
                        <a:rPr lang="nl-NL" sz="1200" u="none" strike="noStrike">
                          <a:effectLst/>
                        </a:rPr>
                        <a:t>Zowel als management en bij interne scholing blijven uitdragen dat binnen de grenzen van de wetgeving inzet van de eigen professionele kwaliteiten en daarmee het bieden van maatwerk belangrijk zijn</a:t>
                      </a:r>
                      <a:endParaRPr lang="nl-NL" sz="1200" b="0" i="0" u="none" strike="noStrike">
                        <a:solidFill>
                          <a:srgbClr val="000000"/>
                        </a:solidFill>
                        <a:effectLst/>
                        <a:latin typeface="Arial" panose="020B0604020202020204" pitchFamily="34" charset="0"/>
                      </a:endParaRPr>
                    </a:p>
                  </a:txBody>
                  <a:tcPr marL="5685" marR="5685" marT="5685" marB="0"/>
                </a:tc>
                <a:extLst>
                  <a:ext uri="{0D108BD9-81ED-4DB2-BD59-A6C34878D82A}">
                    <a16:rowId xmlns:a16="http://schemas.microsoft.com/office/drawing/2014/main" val="1719578021"/>
                  </a:ext>
                </a:extLst>
              </a:tr>
              <a:tr h="521208">
                <a:tc>
                  <a:txBody>
                    <a:bodyPr/>
                    <a:lstStyle/>
                    <a:p>
                      <a:pPr marL="171450" indent="-171450" algn="l" fontAlgn="b">
                        <a:buFont typeface="Arial"/>
                        <a:buChar char="•"/>
                      </a:pPr>
                      <a:r>
                        <a:rPr lang="nl-NL" sz="1200" u="none" strike="noStrike">
                          <a:effectLst/>
                        </a:rPr>
                        <a:t>Zelfbewustzijn creëren, met elkaar en in de teams. Zoeken naar balans tussen eigen regie nemen en doen wat verwacht wordt, gesprek faciliteren.</a:t>
                      </a:r>
                      <a:endParaRPr lang="nl-NL" sz="1200" b="0" i="0" u="none" strike="noStrike">
                        <a:solidFill>
                          <a:srgbClr val="000000"/>
                        </a:solidFill>
                        <a:effectLst/>
                        <a:latin typeface="Arial" panose="020B0604020202020204" pitchFamily="34" charset="0"/>
                      </a:endParaRPr>
                    </a:p>
                  </a:txBody>
                  <a:tcPr marL="5685" marR="5685" marT="5685" marB="0"/>
                </a:tc>
                <a:extLst>
                  <a:ext uri="{0D108BD9-81ED-4DB2-BD59-A6C34878D82A}">
                    <a16:rowId xmlns:a16="http://schemas.microsoft.com/office/drawing/2014/main" val="3075540890"/>
                  </a:ext>
                </a:extLst>
              </a:tr>
              <a:tr h="658368">
                <a:tc>
                  <a:txBody>
                    <a:bodyPr/>
                    <a:lstStyle/>
                    <a:p>
                      <a:pPr marL="171450" indent="-171450" algn="l" fontAlgn="b">
                        <a:buFont typeface="Arial"/>
                        <a:buChar char="•"/>
                      </a:pPr>
                      <a:r>
                        <a:rPr lang="nl-NL" sz="1200" u="none" strike="noStrike">
                          <a:effectLst/>
                        </a:rPr>
                        <a:t>Geef medewerkers veel vertrouwen, ruimte en verantwoordelijkheid om zaken zelf te regelen. dit geeft energie en gevoel dat je werk zin heeft. Dit moet niet in de wielen worden gereden door CAO bepalingen die hier haaks op staan.</a:t>
                      </a:r>
                      <a:endParaRPr lang="nl-NL" sz="1200" b="0" i="0" u="none" strike="noStrike">
                        <a:solidFill>
                          <a:srgbClr val="000000"/>
                        </a:solidFill>
                        <a:effectLst/>
                        <a:latin typeface="Arial" panose="020B0604020202020204" pitchFamily="34" charset="0"/>
                      </a:endParaRPr>
                    </a:p>
                  </a:txBody>
                  <a:tcPr marL="5685" marR="5685" marT="5685" marB="0"/>
                </a:tc>
                <a:extLst>
                  <a:ext uri="{0D108BD9-81ED-4DB2-BD59-A6C34878D82A}">
                    <a16:rowId xmlns:a16="http://schemas.microsoft.com/office/drawing/2014/main" val="2453801980"/>
                  </a:ext>
                </a:extLst>
              </a:tr>
              <a:tr h="611110">
                <a:tc>
                  <a:txBody>
                    <a:bodyPr/>
                    <a:lstStyle/>
                    <a:p>
                      <a:pPr marL="171450" indent="-171450" algn="l" fontAlgn="b">
                        <a:buFont typeface="Arial"/>
                        <a:buChar char="•"/>
                      </a:pPr>
                      <a:r>
                        <a:rPr lang="nl-NL" sz="1200" u="none" strike="noStrike">
                          <a:effectLst/>
                        </a:rPr>
                        <a:t>Medewerkers meer weerbaar maken en kijken hoe we meer ondernemerschap binnen de organisatie kunnen stimuleren. Daarnaast goede feedback en passende stijl van leidinggeven</a:t>
                      </a:r>
                      <a:endParaRPr lang="nl-NL" sz="1200" b="0" i="0" u="none" strike="noStrike">
                        <a:solidFill>
                          <a:srgbClr val="000000"/>
                        </a:solidFill>
                        <a:effectLst/>
                        <a:latin typeface="Arial" panose="020B0604020202020204" pitchFamily="34" charset="0"/>
                      </a:endParaRPr>
                    </a:p>
                  </a:txBody>
                  <a:tcPr marL="5685" marR="5685" marT="5685" marB="0"/>
                </a:tc>
                <a:extLst>
                  <a:ext uri="{0D108BD9-81ED-4DB2-BD59-A6C34878D82A}">
                    <a16:rowId xmlns:a16="http://schemas.microsoft.com/office/drawing/2014/main" val="1544185775"/>
                  </a:ext>
                </a:extLst>
              </a:tr>
              <a:tr h="458738">
                <a:tc>
                  <a:txBody>
                    <a:bodyPr/>
                    <a:lstStyle/>
                    <a:p>
                      <a:pPr marL="171450" indent="-171450" algn="l" fontAlgn="b">
                        <a:buFont typeface="Arial"/>
                        <a:buChar char="•"/>
                      </a:pPr>
                      <a:r>
                        <a:rPr lang="nl-NL" sz="1200" u="none" strike="noStrike">
                          <a:effectLst/>
                        </a:rPr>
                        <a:t>We zijn een personeelshandboek aan het ontwikkelen. En het met elkaar er steeds over hebben. Dan gaan goede voorbeelden stimuleren</a:t>
                      </a:r>
                      <a:endParaRPr lang="nl-NL" sz="1200" b="0" i="0" u="none" strike="noStrike">
                        <a:solidFill>
                          <a:srgbClr val="000000"/>
                        </a:solidFill>
                        <a:effectLst/>
                        <a:latin typeface="Arial" panose="020B0604020202020204" pitchFamily="34" charset="0"/>
                      </a:endParaRPr>
                    </a:p>
                  </a:txBody>
                  <a:tcPr marL="5685" marR="5685" marT="5685" marB="0"/>
                </a:tc>
                <a:extLst>
                  <a:ext uri="{0D108BD9-81ED-4DB2-BD59-A6C34878D82A}">
                    <a16:rowId xmlns:a16="http://schemas.microsoft.com/office/drawing/2014/main" val="893931380"/>
                  </a:ext>
                </a:extLst>
              </a:tr>
              <a:tr h="274320">
                <a:tc>
                  <a:txBody>
                    <a:bodyPr/>
                    <a:lstStyle/>
                    <a:p>
                      <a:pPr marL="171450" indent="-171450" algn="l" fontAlgn="b">
                        <a:buFont typeface="Arial"/>
                        <a:buChar char="•"/>
                      </a:pPr>
                      <a:r>
                        <a:rPr lang="nl-NL" sz="1200" u="none" strike="noStrike">
                          <a:effectLst/>
                        </a:rPr>
                        <a:t>Stimuleren om gebruik te maken van alle middelen</a:t>
                      </a:r>
                      <a:endParaRPr lang="nl-NL" sz="1200" b="0" i="0" u="none" strike="noStrike">
                        <a:solidFill>
                          <a:srgbClr val="000000"/>
                        </a:solidFill>
                        <a:effectLst/>
                        <a:latin typeface="Arial" panose="020B0604020202020204" pitchFamily="34" charset="0"/>
                      </a:endParaRPr>
                    </a:p>
                  </a:txBody>
                  <a:tcPr marL="5685" marR="5685" marT="5685" marB="0"/>
                </a:tc>
                <a:extLst>
                  <a:ext uri="{0D108BD9-81ED-4DB2-BD59-A6C34878D82A}">
                    <a16:rowId xmlns:a16="http://schemas.microsoft.com/office/drawing/2014/main" val="1234553691"/>
                  </a:ext>
                </a:extLst>
              </a:tr>
              <a:tr h="482406">
                <a:tc>
                  <a:txBody>
                    <a:bodyPr/>
                    <a:lstStyle/>
                    <a:p>
                      <a:pPr marL="171450" indent="-171450" algn="l" fontAlgn="b">
                        <a:buFont typeface="Arial"/>
                        <a:buChar char="•"/>
                      </a:pPr>
                      <a:r>
                        <a:rPr lang="nl-NL" sz="1200" u="none" strike="noStrike">
                          <a:effectLst/>
                        </a:rPr>
                        <a:t>Door een fijne en veilige werkomgeving te creëren proberen wij onze medewerkers iets positiefs te geven waar ze blij van worden.</a:t>
                      </a:r>
                      <a:endParaRPr lang="nl-NL" sz="1200" b="0" i="0" u="none" strike="noStrike">
                        <a:solidFill>
                          <a:srgbClr val="000000"/>
                        </a:solidFill>
                        <a:effectLst/>
                        <a:latin typeface="Arial" panose="020B0604020202020204" pitchFamily="34" charset="0"/>
                      </a:endParaRPr>
                    </a:p>
                  </a:txBody>
                  <a:tcPr marL="5685" marR="5685" marT="5685" marB="0"/>
                </a:tc>
                <a:extLst>
                  <a:ext uri="{0D108BD9-81ED-4DB2-BD59-A6C34878D82A}">
                    <a16:rowId xmlns:a16="http://schemas.microsoft.com/office/drawing/2014/main" val="747150142"/>
                  </a:ext>
                </a:extLst>
              </a:tr>
              <a:tr h="218074">
                <a:tc>
                  <a:txBody>
                    <a:bodyPr/>
                    <a:lstStyle/>
                    <a:p>
                      <a:pPr marL="171450" indent="-171450" algn="l" fontAlgn="b">
                        <a:buFont typeface="Arial"/>
                        <a:buChar char="•"/>
                      </a:pPr>
                      <a:r>
                        <a:rPr lang="nl-NL" sz="1200" u="none" strike="noStrike">
                          <a:effectLst/>
                        </a:rPr>
                        <a:t>Zorgdragen dat de informatie makkelijk te vinden is voor de medewerkers. regelmatig benoemen tijdens gesprekken.</a:t>
                      </a:r>
                      <a:endParaRPr lang="nl-NL" sz="1200" b="0" i="0" u="none" strike="noStrike">
                        <a:solidFill>
                          <a:srgbClr val="000000"/>
                        </a:solidFill>
                        <a:effectLst/>
                        <a:latin typeface="Arial" panose="020B0604020202020204" pitchFamily="34" charset="0"/>
                      </a:endParaRPr>
                    </a:p>
                  </a:txBody>
                  <a:tcPr marL="5685" marR="5685" marT="5685" marB="0"/>
                </a:tc>
                <a:extLst>
                  <a:ext uri="{0D108BD9-81ED-4DB2-BD59-A6C34878D82A}">
                    <a16:rowId xmlns:a16="http://schemas.microsoft.com/office/drawing/2014/main" val="104100237"/>
                  </a:ext>
                </a:extLst>
              </a:tr>
            </a:tbl>
          </a:graphicData>
        </a:graphic>
      </p:graphicFrame>
      <p:graphicFrame>
        <p:nvGraphicFramePr>
          <p:cNvPr id="2" name="Tabel 1">
            <a:extLst>
              <a:ext uri="{FF2B5EF4-FFF2-40B4-BE49-F238E27FC236}">
                <a16:creationId xmlns:a16="http://schemas.microsoft.com/office/drawing/2014/main" id="{6135272C-4DDD-ED99-EC0C-DF97B798798D}"/>
              </a:ext>
            </a:extLst>
          </p:cNvPr>
          <p:cNvGraphicFramePr>
            <a:graphicFrameLocks noGrp="1"/>
          </p:cNvGraphicFramePr>
          <p:nvPr>
            <p:extLst>
              <p:ext uri="{D42A27DB-BD31-4B8C-83A1-F6EECF244321}">
                <p14:modId xmlns:p14="http://schemas.microsoft.com/office/powerpoint/2010/main" val="3812394922"/>
              </p:ext>
            </p:extLst>
          </p:nvPr>
        </p:nvGraphicFramePr>
        <p:xfrm>
          <a:off x="6670800" y="1250017"/>
          <a:ext cx="4912360" cy="4891957"/>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Inzetten op opleiding, ontwikkeling en loopbaan</a:t>
                      </a:r>
                      <a:endParaRPr lang="nl-NL" sz="1200" b="1"/>
                    </a:p>
                  </a:txBody>
                  <a:tcPr/>
                </a:tc>
                <a:extLst>
                  <a:ext uri="{0D108BD9-81ED-4DB2-BD59-A6C34878D82A}">
                    <a16:rowId xmlns:a16="http://schemas.microsoft.com/office/drawing/2014/main" val="99463166"/>
                  </a:ext>
                </a:extLst>
              </a:tr>
              <a:tr h="454831">
                <a:tc>
                  <a:txBody>
                    <a:bodyPr/>
                    <a:lstStyle/>
                    <a:p>
                      <a:pPr marL="171450" indent="-171450" algn="l" fontAlgn="b">
                        <a:buFont typeface="Arial"/>
                        <a:buChar char="•"/>
                      </a:pPr>
                      <a:r>
                        <a:rPr lang="nl-NL" sz="1200" u="none" strike="noStrike">
                          <a:effectLst/>
                        </a:rPr>
                        <a:t>Opleiden/trainen (zijn we mee bezig) en soms ook echt een beetje in het werken opvoeden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252803">
                <a:tc>
                  <a:txBody>
                    <a:bodyPr/>
                    <a:lstStyle/>
                    <a:p>
                      <a:pPr marL="171450" indent="-171450" algn="l" fontAlgn="b">
                        <a:buFont typeface="Arial"/>
                        <a:buChar char="•"/>
                      </a:pPr>
                      <a:r>
                        <a:rPr lang="nl-NL" sz="1200" u="none" strike="noStrike">
                          <a:effectLst/>
                        </a:rPr>
                        <a:t>Vergroten zicht op eigen vakgebied de eigen professionaliteit verhogen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277549">
                <a:tc>
                  <a:txBody>
                    <a:bodyPr/>
                    <a:lstStyle/>
                    <a:p>
                      <a:pPr marL="171450" indent="-171450" algn="l" fontAlgn="b">
                        <a:buFont typeface="Arial"/>
                        <a:buChar char="•"/>
                      </a:pPr>
                      <a:r>
                        <a:rPr lang="nl-NL" sz="1200" u="none" strike="noStrike">
                          <a:effectLst/>
                        </a:rPr>
                        <a:t>Coaching en intervisie; blokkades zijn vaker gelegen in personen zelf</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292608">
                <a:tc>
                  <a:txBody>
                    <a:bodyPr/>
                    <a:lstStyle/>
                    <a:p>
                      <a:pPr marL="171450" indent="-171450" algn="l" fontAlgn="b">
                        <a:buFont typeface="Arial"/>
                        <a:buChar char="•"/>
                      </a:pPr>
                      <a:r>
                        <a:rPr lang="nl-NL" sz="1200" u="none" strike="noStrike">
                          <a:effectLst/>
                        </a:rPr>
                        <a:t>Stimuleren om gebruik te maken van alle middelen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r h="859536">
                <a:tc>
                  <a:txBody>
                    <a:bodyPr/>
                    <a:lstStyle/>
                    <a:p>
                      <a:pPr marL="171450" indent="-171450" algn="l" fontAlgn="b">
                        <a:buFont typeface="Arial"/>
                        <a:buChar char="•"/>
                      </a:pPr>
                      <a:r>
                        <a:rPr lang="nl-NL" sz="1200" u="none" strike="noStrike">
                          <a:effectLst/>
                        </a:rPr>
                        <a:t>Meer loopbaanpaden creëren en het oppakken van de eigen verantwoordelijkheid van medewerkers (persoonlijk leiderschap) stimuleren, omdat we van alles kunnen faciliteren, maar uiteindelijk zal een medewerker zelf in actie moeten komen.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453801980"/>
                  </a:ext>
                </a:extLst>
              </a:tr>
              <a:tr h="440154">
                <a:tc>
                  <a:txBody>
                    <a:bodyPr/>
                    <a:lstStyle/>
                    <a:p>
                      <a:pPr marL="171450" indent="-171450" algn="l" fontAlgn="b">
                        <a:buFont typeface="Arial"/>
                        <a:buChar char="•"/>
                      </a:pPr>
                      <a:r>
                        <a:rPr lang="nl-NL" sz="1200" u="none" strike="noStrike">
                          <a:effectLst/>
                        </a:rPr>
                        <a:t>Ruim scholingsbudget, omdat je dan je werkinhoud kunt meebepalen en professionaliteit ondersteunt, en veel ruimte in zelf bepalen werktijden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44185775"/>
                  </a:ext>
                </a:extLst>
              </a:tr>
              <a:tr h="588320">
                <a:tc>
                  <a:txBody>
                    <a:bodyPr/>
                    <a:lstStyle/>
                    <a:p>
                      <a:pPr marL="171450" indent="-171450" algn="l" fontAlgn="b">
                        <a:buFont typeface="Arial"/>
                        <a:buChar char="•"/>
                      </a:pPr>
                      <a:r>
                        <a:rPr lang="nl-NL" sz="1200" u="none" strike="noStrike">
                          <a:effectLst/>
                        </a:rPr>
                        <a:t>Na 3 jaar dienstverband de mogelijkheid geven om deel te nemen aan een door de werkgever betaalde oriënterende gesprek een loopbaancoach. Maximaal 3 gesprekken betaald door werkgever.</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893931380"/>
                  </a:ext>
                </a:extLst>
              </a:tr>
              <a:tr h="324838">
                <a:tc>
                  <a:txBody>
                    <a:bodyPr/>
                    <a:lstStyle/>
                    <a:p>
                      <a:pPr marL="171450" indent="-171450" algn="l" fontAlgn="b">
                        <a:buFont typeface="Arial"/>
                        <a:buChar char="•"/>
                      </a:pPr>
                      <a:r>
                        <a:rPr lang="nl-NL" sz="1200" u="none" strike="noStrike">
                          <a:effectLst/>
                        </a:rPr>
                        <a:t>Intervisie over vakmanschap met andere organisaties.</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234553691"/>
                  </a:ext>
                </a:extLst>
              </a:tr>
              <a:tr h="475488">
                <a:tc>
                  <a:txBody>
                    <a:bodyPr/>
                    <a:lstStyle/>
                    <a:p>
                      <a:pPr marL="171450" indent="-171450" algn="l" fontAlgn="b">
                        <a:buFont typeface="Arial"/>
                        <a:buChar char="•"/>
                      </a:pPr>
                      <a:r>
                        <a:rPr lang="nl-NL" sz="1200" u="none" strike="noStrike">
                          <a:effectLst/>
                        </a:rPr>
                        <a:t>Verplichte studie/ontwikkelingsuren. Soms schiet ontwikkeling/studie er toch bij in.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747150142"/>
                  </a:ext>
                </a:extLst>
              </a:tr>
              <a:tr h="218074">
                <a:tc>
                  <a:txBody>
                    <a:bodyPr/>
                    <a:lstStyle/>
                    <a:p>
                      <a:pPr marL="171450" indent="-171450" algn="l" fontAlgn="b">
                        <a:buFont typeface="Arial"/>
                        <a:buChar char="•"/>
                      </a:pPr>
                      <a:r>
                        <a:rPr lang="nl-NL" sz="1200" u="none" strike="noStrike">
                          <a:effectLst/>
                        </a:rPr>
                        <a:t>Meer training op zelforganisatie en aantonen hoe het werkt en wat het voor de medewerkers oplevert. Dat neemt onzekerheid weg, geeft meer duidelijkheid, neemt een gevoel van onveiligheid weg.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4100237"/>
                  </a:ext>
                </a:extLst>
              </a:tr>
            </a:tbl>
          </a:graphicData>
        </a:graphic>
      </p:graphicFrame>
      <p:sp>
        <p:nvSpPr>
          <p:cNvPr id="8" name="Rechthoek 7" descr="Stad">
            <a:extLst>
              <a:ext uri="{FF2B5EF4-FFF2-40B4-BE49-F238E27FC236}">
                <a16:creationId xmlns:a16="http://schemas.microsoft.com/office/drawing/2014/main" id="{0D110765-D58E-FEBD-2939-6511EF69F1AB}"/>
              </a:ext>
            </a:extLst>
          </p:cNvPr>
          <p:cNvSpPr/>
          <p:nvPr/>
        </p:nvSpPr>
        <p:spPr>
          <a:xfrm>
            <a:off x="777600" y="-5139"/>
            <a:ext cx="944860" cy="1255156"/>
          </a:xfrm>
          <a:prstGeom prst="rect">
            <a:avLst/>
          </a:prstGeom>
          <a:blipFill>
            <a:blip r:embed="rId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4" name="Tekstvak 3">
            <a:extLst>
              <a:ext uri="{FF2B5EF4-FFF2-40B4-BE49-F238E27FC236}">
                <a16:creationId xmlns:a16="http://schemas.microsoft.com/office/drawing/2014/main" id="{49CB5CB9-F606-12BB-587E-0DD1C61D8E89}"/>
              </a:ext>
            </a:extLst>
          </p:cNvPr>
          <p:cNvSpPr txBox="1"/>
          <p:nvPr/>
        </p:nvSpPr>
        <p:spPr>
          <a:xfrm>
            <a:off x="1630800" y="597600"/>
            <a:ext cx="9568955" cy="523220"/>
          </a:xfrm>
          <a:prstGeom prst="rect">
            <a:avLst/>
          </a:prstGeom>
          <a:noFill/>
        </p:spPr>
        <p:txBody>
          <a:bodyPr wrap="square">
            <a:spAutoFit/>
          </a:bodyPr>
          <a:lstStyle/>
          <a:p>
            <a:r>
              <a:rPr lang="nl-NL" sz="1400">
                <a:latin typeface="+mn-lt"/>
              </a:rPr>
              <a:t>Vraag 4: Maatregelen die de organisatie kan nemen om eigen regie te versterken</a:t>
            </a:r>
          </a:p>
          <a:p>
            <a:r>
              <a:rPr lang="nl-NL" sz="1400" b="1" i="0" u="none" strike="noStrike" kern="1200">
                <a:solidFill>
                  <a:schemeClr val="dk1"/>
                </a:solidFill>
                <a:effectLst/>
                <a:latin typeface="+mn-lt"/>
                <a:ea typeface="+mn-ea"/>
                <a:cs typeface="+mn-cs"/>
              </a:rPr>
              <a:t>Wat zeggen HR-vertegenwoordigers er zelf over? </a:t>
            </a:r>
            <a:endParaRPr lang="nl-NL" sz="1400" b="1" u="sng">
              <a:solidFill>
                <a:schemeClr val="tx1"/>
              </a:solidFill>
            </a:endParaRPr>
          </a:p>
        </p:txBody>
      </p:sp>
    </p:spTree>
    <p:extLst>
      <p:ext uri="{BB962C8B-B14F-4D97-AF65-F5344CB8AC3E}">
        <p14:creationId xmlns:p14="http://schemas.microsoft.com/office/powerpoint/2010/main" val="685171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39</a:t>
            </a:fld>
            <a:endParaRPr lang="nl-NL"/>
          </a:p>
        </p:txBody>
      </p:sp>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3962028432"/>
              </p:ext>
            </p:extLst>
          </p:nvPr>
        </p:nvGraphicFramePr>
        <p:xfrm>
          <a:off x="918000" y="1402417"/>
          <a:ext cx="4881788" cy="3866263"/>
        </p:xfrm>
        <a:graphic>
          <a:graphicData uri="http://schemas.openxmlformats.org/drawingml/2006/table">
            <a:tbl>
              <a:tblPr firstRow="1" bandRow="1">
                <a:tableStyleId>{F5AB1C69-6EDB-4FF4-983F-18BD219EF322}</a:tableStyleId>
              </a:tblPr>
              <a:tblGrid>
                <a:gridCol w="4881788">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Rol van de leidinggevenden</a:t>
                      </a:r>
                      <a:endParaRPr lang="nl-NL" sz="1200" b="1"/>
                    </a:p>
                  </a:txBody>
                  <a:tcPr/>
                </a:tc>
                <a:extLst>
                  <a:ext uri="{0D108BD9-81ED-4DB2-BD59-A6C34878D82A}">
                    <a16:rowId xmlns:a16="http://schemas.microsoft.com/office/drawing/2014/main" val="99463166"/>
                  </a:ext>
                </a:extLst>
              </a:tr>
              <a:tr h="436543">
                <a:tc>
                  <a:txBody>
                    <a:bodyPr/>
                    <a:lstStyle/>
                    <a:p>
                      <a:pPr marL="171450" indent="-171450" algn="l" fontAlgn="b">
                        <a:buFont typeface="Arial"/>
                        <a:buChar char="•"/>
                      </a:pPr>
                      <a:r>
                        <a:rPr lang="nl-NL" sz="1200" u="none" strike="noStrike">
                          <a:effectLst/>
                        </a:rPr>
                        <a:t>Heldere doelen stellen en verwachtingen managen. Maar dat betekent ook dat we dit bij de opdrachtgevers moeten kunnen doen.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640080">
                <a:tc>
                  <a:txBody>
                    <a:bodyPr/>
                    <a:lstStyle/>
                    <a:p>
                      <a:pPr marL="171450" indent="-171450" algn="l" fontAlgn="b">
                        <a:buFont typeface="Arial"/>
                        <a:buChar char="•"/>
                      </a:pPr>
                      <a:r>
                        <a:rPr lang="nl-NL" sz="1200" u="none" strike="noStrike">
                          <a:effectLst/>
                        </a:rPr>
                        <a:t>Geef medewerkers veel vertrouwen, ruimte en verantwoordelijkheid om zaken zelf te regelen. dit geeft energie en gevoel dat je werk zin heeft. Dit moet niet in de wielen worden gereden door CAO bepalingen die hier haaks op staan.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612745">
                <a:tc>
                  <a:txBody>
                    <a:bodyPr/>
                    <a:lstStyle/>
                    <a:p>
                      <a:pPr marL="171450" indent="-171450" algn="l" fontAlgn="b">
                        <a:buFont typeface="Arial"/>
                        <a:buChar char="•"/>
                      </a:pPr>
                      <a:r>
                        <a:rPr lang="nl-NL" sz="1200" u="none" strike="noStrike">
                          <a:effectLst/>
                        </a:rPr>
                        <a:t>Medewerkers meer weerbaar maken en kijken hoe we meer ondernemerschap binnen de organisatie kunnen stimuleren. Daarnaast goede feedback en passende stijl van leidinggeven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278755">
                <a:tc>
                  <a:txBody>
                    <a:bodyPr/>
                    <a:lstStyle/>
                    <a:p>
                      <a:pPr marL="171450" indent="-171450" algn="l" fontAlgn="b">
                        <a:buFont typeface="Arial"/>
                        <a:buChar char="•"/>
                      </a:pPr>
                      <a:r>
                        <a:rPr lang="nl-NL" sz="1200" u="none" strike="noStrike">
                          <a:effectLst/>
                        </a:rPr>
                        <a:t>Meer managen op output in plaats van op zichtbare aanwezigheid.</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r h="636776">
                <a:tc>
                  <a:txBody>
                    <a:bodyPr/>
                    <a:lstStyle/>
                    <a:p>
                      <a:pPr marL="171450" indent="-171450" algn="l" fontAlgn="b">
                        <a:buFont typeface="Arial"/>
                        <a:buChar char="•"/>
                      </a:pPr>
                      <a:r>
                        <a:rPr lang="nl-NL" sz="1200" u="none" strike="noStrike">
                          <a:effectLst/>
                        </a:rPr>
                        <a:t>Persoonlijke aandacht vanuit manager. Hoe kan je zelf de regie nemen op bepaalde vlakken. Hoe ga je om met tegenslagen en blokkades. Meer aandacht hierop richten.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453801980"/>
                  </a:ext>
                </a:extLst>
              </a:tr>
              <a:tr h="306112">
                <a:tc>
                  <a:txBody>
                    <a:bodyPr/>
                    <a:lstStyle/>
                    <a:p>
                      <a:pPr marL="171450" indent="-171450" algn="l" fontAlgn="b">
                        <a:buFont typeface="Arial"/>
                        <a:buChar char="•"/>
                      </a:pPr>
                      <a:r>
                        <a:rPr lang="nl-NL" sz="1200" u="none" strike="noStrike">
                          <a:effectLst/>
                        </a:rPr>
                        <a:t>Een manager op afstand nabij. Tijd en ruimte om deze flexibiliteit in te regelen.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44185775"/>
                  </a:ext>
                </a:extLst>
              </a:tr>
              <a:tr h="420624">
                <a:tc>
                  <a:txBody>
                    <a:bodyPr/>
                    <a:lstStyle/>
                    <a:p>
                      <a:pPr marL="171450" indent="-171450" algn="l" fontAlgn="b">
                        <a:buFont typeface="Arial"/>
                        <a:buChar char="•"/>
                      </a:pPr>
                      <a:r>
                        <a:rPr lang="nl-NL" sz="1200" u="none" strike="noStrike">
                          <a:effectLst/>
                        </a:rPr>
                        <a:t>Betere flow in de momenten van contact tussen leidinggevenden en medewerkers</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893931380"/>
                  </a:ext>
                </a:extLst>
              </a:tr>
            </a:tbl>
          </a:graphicData>
        </a:graphic>
      </p:graphicFrame>
      <p:graphicFrame>
        <p:nvGraphicFramePr>
          <p:cNvPr id="2" name="Tabel 1">
            <a:extLst>
              <a:ext uri="{FF2B5EF4-FFF2-40B4-BE49-F238E27FC236}">
                <a16:creationId xmlns:a16="http://schemas.microsoft.com/office/drawing/2014/main" id="{6135272C-4DDD-ED99-EC0C-DF97B798798D}"/>
              </a:ext>
            </a:extLst>
          </p:cNvPr>
          <p:cNvGraphicFramePr>
            <a:graphicFrameLocks noGrp="1"/>
          </p:cNvGraphicFramePr>
          <p:nvPr>
            <p:extLst>
              <p:ext uri="{D42A27DB-BD31-4B8C-83A1-F6EECF244321}">
                <p14:modId xmlns:p14="http://schemas.microsoft.com/office/powerpoint/2010/main" val="826150904"/>
              </p:ext>
            </p:extLst>
          </p:nvPr>
        </p:nvGraphicFramePr>
        <p:xfrm>
          <a:off x="6274800" y="1402417"/>
          <a:ext cx="4946904" cy="2215559"/>
        </p:xfrm>
        <a:graphic>
          <a:graphicData uri="http://schemas.openxmlformats.org/drawingml/2006/table">
            <a:tbl>
              <a:tblPr firstRow="1" bandRow="1">
                <a:tableStyleId>{F5AB1C69-6EDB-4FF4-983F-18BD219EF322}</a:tableStyleId>
              </a:tblPr>
              <a:tblGrid>
                <a:gridCol w="4946904">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Verlichten administratieve druk</a:t>
                      </a:r>
                      <a:endParaRPr lang="nl-NL" sz="1200" b="1"/>
                    </a:p>
                  </a:txBody>
                  <a:tcPr/>
                </a:tc>
                <a:extLst>
                  <a:ext uri="{0D108BD9-81ED-4DB2-BD59-A6C34878D82A}">
                    <a16:rowId xmlns:a16="http://schemas.microsoft.com/office/drawing/2014/main" val="99463166"/>
                  </a:ext>
                </a:extLst>
              </a:tr>
              <a:tr h="838879">
                <a:tc>
                  <a:txBody>
                    <a:bodyPr/>
                    <a:lstStyle/>
                    <a:p>
                      <a:pPr marL="171450" indent="-171450" algn="l" fontAlgn="b">
                        <a:buFont typeface="Arial"/>
                        <a:buChar char="•"/>
                      </a:pPr>
                      <a:r>
                        <a:rPr lang="nl-NL" sz="1200" u="none" strike="noStrike">
                          <a:effectLst/>
                        </a:rPr>
                        <a:t>Wij hebben alles al zoveel mogelijk ingericht op eigen regie van medewerkers. We proberen in samenspraak alle bureaucratische handelingen zo overzichtelijk en eenvoudig mogelijk in te richten voor hen en/of te beperken waar mogelijk</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329184">
                <a:tc>
                  <a:txBody>
                    <a:bodyPr/>
                    <a:lstStyle/>
                    <a:p>
                      <a:pPr marL="171450" indent="-171450" algn="l" fontAlgn="b">
                        <a:buFont typeface="Arial"/>
                        <a:buChar char="•"/>
                      </a:pPr>
                      <a:r>
                        <a:rPr lang="nl-NL" sz="1200" u="none" strike="noStrike">
                          <a:effectLst/>
                        </a:rPr>
                        <a:t>Een heel eenvoudig registratiesysteem</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329184">
                <a:tc>
                  <a:txBody>
                    <a:bodyPr/>
                    <a:lstStyle/>
                    <a:p>
                      <a:pPr marL="171450" indent="-171450" algn="l" fontAlgn="b">
                        <a:buFont typeface="Arial"/>
                        <a:buChar char="•"/>
                      </a:pPr>
                      <a:r>
                        <a:rPr lang="nl-NL" sz="1200" u="none" strike="noStrike">
                          <a:effectLst/>
                        </a:rPr>
                        <a:t>Betere systemen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347472">
                <a:tc>
                  <a:txBody>
                    <a:bodyPr/>
                    <a:lstStyle/>
                    <a:p>
                      <a:pPr marL="171450" indent="-171450" algn="l" fontAlgn="b">
                        <a:buFont typeface="Arial"/>
                        <a:buChar char="•"/>
                      </a:pPr>
                      <a:r>
                        <a:rPr lang="nl-NL" sz="1200" u="none" strike="noStrike">
                          <a:effectLst/>
                        </a:rPr>
                        <a:t>Ik zou nog wel willen investeren in registratie systemen.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bl>
          </a:graphicData>
        </a:graphic>
      </p:graphicFrame>
      <p:sp>
        <p:nvSpPr>
          <p:cNvPr id="8" name="Rechthoek 7" descr="Stad">
            <a:extLst>
              <a:ext uri="{FF2B5EF4-FFF2-40B4-BE49-F238E27FC236}">
                <a16:creationId xmlns:a16="http://schemas.microsoft.com/office/drawing/2014/main" id="{0D110765-D58E-FEBD-2939-6511EF69F1AB}"/>
              </a:ext>
            </a:extLst>
          </p:cNvPr>
          <p:cNvSpPr/>
          <p:nvPr/>
        </p:nvSpPr>
        <p:spPr>
          <a:xfrm>
            <a:off x="777600" y="-5139"/>
            <a:ext cx="944860" cy="1255156"/>
          </a:xfrm>
          <a:prstGeom prst="rect">
            <a:avLst/>
          </a:prstGeom>
          <a:blipFill>
            <a:blip r:embed="rId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4" name="Tekstvak 3">
            <a:extLst>
              <a:ext uri="{FF2B5EF4-FFF2-40B4-BE49-F238E27FC236}">
                <a16:creationId xmlns:a16="http://schemas.microsoft.com/office/drawing/2014/main" id="{DA0786A7-AF3A-0C4D-CCB3-84B4AD2FDCA8}"/>
              </a:ext>
            </a:extLst>
          </p:cNvPr>
          <p:cNvSpPr txBox="1"/>
          <p:nvPr/>
        </p:nvSpPr>
        <p:spPr>
          <a:xfrm>
            <a:off x="1630800" y="597600"/>
            <a:ext cx="9568955" cy="523220"/>
          </a:xfrm>
          <a:prstGeom prst="rect">
            <a:avLst/>
          </a:prstGeom>
          <a:noFill/>
        </p:spPr>
        <p:txBody>
          <a:bodyPr wrap="square">
            <a:spAutoFit/>
          </a:bodyPr>
          <a:lstStyle/>
          <a:p>
            <a:r>
              <a:rPr lang="nl-NL" sz="1400">
                <a:latin typeface="+mn-lt"/>
              </a:rPr>
              <a:t>Vraag 4: Maatregelen die de organisatie kan nemen om eigen regie te versterken</a:t>
            </a:r>
          </a:p>
          <a:p>
            <a:r>
              <a:rPr lang="nl-NL" sz="1400" b="1" i="0" u="none" strike="noStrike" kern="1200">
                <a:solidFill>
                  <a:schemeClr val="dk1"/>
                </a:solidFill>
                <a:effectLst/>
                <a:latin typeface="+mn-lt"/>
                <a:ea typeface="+mn-ea"/>
                <a:cs typeface="+mn-cs"/>
              </a:rPr>
              <a:t>Wat zeggen HR-vertegenwoordigers er zelf over? </a:t>
            </a:r>
            <a:endParaRPr lang="nl-NL" sz="1400" b="1" u="sng">
              <a:solidFill>
                <a:schemeClr val="tx1"/>
              </a:solidFill>
            </a:endParaRPr>
          </a:p>
        </p:txBody>
      </p:sp>
    </p:spTree>
    <p:extLst>
      <p:ext uri="{BB962C8B-B14F-4D97-AF65-F5344CB8AC3E}">
        <p14:creationId xmlns:p14="http://schemas.microsoft.com/office/powerpoint/2010/main" val="298362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283897B-0D29-4B54-A824-FE6E01B10A38}"/>
              </a:ext>
            </a:extLst>
          </p:cNvPr>
          <p:cNvSpPr/>
          <p:nvPr/>
        </p:nvSpPr>
        <p:spPr>
          <a:xfrm>
            <a:off x="-14152" y="5605272"/>
            <a:ext cx="3084414" cy="125272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CEF8B9DF-D8FE-41C2-BD9A-C517D2CA49BE}"/>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41124DAD-0799-441F-8E38-E6D0E3CB8CDC}"/>
              </a:ext>
            </a:extLst>
          </p:cNvPr>
          <p:cNvSpPr>
            <a:spLocks noGrp="1"/>
          </p:cNvSpPr>
          <p:nvPr>
            <p:ph type="sldNum" sz="quarter" idx="12"/>
          </p:nvPr>
        </p:nvSpPr>
        <p:spPr/>
        <p:txBody>
          <a:bodyPr/>
          <a:lstStyle/>
          <a:p>
            <a:fld id="{2117655D-1EEA-426F-87EE-1C00A87D509E}" type="slidenum">
              <a:rPr lang="nl-NL" smtClean="0">
                <a:solidFill>
                  <a:schemeClr val="bg2"/>
                </a:solidFill>
              </a:rPr>
              <a:t>4</a:t>
            </a:fld>
            <a:endParaRPr lang="nl-NL">
              <a:solidFill>
                <a:schemeClr val="bg2"/>
              </a:solidFill>
            </a:endParaRPr>
          </a:p>
        </p:txBody>
      </p:sp>
      <p:sp>
        <p:nvSpPr>
          <p:cNvPr id="8" name="Tekstvak 7">
            <a:extLst>
              <a:ext uri="{FF2B5EF4-FFF2-40B4-BE49-F238E27FC236}">
                <a16:creationId xmlns:a16="http://schemas.microsoft.com/office/drawing/2014/main" id="{76AA6FBE-9A84-38AB-BAB6-2BA677C8A669}"/>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7" name="Tekstvak 6">
            <a:extLst>
              <a:ext uri="{FF2B5EF4-FFF2-40B4-BE49-F238E27FC236}">
                <a16:creationId xmlns:a16="http://schemas.microsoft.com/office/drawing/2014/main" id="{8BB9547C-B95B-7102-1BEA-97412B9E3591}"/>
              </a:ext>
            </a:extLst>
          </p:cNvPr>
          <p:cNvSpPr txBox="1"/>
          <p:nvPr/>
        </p:nvSpPr>
        <p:spPr>
          <a:xfrm>
            <a:off x="86213" y="5803290"/>
            <a:ext cx="2878372" cy="830997"/>
          </a:xfrm>
          <a:prstGeom prst="rect">
            <a:avLst/>
          </a:prstGeom>
          <a:noFill/>
        </p:spPr>
        <p:txBody>
          <a:bodyPr wrap="square" rtlCol="0">
            <a:spAutoFit/>
          </a:bodyPr>
          <a:lstStyle/>
          <a:p>
            <a:r>
              <a:rPr lang="nl-NL" sz="2400">
                <a:solidFill>
                  <a:schemeClr val="bg1"/>
                </a:solidFill>
              </a:rPr>
              <a:t>2. </a:t>
            </a:r>
          </a:p>
          <a:p>
            <a:r>
              <a:rPr lang="nl-NL" sz="2400">
                <a:solidFill>
                  <a:schemeClr val="bg1"/>
                </a:solidFill>
              </a:rPr>
              <a:t>Het onderzoek</a:t>
            </a:r>
          </a:p>
        </p:txBody>
      </p:sp>
      <p:pic>
        <p:nvPicPr>
          <p:cNvPr id="10" name="Afbeelding 9">
            <a:extLst>
              <a:ext uri="{FF2B5EF4-FFF2-40B4-BE49-F238E27FC236}">
                <a16:creationId xmlns:a16="http://schemas.microsoft.com/office/drawing/2014/main" id="{1AA35FC8-55D0-AEC5-28DA-B0CD27033B58}"/>
              </a:ext>
            </a:extLst>
          </p:cNvPr>
          <p:cNvPicPr>
            <a:picLocks noChangeAspect="1"/>
          </p:cNvPicPr>
          <p:nvPr/>
        </p:nvPicPr>
        <p:blipFill>
          <a:blip r:embed="rId3">
            <a:alphaModFix amt="38000"/>
            <a:duotone>
              <a:schemeClr val="accent3">
                <a:shade val="45000"/>
                <a:satMod val="135000"/>
              </a:schemeClr>
              <a:prstClr val="white"/>
            </a:duotone>
          </a:blip>
          <a:stretch>
            <a:fillRect/>
          </a:stretch>
        </p:blipFill>
        <p:spPr>
          <a:xfrm>
            <a:off x="-16808" y="0"/>
            <a:ext cx="3084414" cy="5605272"/>
          </a:xfrm>
          <a:prstGeom prst="rect">
            <a:avLst/>
          </a:prstGeom>
        </p:spPr>
      </p:pic>
      <p:sp>
        <p:nvSpPr>
          <p:cNvPr id="12" name="Tekstvak 11">
            <a:extLst>
              <a:ext uri="{FF2B5EF4-FFF2-40B4-BE49-F238E27FC236}">
                <a16:creationId xmlns:a16="http://schemas.microsoft.com/office/drawing/2014/main" id="{8F7FFC44-CAC1-482C-CA3E-B1B16B4F87FF}"/>
              </a:ext>
            </a:extLst>
          </p:cNvPr>
          <p:cNvSpPr txBox="1"/>
          <p:nvPr/>
        </p:nvSpPr>
        <p:spPr>
          <a:xfrm>
            <a:off x="3529515" y="355645"/>
            <a:ext cx="8367824" cy="7017306"/>
          </a:xfrm>
          <a:prstGeom prst="rect">
            <a:avLst/>
          </a:prstGeom>
          <a:noFill/>
        </p:spPr>
        <p:txBody>
          <a:bodyPr wrap="square" rtlCol="0">
            <a:spAutoFit/>
          </a:bodyPr>
          <a:lstStyle/>
          <a:p>
            <a:r>
              <a:rPr lang="nl-NL" sz="1400" b="1">
                <a:solidFill>
                  <a:schemeClr val="tx1">
                    <a:lumMod val="85000"/>
                    <a:lumOff val="15000"/>
                  </a:schemeClr>
                </a:solidFill>
              </a:rPr>
              <a:t>Onderzoeksopzet</a:t>
            </a:r>
          </a:p>
          <a:p>
            <a:endParaRPr lang="nl-NL" sz="1400" b="1">
              <a:solidFill>
                <a:schemeClr val="tx1">
                  <a:lumMod val="85000"/>
                  <a:lumOff val="15000"/>
                </a:schemeClr>
              </a:solidFill>
            </a:endParaRPr>
          </a:p>
          <a:p>
            <a:r>
              <a:rPr lang="nl-NL" sz="1200">
                <a:solidFill>
                  <a:schemeClr val="tx1">
                    <a:lumMod val="85000"/>
                    <a:lumOff val="15000"/>
                  </a:schemeClr>
                </a:solidFill>
              </a:rPr>
              <a:t>Dit onderzoek is een verdiepend onderzoek op het vragenlijstonderzoek naar eigen regie en dialoog dat is uitgevoerd in 2023. De resultaten van het onderzoek naar eigen regie en dialoog uit 2023 geven vooral antwoord op de vraag </a:t>
            </a:r>
            <a:r>
              <a:rPr lang="nl-NL" sz="1200" b="1">
                <a:solidFill>
                  <a:schemeClr val="tx1">
                    <a:lumMod val="85000"/>
                    <a:lumOff val="15000"/>
                  </a:schemeClr>
                </a:solidFill>
              </a:rPr>
              <a:t>wat</a:t>
            </a:r>
            <a:r>
              <a:rPr lang="nl-NL" sz="1200">
                <a:solidFill>
                  <a:schemeClr val="tx1">
                    <a:lumMod val="85000"/>
                    <a:lumOff val="15000"/>
                  </a:schemeClr>
                </a:solidFill>
              </a:rPr>
              <a:t> er op de verschillende niveaus moet gebeuren om eigen regie op loopbaan en ontwikkeling bij medewerkers te stimuleren. Ook is gekeken naar de rol van leiderschap en dialoog hierbij. De vraag in dit onderzoek spitst zich meer toe op de </a:t>
            </a:r>
            <a:r>
              <a:rPr lang="nl-NL" sz="1200" b="1">
                <a:solidFill>
                  <a:schemeClr val="tx1">
                    <a:lumMod val="85000"/>
                    <a:lumOff val="15000"/>
                  </a:schemeClr>
                </a:solidFill>
              </a:rPr>
              <a:t>hoe</a:t>
            </a:r>
            <a:r>
              <a:rPr lang="nl-NL" sz="1200">
                <a:solidFill>
                  <a:schemeClr val="tx1">
                    <a:lumMod val="85000"/>
                    <a:lumOff val="15000"/>
                  </a:schemeClr>
                </a:solidFill>
              </a:rPr>
              <a:t>-vraag: </a:t>
            </a:r>
          </a:p>
          <a:p>
            <a:endParaRPr lang="nl-NL" sz="1200">
              <a:solidFill>
                <a:schemeClr val="tx1">
                  <a:lumMod val="85000"/>
                  <a:lumOff val="15000"/>
                </a:schemeClr>
              </a:solidFill>
            </a:endParaRPr>
          </a:p>
          <a:p>
            <a:pPr marL="171450" indent="-171450">
              <a:buFont typeface="Wingdings" panose="05000000000000000000" pitchFamily="2" charset="2"/>
              <a:buChar char="v"/>
            </a:pPr>
            <a:r>
              <a:rPr lang="nl-NL" sz="1200">
                <a:solidFill>
                  <a:schemeClr val="tx1">
                    <a:lumMod val="85000"/>
                    <a:lumOff val="15000"/>
                  </a:schemeClr>
                </a:solidFill>
              </a:rPr>
              <a:t>Hoe nemen werknemers eigen regie, wat zijn wensen en tegen welke belemmeringen lopen zij aan?</a:t>
            </a:r>
          </a:p>
          <a:p>
            <a:pPr marL="171450" indent="-171450">
              <a:buFont typeface="Wingdings" panose="05000000000000000000" pitchFamily="2" charset="2"/>
              <a:buChar char="v"/>
            </a:pPr>
            <a:r>
              <a:rPr lang="nl-NL" sz="1200">
                <a:solidFill>
                  <a:schemeClr val="tx1">
                    <a:lumMod val="85000"/>
                    <a:lumOff val="15000"/>
                  </a:schemeClr>
                </a:solidFill>
              </a:rPr>
              <a:t>Hoe kun je als organisatie eigen regie stimuleren door het bieden van ruimte, richting en ruggensteun? </a:t>
            </a:r>
          </a:p>
          <a:p>
            <a:pPr marL="171450" indent="-171450">
              <a:buFont typeface="Wingdings" panose="05000000000000000000" pitchFamily="2" charset="2"/>
              <a:buChar char="v"/>
            </a:pPr>
            <a:r>
              <a:rPr lang="nl-NL" sz="1200">
                <a:solidFill>
                  <a:schemeClr val="tx1">
                    <a:lumMod val="85000"/>
                    <a:lumOff val="15000"/>
                  </a:schemeClr>
                </a:solidFill>
              </a:rPr>
              <a:t>Hoe kun je op brancheniveau en via de cao de eigen regie voor werknemers ondersteunen? </a:t>
            </a:r>
          </a:p>
          <a:p>
            <a:endParaRPr lang="nl-NL" sz="1200">
              <a:solidFill>
                <a:schemeClr val="tx1">
                  <a:lumMod val="85000"/>
                  <a:lumOff val="15000"/>
                </a:schemeClr>
              </a:solidFill>
            </a:endParaRPr>
          </a:p>
          <a:p>
            <a:r>
              <a:rPr lang="nl-NL" sz="1200">
                <a:solidFill>
                  <a:schemeClr val="tx1">
                    <a:lumMod val="85000"/>
                    <a:lumOff val="15000"/>
                  </a:schemeClr>
                </a:solidFill>
              </a:rPr>
              <a:t>De aanpak van dit onderzoek bestond uit vier sporen:</a:t>
            </a:r>
          </a:p>
          <a:p>
            <a:endParaRPr lang="nl-NL" sz="1200">
              <a:solidFill>
                <a:schemeClr val="tx1">
                  <a:lumMod val="85000"/>
                  <a:lumOff val="15000"/>
                </a:schemeClr>
              </a:solidFill>
            </a:endParaRPr>
          </a:p>
          <a:p>
            <a:r>
              <a:rPr lang="nl-NL" sz="1200" b="1">
                <a:solidFill>
                  <a:schemeClr val="tx1">
                    <a:lumMod val="85000"/>
                    <a:lumOff val="15000"/>
                  </a:schemeClr>
                </a:solidFill>
              </a:rPr>
              <a:t>1. In kaart brengen van de interventielogica eigen regie en cao</a:t>
            </a:r>
          </a:p>
          <a:p>
            <a:r>
              <a:rPr lang="nl-NL" sz="1200">
                <a:solidFill>
                  <a:schemeClr val="tx1">
                    <a:lumMod val="85000"/>
                    <a:lumOff val="15000"/>
                  </a:schemeClr>
                </a:solidFill>
              </a:rPr>
              <a:t>Samen met sociale partners is een referentiekaart ontwikkeld waarin de samenhang tussen eigen regie en de verschillende cao-thema’s in beeld is gebracht. </a:t>
            </a:r>
          </a:p>
          <a:p>
            <a:endParaRPr lang="nl-NL" sz="1200">
              <a:solidFill>
                <a:schemeClr val="tx1">
                  <a:lumMod val="85000"/>
                  <a:lumOff val="15000"/>
                </a:schemeClr>
              </a:solidFill>
            </a:endParaRPr>
          </a:p>
          <a:p>
            <a:r>
              <a:rPr lang="nl-NL" sz="1200" b="1">
                <a:solidFill>
                  <a:schemeClr val="tx1">
                    <a:lumMod val="85000"/>
                    <a:lumOff val="15000"/>
                  </a:schemeClr>
                </a:solidFill>
              </a:rPr>
              <a:t>2. Online dialoog met werkgevers/HR-vertegenwoordigers en met werknemers</a:t>
            </a:r>
          </a:p>
          <a:p>
            <a:r>
              <a:rPr lang="nl-NL" sz="1200">
                <a:solidFill>
                  <a:schemeClr val="tx1">
                    <a:lumMod val="85000"/>
                    <a:lumOff val="15000"/>
                  </a:schemeClr>
                </a:solidFill>
              </a:rPr>
              <a:t>Via de online dialoogtool van </a:t>
            </a:r>
            <a:r>
              <a:rPr lang="nl-NL" sz="1200" err="1">
                <a:solidFill>
                  <a:schemeClr val="tx1">
                    <a:lumMod val="85000"/>
                    <a:lumOff val="15000"/>
                  </a:schemeClr>
                </a:solidFill>
              </a:rPr>
              <a:t>CircleLytics</a:t>
            </a:r>
            <a:r>
              <a:rPr lang="nl-NL" sz="1200">
                <a:solidFill>
                  <a:schemeClr val="tx1">
                    <a:lumMod val="85000"/>
                    <a:lumOff val="15000"/>
                  </a:schemeClr>
                </a:solidFill>
              </a:rPr>
              <a:t> zijn werkgevers/HR-vertegenwoordigers en werknemers in twee rondes gevraagd een aantal open vragen te beantwoorden en de antwoorden van anderen te reviewen. Met deze open vragen kunnen de ervaren wensen en belemmeringen ten aanzien van eigen regie in kaart worden gebracht. Deze zijn uitgevraagd vanuit het micro, </a:t>
            </a:r>
            <a:r>
              <a:rPr lang="nl-NL" sz="1200" err="1">
                <a:solidFill>
                  <a:schemeClr val="tx1">
                    <a:lumMod val="85000"/>
                    <a:lumOff val="15000"/>
                  </a:schemeClr>
                </a:solidFill>
              </a:rPr>
              <a:t>meso</a:t>
            </a:r>
            <a:r>
              <a:rPr lang="nl-NL" sz="1200">
                <a:solidFill>
                  <a:schemeClr val="tx1">
                    <a:lumMod val="85000"/>
                    <a:lumOff val="15000"/>
                  </a:schemeClr>
                </a:solidFill>
              </a:rPr>
              <a:t> naar het macro (de cao tafel) perspectief. </a:t>
            </a:r>
          </a:p>
          <a:p>
            <a:endParaRPr lang="nl-NL" sz="1200">
              <a:solidFill>
                <a:schemeClr val="tx1">
                  <a:lumMod val="85000"/>
                  <a:lumOff val="15000"/>
                </a:schemeClr>
              </a:solidFill>
            </a:endParaRPr>
          </a:p>
          <a:p>
            <a:r>
              <a:rPr lang="nl-NL" sz="1200" b="1">
                <a:solidFill>
                  <a:schemeClr val="tx1">
                    <a:lumMod val="85000"/>
                    <a:lumOff val="15000"/>
                  </a:schemeClr>
                </a:solidFill>
              </a:rPr>
              <a:t>3. Rondetafelgesprekken met werkgevers/HR-vertegenwoordigers en werknemers</a:t>
            </a:r>
            <a:endParaRPr lang="nl-NL" sz="1200">
              <a:solidFill>
                <a:schemeClr val="tx1">
                  <a:lumMod val="85000"/>
                  <a:lumOff val="15000"/>
                </a:schemeClr>
              </a:solidFill>
            </a:endParaRPr>
          </a:p>
          <a:p>
            <a:r>
              <a:rPr lang="nl-NL" sz="1200">
                <a:solidFill>
                  <a:schemeClr val="tx1">
                    <a:lumMod val="85000"/>
                    <a:lumOff val="15000"/>
                  </a:schemeClr>
                </a:solidFill>
              </a:rPr>
              <a:t>In twee rondetafelgesprekken, één met een groep HR-verantwoordelijken en één met een groep werknemers,  is verder doorgepraat over de uitkomst van de online dialoog. Er is verdieping gezocht op de vraag wat de cao-tafel kan bijdragen aan het versterken van eigen regie.</a:t>
            </a:r>
          </a:p>
          <a:p>
            <a:pPr marL="342900" indent="-342900">
              <a:buAutoNum type="arabicPeriod"/>
            </a:pPr>
            <a:endParaRPr lang="nl-NL" sz="1200">
              <a:solidFill>
                <a:schemeClr val="tx1">
                  <a:lumMod val="85000"/>
                  <a:lumOff val="15000"/>
                </a:schemeClr>
              </a:solidFill>
            </a:endParaRPr>
          </a:p>
          <a:p>
            <a:r>
              <a:rPr lang="nl-NL" sz="1200" b="1">
                <a:solidFill>
                  <a:schemeClr val="tx1">
                    <a:lumMod val="85000"/>
                    <a:lumOff val="15000"/>
                  </a:schemeClr>
                </a:solidFill>
              </a:rPr>
              <a:t>4. Bouwstenen eigen regie formuleren voor de cao-tafel </a:t>
            </a:r>
          </a:p>
          <a:p>
            <a:r>
              <a:rPr lang="nl-NL" sz="1200">
                <a:solidFill>
                  <a:schemeClr val="tx1">
                    <a:lumMod val="85000"/>
                    <a:lumOff val="15000"/>
                  </a:schemeClr>
                </a:solidFill>
              </a:rPr>
              <a:t>Op basis van het brede beeld dat is opgehaald uit de online dialoog, en de verdiepende inzichten vanuit de interventielogica en de rondetafelgesprekken zijn een aantal observaties beschreven. Deze vormen de rode draad van dit onderzoek. Vervolgens zijn op basis van deze observaties door de onderzoekers bouwstenen geformuleerd voor de cao-tafel. Deze bouwstenen, de zogenaamde '</a:t>
            </a:r>
            <a:r>
              <a:rPr lang="nl-NL" sz="1200" i="1">
                <a:solidFill>
                  <a:schemeClr val="tx1">
                    <a:lumMod val="85000"/>
                    <a:lumOff val="15000"/>
                  </a:schemeClr>
                </a:solidFill>
              </a:rPr>
              <a:t>cao-knoppen</a:t>
            </a:r>
            <a:r>
              <a:rPr lang="nl-NL" sz="1200">
                <a:solidFill>
                  <a:schemeClr val="tx1">
                    <a:lumMod val="85000"/>
                    <a:lumOff val="15000"/>
                  </a:schemeClr>
                </a:solidFill>
              </a:rPr>
              <a:t>', kunnen worden gebruikt om de eigen regie van werknemers vanuit de cao te versterken. </a:t>
            </a:r>
          </a:p>
          <a:p>
            <a:endParaRPr lang="nl-NL" sz="1200">
              <a:solidFill>
                <a:schemeClr val="tx1">
                  <a:lumMod val="85000"/>
                  <a:lumOff val="15000"/>
                </a:schemeClr>
              </a:solidFill>
            </a:endParaRPr>
          </a:p>
          <a:p>
            <a:endParaRPr lang="nl-NL" sz="1200">
              <a:solidFill>
                <a:schemeClr val="tx1">
                  <a:lumMod val="85000"/>
                  <a:lumOff val="15000"/>
                </a:schemeClr>
              </a:solidFill>
            </a:endParaRPr>
          </a:p>
          <a:p>
            <a:endParaRPr lang="nl-NL" sz="1400"/>
          </a:p>
        </p:txBody>
      </p:sp>
    </p:spTree>
    <p:extLst>
      <p:ext uri="{BB962C8B-B14F-4D97-AF65-F5344CB8AC3E}">
        <p14:creationId xmlns:p14="http://schemas.microsoft.com/office/powerpoint/2010/main" val="167430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40</a:t>
            </a:fld>
            <a:endParaRPr lang="nl-NL"/>
          </a:p>
        </p:txBody>
      </p:sp>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1513202904"/>
              </p:ext>
            </p:extLst>
          </p:nvPr>
        </p:nvGraphicFramePr>
        <p:xfrm>
          <a:off x="918000" y="1441920"/>
          <a:ext cx="5268882" cy="2845260"/>
        </p:xfrm>
        <a:graphic>
          <a:graphicData uri="http://schemas.openxmlformats.org/drawingml/2006/table">
            <a:tbl>
              <a:tblPr firstRow="1" bandRow="1">
                <a:tableStyleId>{F5AB1C69-6EDB-4FF4-983F-18BD219EF322}</a:tableStyleId>
              </a:tblPr>
              <a:tblGrid>
                <a:gridCol w="5268882">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Stimuleren van de dialoog</a:t>
                      </a:r>
                      <a:endParaRPr lang="nl-NL" sz="1200" b="1"/>
                    </a:p>
                  </a:txBody>
                  <a:tcPr/>
                </a:tc>
                <a:extLst>
                  <a:ext uri="{0D108BD9-81ED-4DB2-BD59-A6C34878D82A}">
                    <a16:rowId xmlns:a16="http://schemas.microsoft.com/office/drawing/2014/main" val="99463166"/>
                  </a:ext>
                </a:extLst>
              </a:tr>
              <a:tr h="681811">
                <a:tc>
                  <a:txBody>
                    <a:bodyPr/>
                    <a:lstStyle/>
                    <a:p>
                      <a:pPr marL="171450" indent="-171450" algn="l" fontAlgn="b">
                        <a:buFont typeface="Arial"/>
                        <a:buChar char="•"/>
                      </a:pPr>
                      <a:r>
                        <a:rPr lang="nl-NL" sz="1200" u="none" strike="noStrike">
                          <a:effectLst/>
                        </a:rPr>
                        <a:t>In ieder geval zorgen we voor een goede werksfeer: we hebben een laagdrempelige personeelsvereniging opgericht en maken regelmatig tijd voor ontspanning.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466729">
                <a:tc>
                  <a:txBody>
                    <a:bodyPr/>
                    <a:lstStyle/>
                    <a:p>
                      <a:pPr marL="171450" indent="-171450" algn="l" fontAlgn="b">
                        <a:buFont typeface="Arial"/>
                        <a:buChar char="•"/>
                      </a:pPr>
                      <a:r>
                        <a:rPr lang="nl-NL" sz="1200" u="none" strike="noStrike">
                          <a:effectLst/>
                        </a:rPr>
                        <a:t>Dialoog aangaan en grenzen m.b.t. mogelijkheden eigen regie aangeven. Duidelijke en tijdige besluiten plus transparantie daarover.</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484632">
                <a:tc>
                  <a:txBody>
                    <a:bodyPr/>
                    <a:lstStyle/>
                    <a:p>
                      <a:pPr marL="171450" indent="-171450" algn="l" fontAlgn="b">
                        <a:buFont typeface="Arial"/>
                        <a:buChar char="•"/>
                      </a:pPr>
                      <a:r>
                        <a:rPr lang="nl-NL" sz="1200" u="none" strike="noStrike">
                          <a:effectLst/>
                        </a:rPr>
                        <a:t>Zorgen dat de verschillende systemen met elkaar "praten" zodat het makkelijker wordt</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841248">
                <a:tc>
                  <a:txBody>
                    <a:bodyPr/>
                    <a:lstStyle/>
                    <a:p>
                      <a:pPr marL="171450" indent="-171450" algn="l" fontAlgn="b">
                        <a:buFont typeface="Arial"/>
                        <a:buChar char="•"/>
                      </a:pPr>
                      <a:r>
                        <a:rPr lang="nl-NL" sz="1200" u="none" strike="noStrike">
                          <a:effectLst/>
                        </a:rPr>
                        <a:t>Wij hebben </a:t>
                      </a:r>
                      <a:r>
                        <a:rPr lang="nl-NL" sz="1200" u="none" strike="noStrike" err="1">
                          <a:effectLst/>
                        </a:rPr>
                        <a:t>dmv</a:t>
                      </a:r>
                      <a:r>
                        <a:rPr lang="nl-NL" sz="1200" u="none" strike="noStrike">
                          <a:effectLst/>
                        </a:rPr>
                        <a:t> de SLIM subsidie een gesprekkencyclus ontwikkeld, waarbij medewerkers 3x per jaar een gesprek hebben. Dit start met een wandelgesprek (met directeur), een paar maand later een ambitiegesprek (met HR) en een jaargesprek (met leidinggevenden) </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bl>
          </a:graphicData>
        </a:graphic>
      </p:graphicFrame>
      <p:sp>
        <p:nvSpPr>
          <p:cNvPr id="8" name="Rechthoek 7" descr="Stad">
            <a:extLst>
              <a:ext uri="{FF2B5EF4-FFF2-40B4-BE49-F238E27FC236}">
                <a16:creationId xmlns:a16="http://schemas.microsoft.com/office/drawing/2014/main" id="{0D110765-D58E-FEBD-2939-6511EF69F1AB}"/>
              </a:ext>
            </a:extLst>
          </p:cNvPr>
          <p:cNvSpPr/>
          <p:nvPr/>
        </p:nvSpPr>
        <p:spPr>
          <a:xfrm>
            <a:off x="777600" y="144000"/>
            <a:ext cx="944860" cy="1255156"/>
          </a:xfrm>
          <a:prstGeom prst="rect">
            <a:avLst/>
          </a:prstGeom>
          <a:blipFill>
            <a:blip r:embed="rId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graphicFrame>
        <p:nvGraphicFramePr>
          <p:cNvPr id="6" name="Tabel 5">
            <a:extLst>
              <a:ext uri="{FF2B5EF4-FFF2-40B4-BE49-F238E27FC236}">
                <a16:creationId xmlns:a16="http://schemas.microsoft.com/office/drawing/2014/main" id="{07978C77-5F42-7790-EEB8-B08AC1BC9F1A}"/>
              </a:ext>
            </a:extLst>
          </p:cNvPr>
          <p:cNvGraphicFramePr>
            <a:graphicFrameLocks noGrp="1"/>
          </p:cNvGraphicFramePr>
          <p:nvPr>
            <p:extLst>
              <p:ext uri="{D42A27DB-BD31-4B8C-83A1-F6EECF244321}">
                <p14:modId xmlns:p14="http://schemas.microsoft.com/office/powerpoint/2010/main" val="240321560"/>
              </p:ext>
            </p:extLst>
          </p:nvPr>
        </p:nvGraphicFramePr>
        <p:xfrm>
          <a:off x="918000" y="4479084"/>
          <a:ext cx="5268883" cy="1952814"/>
        </p:xfrm>
        <a:graphic>
          <a:graphicData uri="http://schemas.openxmlformats.org/drawingml/2006/table">
            <a:tbl>
              <a:tblPr firstRow="1" bandRow="1">
                <a:tableStyleId>{F5AB1C69-6EDB-4FF4-983F-18BD219EF322}</a:tableStyleId>
              </a:tblPr>
              <a:tblGrid>
                <a:gridCol w="5268883">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Beinvloeden van de rol van de opdrachtgever</a:t>
                      </a:r>
                      <a:endParaRPr lang="nl-NL" sz="1200" b="1"/>
                    </a:p>
                  </a:txBody>
                  <a:tcPr/>
                </a:tc>
                <a:extLst>
                  <a:ext uri="{0D108BD9-81ED-4DB2-BD59-A6C34878D82A}">
                    <a16:rowId xmlns:a16="http://schemas.microsoft.com/office/drawing/2014/main" val="99463166"/>
                  </a:ext>
                </a:extLst>
              </a:tr>
              <a:tr h="471884">
                <a:tc>
                  <a:txBody>
                    <a:bodyPr/>
                    <a:lstStyle/>
                    <a:p>
                      <a:pPr marL="171450" indent="-171450" algn="l" fontAlgn="b">
                        <a:buFont typeface="Arial"/>
                        <a:buChar char="•"/>
                      </a:pPr>
                      <a:r>
                        <a:rPr lang="nl-NL" sz="1200" u="none" strike="noStrike">
                          <a:effectLst/>
                        </a:rPr>
                        <a:t>Heldere doelen stellen en verwachtingen managen. Maar dat betekent ook dat we dit bij de opdrachtgevers moeten kunnen doen.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475488">
                <a:tc>
                  <a:txBody>
                    <a:bodyPr/>
                    <a:lstStyle/>
                    <a:p>
                      <a:pPr marL="171450" indent="-171450" algn="l" fontAlgn="b">
                        <a:buFont typeface="Arial"/>
                        <a:buChar char="•"/>
                      </a:pPr>
                      <a:r>
                        <a:rPr lang="nl-NL" sz="1200" u="none" strike="noStrike">
                          <a:effectLst/>
                        </a:rPr>
                        <a:t>Vooraf de rolverdeling in de samenwerking goed afstemmen en vastleggen en de klant/partner op die rol aanspreken.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355847">
                <a:tc>
                  <a:txBody>
                    <a:bodyPr/>
                    <a:lstStyle/>
                    <a:p>
                      <a:pPr marL="171450" indent="-171450" algn="l" fontAlgn="b">
                        <a:buFont typeface="Arial"/>
                        <a:buChar char="•"/>
                      </a:pPr>
                      <a:r>
                        <a:rPr lang="nl-NL" sz="1200" u="none" strike="noStrike">
                          <a:effectLst/>
                        </a:rPr>
                        <a:t>Loskomen van overheid,</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278755">
                <a:tc>
                  <a:txBody>
                    <a:bodyPr/>
                    <a:lstStyle/>
                    <a:p>
                      <a:pPr marL="171450" indent="-171450" algn="l" fontAlgn="b">
                        <a:buFont typeface="Arial"/>
                        <a:buChar char="•"/>
                      </a:pPr>
                      <a:r>
                        <a:rPr lang="nl-NL" sz="1200" u="none" strike="noStrike">
                          <a:effectLst/>
                        </a:rPr>
                        <a:t>Probleem ligt meer bij de opdrachten die we krijgen dan bij de cao.</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bl>
          </a:graphicData>
        </a:graphic>
      </p:graphicFrame>
      <p:sp>
        <p:nvSpPr>
          <p:cNvPr id="7" name="Tekstvak 6">
            <a:extLst>
              <a:ext uri="{FF2B5EF4-FFF2-40B4-BE49-F238E27FC236}">
                <a16:creationId xmlns:a16="http://schemas.microsoft.com/office/drawing/2014/main" id="{E1833BBC-95F9-BA0B-55A7-2306C256F3EE}"/>
              </a:ext>
            </a:extLst>
          </p:cNvPr>
          <p:cNvSpPr txBox="1"/>
          <p:nvPr/>
        </p:nvSpPr>
        <p:spPr>
          <a:xfrm>
            <a:off x="1630800" y="957600"/>
            <a:ext cx="9568955" cy="307777"/>
          </a:xfrm>
          <a:prstGeom prst="rect">
            <a:avLst/>
          </a:prstGeom>
          <a:noFill/>
        </p:spPr>
        <p:txBody>
          <a:bodyPr wrap="square">
            <a:spAutoFit/>
          </a:bodyPr>
          <a:lstStyle/>
          <a:p>
            <a:r>
              <a:rPr lang="nl-NL" sz="1400" b="0" u="none" strike="noStrike" kern="1200">
                <a:solidFill>
                  <a:schemeClr val="tx1"/>
                </a:solidFill>
                <a:effectLst/>
                <a:latin typeface="+mn-lt"/>
              </a:rPr>
              <a:t>Vraag 4: </a:t>
            </a:r>
            <a:r>
              <a:rPr lang="nl-NL" sz="1400" b="0" i="0" u="none" strike="noStrike" kern="1200">
                <a:solidFill>
                  <a:schemeClr val="dk1"/>
                </a:solidFill>
                <a:effectLst/>
                <a:latin typeface="+mn-lt"/>
                <a:ea typeface="+mn-ea"/>
                <a:cs typeface="+mn-cs"/>
              </a:rPr>
              <a:t>Wat zeggen HR-verantwoordelijken er zelf over? </a:t>
            </a:r>
            <a:endParaRPr lang="nl-NL" sz="1400" b="1" u="sng">
              <a:solidFill>
                <a:schemeClr val="tx1"/>
              </a:solidFill>
            </a:endParaRPr>
          </a:p>
        </p:txBody>
      </p:sp>
    </p:spTree>
    <p:extLst>
      <p:ext uri="{BB962C8B-B14F-4D97-AF65-F5344CB8AC3E}">
        <p14:creationId xmlns:p14="http://schemas.microsoft.com/office/powerpoint/2010/main" val="864845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73E1A-D4C8-8383-8C75-BCF292FD98E7}"/>
              </a:ext>
            </a:extLst>
          </p:cNvPr>
          <p:cNvSpPr>
            <a:spLocks noGrp="1"/>
          </p:cNvSpPr>
          <p:nvPr>
            <p:ph type="title"/>
          </p:nvPr>
        </p:nvSpPr>
        <p:spPr>
          <a:xfrm>
            <a:off x="815457" y="429269"/>
            <a:ext cx="7858804" cy="714828"/>
          </a:xfrm>
        </p:spPr>
        <p:txBody>
          <a:bodyPr>
            <a:normAutofit/>
          </a:bodyPr>
          <a:lstStyle/>
          <a:p>
            <a:r>
              <a:rPr lang="nl-NL" sz="1800">
                <a:latin typeface="+mn-lt"/>
              </a:rPr>
              <a:t>Vraag 5: Afspraken in de cao die eigen regie versterken</a:t>
            </a:r>
          </a:p>
        </p:txBody>
      </p:sp>
      <p:sp>
        <p:nvSpPr>
          <p:cNvPr id="4" name="Tijdelijke aanduiding voor dianummer 3">
            <a:extLst>
              <a:ext uri="{FF2B5EF4-FFF2-40B4-BE49-F238E27FC236}">
                <a16:creationId xmlns:a16="http://schemas.microsoft.com/office/drawing/2014/main" id="{530B0FC6-785D-A8D1-0F24-CD3AC592BB40}"/>
              </a:ext>
            </a:extLst>
          </p:cNvPr>
          <p:cNvSpPr>
            <a:spLocks noGrp="1"/>
          </p:cNvSpPr>
          <p:nvPr>
            <p:ph type="sldNum" sz="quarter" idx="12"/>
          </p:nvPr>
        </p:nvSpPr>
        <p:spPr/>
        <p:txBody>
          <a:bodyPr/>
          <a:lstStyle/>
          <a:p>
            <a:fld id="{2117655D-1EEA-426F-87EE-1C00A87D509E}" type="slidenum">
              <a:rPr lang="nl-NL" smtClean="0"/>
              <a:t>41</a:t>
            </a:fld>
            <a:endParaRPr lang="nl-NL"/>
          </a:p>
        </p:txBody>
      </p:sp>
      <p:graphicFrame>
        <p:nvGraphicFramePr>
          <p:cNvPr id="5" name="Tabel 4">
            <a:extLst>
              <a:ext uri="{FF2B5EF4-FFF2-40B4-BE49-F238E27FC236}">
                <a16:creationId xmlns:a16="http://schemas.microsoft.com/office/drawing/2014/main" id="{C405EAE4-999D-265B-327C-F5F8A6C3D326}"/>
              </a:ext>
            </a:extLst>
          </p:cNvPr>
          <p:cNvGraphicFramePr>
            <a:graphicFrameLocks noGrp="1"/>
          </p:cNvGraphicFramePr>
          <p:nvPr>
            <p:extLst>
              <p:ext uri="{D42A27DB-BD31-4B8C-83A1-F6EECF244321}">
                <p14:modId xmlns:p14="http://schemas.microsoft.com/office/powerpoint/2010/main" val="451822950"/>
              </p:ext>
            </p:extLst>
          </p:nvPr>
        </p:nvGraphicFramePr>
        <p:xfrm>
          <a:off x="794476" y="1754948"/>
          <a:ext cx="5005869" cy="2063722"/>
        </p:xfrm>
        <a:graphic>
          <a:graphicData uri="http://schemas.openxmlformats.org/drawingml/2006/table">
            <a:tbl>
              <a:tblPr firstRow="1" firstCol="1" bandRow="1">
                <a:tableStyleId>{5C22544A-7EE6-4342-B048-85BDC9FD1C3A}</a:tableStyleId>
              </a:tblPr>
              <a:tblGrid>
                <a:gridCol w="307874">
                  <a:extLst>
                    <a:ext uri="{9D8B030D-6E8A-4147-A177-3AD203B41FA5}">
                      <a16:colId xmlns:a16="http://schemas.microsoft.com/office/drawing/2014/main" val="3950544522"/>
                    </a:ext>
                  </a:extLst>
                </a:gridCol>
                <a:gridCol w="2917848">
                  <a:extLst>
                    <a:ext uri="{9D8B030D-6E8A-4147-A177-3AD203B41FA5}">
                      <a16:colId xmlns:a16="http://schemas.microsoft.com/office/drawing/2014/main" val="3116931616"/>
                    </a:ext>
                  </a:extLst>
                </a:gridCol>
                <a:gridCol w="965928">
                  <a:extLst>
                    <a:ext uri="{9D8B030D-6E8A-4147-A177-3AD203B41FA5}">
                      <a16:colId xmlns:a16="http://schemas.microsoft.com/office/drawing/2014/main" val="1866334259"/>
                    </a:ext>
                  </a:extLst>
                </a:gridCol>
                <a:gridCol w="814219">
                  <a:extLst>
                    <a:ext uri="{9D8B030D-6E8A-4147-A177-3AD203B41FA5}">
                      <a16:colId xmlns:a16="http://schemas.microsoft.com/office/drawing/2014/main" val="3488335785"/>
                    </a:ext>
                  </a:extLst>
                </a:gridCol>
              </a:tblGrid>
              <a:tr h="343448">
                <a:tc>
                  <a:txBody>
                    <a:bodyPr/>
                    <a:lstStyle/>
                    <a:p>
                      <a:pPr>
                        <a:lnSpc>
                          <a:spcPct val="107000"/>
                        </a:lnSpc>
                        <a:spcAft>
                          <a:spcPts val="800"/>
                        </a:spcAft>
                      </a:pPr>
                      <a:r>
                        <a:rPr lang="nl-NL" sz="1200">
                          <a:effectLst/>
                        </a:rPr>
                        <a: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Onderwerp</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Ronde 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Support ronde 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900262038"/>
                  </a:ext>
                </a:extLst>
              </a:tr>
              <a:tr h="228847">
                <a:tc>
                  <a:txBody>
                    <a:bodyPr/>
                    <a:lstStyle/>
                    <a:p>
                      <a:pPr algn="r">
                        <a:lnSpc>
                          <a:spcPct val="107000"/>
                        </a:lnSpc>
                        <a:spcAft>
                          <a:spcPts val="800"/>
                        </a:spcAft>
                      </a:pPr>
                      <a:r>
                        <a:rPr lang="nl-NL" sz="1200">
                          <a:effectLst/>
                        </a:rPr>
                        <a:t>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Stimuleren van opleiding en ontwikkeling</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solidFill>
                      <a:schemeClr val="accent6">
                        <a:lumMod val="40000"/>
                        <a:lumOff val="60000"/>
                      </a:schemeClr>
                    </a:solidFill>
                  </a:tcPr>
                </a:tc>
                <a:extLst>
                  <a:ext uri="{0D108BD9-81ED-4DB2-BD59-A6C34878D82A}">
                    <a16:rowId xmlns:a16="http://schemas.microsoft.com/office/drawing/2014/main" val="660461131"/>
                  </a:ext>
                </a:extLst>
              </a:tr>
              <a:tr h="343448">
                <a:tc>
                  <a:txBody>
                    <a:bodyPr/>
                    <a:lstStyle/>
                    <a:p>
                      <a:pPr algn="r">
                        <a:lnSpc>
                          <a:spcPct val="107000"/>
                        </a:lnSpc>
                        <a:spcAft>
                          <a:spcPts val="800"/>
                        </a:spcAft>
                      </a:pPr>
                      <a:r>
                        <a:rPr lang="nl-NL" sz="1200">
                          <a:effectLst/>
                        </a:rPr>
                        <a:t>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Flexibiliteit en keuzemogelijkheden (m.n. tijd en plaats onafhankelijk, hybride werken)</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64%</a:t>
                      </a:r>
                    </a:p>
                  </a:txBody>
                  <a:tcPr marL="68580" marR="68580" marT="0" marB="0">
                    <a:solidFill>
                      <a:schemeClr val="accent6">
                        <a:lumMod val="20000"/>
                        <a:lumOff val="80000"/>
                      </a:schemeClr>
                    </a:solidFill>
                  </a:tcPr>
                </a:tc>
                <a:extLst>
                  <a:ext uri="{0D108BD9-81ED-4DB2-BD59-A6C34878D82A}">
                    <a16:rowId xmlns:a16="http://schemas.microsoft.com/office/drawing/2014/main" val="825179848"/>
                  </a:ext>
                </a:extLst>
              </a:tr>
              <a:tr h="228847">
                <a:tc>
                  <a:txBody>
                    <a:bodyPr/>
                    <a:lstStyle/>
                    <a:p>
                      <a:pPr algn="r">
                        <a:lnSpc>
                          <a:spcPct val="107000"/>
                        </a:lnSpc>
                        <a:spcAft>
                          <a:spcPts val="800"/>
                        </a:spcAft>
                      </a:pPr>
                      <a:r>
                        <a:rPr lang="nl-NL" sz="1200">
                          <a:effectLst/>
                        </a:rPr>
                        <a:t>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Generatieregelingen, RVU etc.</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solidFill>
                      <a:schemeClr val="accent6">
                        <a:lumMod val="40000"/>
                        <a:lumOff val="60000"/>
                      </a:schemeClr>
                    </a:solidFill>
                  </a:tcPr>
                </a:tc>
                <a:extLst>
                  <a:ext uri="{0D108BD9-81ED-4DB2-BD59-A6C34878D82A}">
                    <a16:rowId xmlns:a16="http://schemas.microsoft.com/office/drawing/2014/main" val="2658073296"/>
                  </a:ext>
                </a:extLst>
              </a:tr>
              <a:tr h="228847">
                <a:tc>
                  <a:txBody>
                    <a:bodyPr/>
                    <a:lstStyle/>
                    <a:p>
                      <a:pPr algn="r">
                        <a:lnSpc>
                          <a:spcPct val="107000"/>
                        </a:lnSpc>
                        <a:spcAft>
                          <a:spcPts val="800"/>
                        </a:spcAft>
                      </a:pPr>
                      <a:r>
                        <a:rPr lang="nl-NL" sz="1200">
                          <a:effectLst/>
                        </a:rPr>
                        <a:t>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Meer loon/salaris</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solidFill>
                      <a:schemeClr val="accent6">
                        <a:lumMod val="20000"/>
                        <a:lumOff val="80000"/>
                      </a:schemeClr>
                    </a:solidFill>
                  </a:tcPr>
                </a:tc>
                <a:extLst>
                  <a:ext uri="{0D108BD9-81ED-4DB2-BD59-A6C34878D82A}">
                    <a16:rowId xmlns:a16="http://schemas.microsoft.com/office/drawing/2014/main" val="1322872598"/>
                  </a:ext>
                </a:extLst>
              </a:tr>
              <a:tr h="343448">
                <a:tc>
                  <a:txBody>
                    <a:bodyPr/>
                    <a:lstStyle/>
                    <a:p>
                      <a:pPr algn="r">
                        <a:lnSpc>
                          <a:spcPct val="107000"/>
                        </a:lnSpc>
                        <a:spcAft>
                          <a:spcPts val="800"/>
                        </a:spcAft>
                      </a:pPr>
                      <a:r>
                        <a:rPr lang="nl-NL" sz="1200">
                          <a:effectLst/>
                        </a:rPr>
                        <a:t>5</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Meer vrije tijd (verlofdagen, lagere voltijdsnorm)</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solidFill>
                      <a:schemeClr val="accent6">
                        <a:lumMod val="40000"/>
                        <a:lumOff val="60000"/>
                      </a:schemeClr>
                    </a:solidFill>
                  </a:tcPr>
                </a:tc>
                <a:extLst>
                  <a:ext uri="{0D108BD9-81ED-4DB2-BD59-A6C34878D82A}">
                    <a16:rowId xmlns:a16="http://schemas.microsoft.com/office/drawing/2014/main" val="391755267"/>
                  </a:ext>
                </a:extLst>
              </a:tr>
              <a:tr h="228847">
                <a:tc>
                  <a:txBody>
                    <a:bodyPr/>
                    <a:lstStyle/>
                    <a:p>
                      <a:pPr algn="r">
                        <a:lnSpc>
                          <a:spcPct val="107000"/>
                        </a:lnSpc>
                        <a:spcAft>
                          <a:spcPts val="800"/>
                        </a:spcAft>
                      </a:pPr>
                      <a:r>
                        <a:rPr lang="nl-NL" sz="1200">
                          <a:effectLst/>
                        </a:rPr>
                        <a:t>6</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Mantelzorg en zorgverlof</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solidFill>
                      <a:schemeClr val="accent6">
                        <a:lumMod val="20000"/>
                        <a:lumOff val="80000"/>
                      </a:schemeClr>
                    </a:solidFill>
                  </a:tcPr>
                </a:tc>
                <a:extLst>
                  <a:ext uri="{0D108BD9-81ED-4DB2-BD59-A6C34878D82A}">
                    <a16:rowId xmlns:a16="http://schemas.microsoft.com/office/drawing/2014/main" val="3950254939"/>
                  </a:ext>
                </a:extLst>
              </a:tr>
            </a:tbl>
          </a:graphicData>
        </a:graphic>
      </p:graphicFrame>
      <p:pic>
        <p:nvPicPr>
          <p:cNvPr id="6" name="Afbeelding 5">
            <a:extLst>
              <a:ext uri="{FF2B5EF4-FFF2-40B4-BE49-F238E27FC236}">
                <a16:creationId xmlns:a16="http://schemas.microsoft.com/office/drawing/2014/main" id="{8850E6D4-F166-46DC-F9DA-E22B4AC78602}"/>
              </a:ext>
            </a:extLst>
          </p:cNvPr>
          <p:cNvPicPr>
            <a:picLocks noChangeAspect="1"/>
          </p:cNvPicPr>
          <p:nvPr/>
        </p:nvPicPr>
        <p:blipFill>
          <a:blip r:embed="rId3"/>
          <a:stretch>
            <a:fillRect/>
          </a:stretch>
        </p:blipFill>
        <p:spPr>
          <a:xfrm>
            <a:off x="651321" y="1005066"/>
            <a:ext cx="679768" cy="684270"/>
          </a:xfrm>
          <a:prstGeom prst="rect">
            <a:avLst/>
          </a:prstGeom>
        </p:spPr>
      </p:pic>
      <p:sp>
        <p:nvSpPr>
          <p:cNvPr id="8" name="Tekstvak 7">
            <a:extLst>
              <a:ext uri="{FF2B5EF4-FFF2-40B4-BE49-F238E27FC236}">
                <a16:creationId xmlns:a16="http://schemas.microsoft.com/office/drawing/2014/main" id="{2C4E98D9-97C3-8CF4-F8F6-D1CE76F96FD7}"/>
              </a:ext>
            </a:extLst>
          </p:cNvPr>
          <p:cNvSpPr txBox="1"/>
          <p:nvPr/>
        </p:nvSpPr>
        <p:spPr>
          <a:xfrm>
            <a:off x="1255976" y="1037632"/>
            <a:ext cx="4450283" cy="830997"/>
          </a:xfrm>
          <a:prstGeom prst="rect">
            <a:avLst/>
          </a:prstGeom>
          <a:noFill/>
        </p:spPr>
        <p:txBody>
          <a:bodyPr wrap="square">
            <a:spAutoFit/>
          </a:bodyPr>
          <a:lstStyle/>
          <a:p>
            <a:r>
              <a:rPr lang="nl-NL" sz="1200" b="0" u="none" strike="noStrike" kern="1200">
                <a:solidFill>
                  <a:schemeClr val="tx1"/>
                </a:solidFill>
                <a:effectLst/>
                <a:latin typeface="+mn-lt"/>
              </a:rPr>
              <a:t>Welke arbeidsvoorwaardelijke afspraak moeten cao partijen wat jou betreft beslist maken om de eigen regie van werknemers te versterken? (n=269)</a:t>
            </a:r>
            <a:br>
              <a:rPr lang="nl-NL" sz="1200" u="sng">
                <a:solidFill>
                  <a:schemeClr val="tx1"/>
                </a:solidFill>
                <a:latin typeface="+mn-lt"/>
              </a:rPr>
            </a:br>
            <a:endParaRPr lang="nl-NL" sz="1200"/>
          </a:p>
        </p:txBody>
      </p:sp>
      <p:graphicFrame>
        <p:nvGraphicFramePr>
          <p:cNvPr id="11" name="Tabel 10">
            <a:extLst>
              <a:ext uri="{FF2B5EF4-FFF2-40B4-BE49-F238E27FC236}">
                <a16:creationId xmlns:a16="http://schemas.microsoft.com/office/drawing/2014/main" id="{8825D1E1-E4D9-B685-2E14-669A526B3534}"/>
              </a:ext>
            </a:extLst>
          </p:cNvPr>
          <p:cNvGraphicFramePr>
            <a:graphicFrameLocks noGrp="1"/>
          </p:cNvGraphicFramePr>
          <p:nvPr>
            <p:extLst>
              <p:ext uri="{D42A27DB-BD31-4B8C-83A1-F6EECF244321}">
                <p14:modId xmlns:p14="http://schemas.microsoft.com/office/powerpoint/2010/main" val="4213656148"/>
              </p:ext>
            </p:extLst>
          </p:nvPr>
        </p:nvGraphicFramePr>
        <p:xfrm>
          <a:off x="6274800" y="1752462"/>
          <a:ext cx="5195622" cy="1948216"/>
        </p:xfrm>
        <a:graphic>
          <a:graphicData uri="http://schemas.openxmlformats.org/drawingml/2006/table">
            <a:tbl>
              <a:tblPr firstRow="1" firstCol="1" bandRow="1">
                <a:tableStyleId>{5C22544A-7EE6-4342-B048-85BDC9FD1C3A}</a:tableStyleId>
              </a:tblPr>
              <a:tblGrid>
                <a:gridCol w="319544">
                  <a:extLst>
                    <a:ext uri="{9D8B030D-6E8A-4147-A177-3AD203B41FA5}">
                      <a16:colId xmlns:a16="http://schemas.microsoft.com/office/drawing/2014/main" val="3950544522"/>
                    </a:ext>
                  </a:extLst>
                </a:gridCol>
                <a:gridCol w="3177205">
                  <a:extLst>
                    <a:ext uri="{9D8B030D-6E8A-4147-A177-3AD203B41FA5}">
                      <a16:colId xmlns:a16="http://schemas.microsoft.com/office/drawing/2014/main" val="3116931616"/>
                    </a:ext>
                  </a:extLst>
                </a:gridCol>
                <a:gridCol w="791787">
                  <a:extLst>
                    <a:ext uri="{9D8B030D-6E8A-4147-A177-3AD203B41FA5}">
                      <a16:colId xmlns:a16="http://schemas.microsoft.com/office/drawing/2014/main" val="1866334259"/>
                    </a:ext>
                  </a:extLst>
                </a:gridCol>
                <a:gridCol w="907086">
                  <a:extLst>
                    <a:ext uri="{9D8B030D-6E8A-4147-A177-3AD203B41FA5}">
                      <a16:colId xmlns:a16="http://schemas.microsoft.com/office/drawing/2014/main" val="3488335785"/>
                    </a:ext>
                  </a:extLst>
                </a:gridCol>
              </a:tblGrid>
              <a:tr h="340983">
                <a:tc>
                  <a:txBody>
                    <a:bodyPr/>
                    <a:lstStyle/>
                    <a:p>
                      <a:pPr>
                        <a:lnSpc>
                          <a:spcPct val="107000"/>
                        </a:lnSpc>
                        <a:spcAft>
                          <a:spcPts val="800"/>
                        </a:spcAft>
                      </a:pPr>
                      <a:r>
                        <a:rPr lang="nl-NL" sz="1200">
                          <a:effectLst/>
                        </a:rPr>
                        <a: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Onderwerp</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Ronde 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rPr>
                        <a:t>Support ronde 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900262038"/>
                  </a:ext>
                </a:extLst>
              </a:tr>
              <a:tr h="300444">
                <a:tc>
                  <a:txBody>
                    <a:bodyPr/>
                    <a:lstStyle/>
                    <a:p>
                      <a:pPr algn="r">
                        <a:lnSpc>
                          <a:spcPct val="107000"/>
                        </a:lnSpc>
                        <a:spcAft>
                          <a:spcPts val="800"/>
                        </a:spcAft>
                      </a:pPr>
                      <a:r>
                        <a:rPr lang="nl-NL" sz="1200">
                          <a:effectLst/>
                        </a:rPr>
                        <a:t>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Stimuleren van opleiding en ontwikkeling</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solidFill>
                      <a:schemeClr val="accent6">
                        <a:lumMod val="40000"/>
                        <a:lumOff val="60000"/>
                      </a:schemeClr>
                    </a:solidFill>
                  </a:tcPr>
                </a:tc>
                <a:extLst>
                  <a:ext uri="{0D108BD9-81ED-4DB2-BD59-A6C34878D82A}">
                    <a16:rowId xmlns:a16="http://schemas.microsoft.com/office/drawing/2014/main" val="660461131"/>
                  </a:ext>
                </a:extLst>
              </a:tr>
              <a:tr h="294072">
                <a:tc>
                  <a:txBody>
                    <a:bodyPr/>
                    <a:lstStyle/>
                    <a:p>
                      <a:pPr algn="r">
                        <a:lnSpc>
                          <a:spcPct val="107000"/>
                        </a:lnSpc>
                        <a:spcAft>
                          <a:spcPts val="800"/>
                        </a:spcAft>
                      </a:pPr>
                      <a:r>
                        <a:rPr lang="nl-NL" sz="1200">
                          <a:effectLst/>
                        </a:rPr>
                        <a:t>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NL" sz="1200">
                          <a:effectLst/>
                          <a:latin typeface="Calibri" panose="020F0502020204030204" pitchFamily="34" charset="0"/>
                          <a:ea typeface="Calibri" panose="020F0502020204030204" pitchFamily="34" charset="0"/>
                          <a:cs typeface="Times New Roman" panose="02020603050405020304" pitchFamily="18" charset="0"/>
                        </a:rPr>
                        <a:t>Betere afspraken over loon/salaris</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54%</a:t>
                      </a:r>
                    </a:p>
                  </a:txBody>
                  <a:tcPr marL="68580" marR="68580" marT="0" marB="0">
                    <a:solidFill>
                      <a:schemeClr val="accent6">
                        <a:lumMod val="20000"/>
                        <a:lumOff val="80000"/>
                      </a:schemeClr>
                    </a:solidFill>
                  </a:tcPr>
                </a:tc>
                <a:extLst>
                  <a:ext uri="{0D108BD9-81ED-4DB2-BD59-A6C34878D82A}">
                    <a16:rowId xmlns:a16="http://schemas.microsoft.com/office/drawing/2014/main" val="825179848"/>
                  </a:ext>
                </a:extLst>
              </a:tr>
              <a:tr h="294072">
                <a:tc>
                  <a:txBody>
                    <a:bodyPr/>
                    <a:lstStyle/>
                    <a:p>
                      <a:pPr algn="r">
                        <a:lnSpc>
                          <a:spcPct val="107000"/>
                        </a:lnSpc>
                        <a:spcAft>
                          <a:spcPts val="800"/>
                        </a:spcAft>
                      </a:pPr>
                      <a:r>
                        <a:rPr lang="nl-NL" sz="1200">
                          <a:effectLst/>
                        </a:rPr>
                        <a:t>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Afspraken over verlofmogelijkheden</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47%</a:t>
                      </a:r>
                    </a:p>
                  </a:txBody>
                  <a:tcPr marL="68580" marR="68580" marT="0" marB="0">
                    <a:solidFill>
                      <a:schemeClr val="accent6">
                        <a:lumMod val="40000"/>
                        <a:lumOff val="60000"/>
                      </a:schemeClr>
                    </a:solidFill>
                  </a:tcPr>
                </a:tc>
                <a:extLst>
                  <a:ext uri="{0D108BD9-81ED-4DB2-BD59-A6C34878D82A}">
                    <a16:rowId xmlns:a16="http://schemas.microsoft.com/office/drawing/2014/main" val="2658073296"/>
                  </a:ext>
                </a:extLst>
              </a:tr>
              <a:tr h="340983">
                <a:tc>
                  <a:txBody>
                    <a:bodyPr/>
                    <a:lstStyle/>
                    <a:p>
                      <a:pPr algn="r">
                        <a:lnSpc>
                          <a:spcPct val="107000"/>
                        </a:lnSpc>
                        <a:spcAft>
                          <a:spcPts val="800"/>
                        </a:spcAft>
                      </a:pPr>
                      <a:r>
                        <a:rPr lang="nl-NL" sz="1200">
                          <a:effectLst/>
                        </a:rPr>
                        <a:t>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Afspraken over de organisatie van werk, incl. werktijden</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solidFill>
                      <a:schemeClr val="accent6">
                        <a:lumMod val="20000"/>
                        <a:lumOff val="8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solidFill>
                      <a:schemeClr val="accent6">
                        <a:lumMod val="20000"/>
                        <a:lumOff val="80000"/>
                      </a:schemeClr>
                    </a:solidFill>
                  </a:tcPr>
                </a:tc>
                <a:extLst>
                  <a:ext uri="{0D108BD9-81ED-4DB2-BD59-A6C34878D82A}">
                    <a16:rowId xmlns:a16="http://schemas.microsoft.com/office/drawing/2014/main" val="1322872598"/>
                  </a:ext>
                </a:extLst>
              </a:tr>
              <a:tr h="294072">
                <a:tc>
                  <a:txBody>
                    <a:bodyPr/>
                    <a:lstStyle/>
                    <a:p>
                      <a:pPr algn="r">
                        <a:lnSpc>
                          <a:spcPct val="107000"/>
                        </a:lnSpc>
                        <a:spcAft>
                          <a:spcPts val="800"/>
                        </a:spcAft>
                      </a:pPr>
                      <a:r>
                        <a:rPr lang="nl-NL" sz="1200">
                          <a:effectLst/>
                        </a:rPr>
                        <a:t>5</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Afspraken over de dialoog</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solidFill>
                      <a:schemeClr val="accent6">
                        <a:lumMod val="40000"/>
                        <a:lumOff val="60000"/>
                      </a:schemeClr>
                    </a:solidFill>
                  </a:tcPr>
                </a:tc>
                <a:tc>
                  <a:txBody>
                    <a:bodyPr/>
                    <a:lstStyle/>
                    <a:p>
                      <a:pPr algn="r">
                        <a:lnSpc>
                          <a:spcPct val="107000"/>
                        </a:lnSpc>
                        <a:spcAft>
                          <a:spcPts val="800"/>
                        </a:spcAft>
                      </a:pPr>
                      <a:r>
                        <a:rPr lang="nl-NL" sz="1200">
                          <a:effectLst/>
                          <a:latin typeface="Calibri" panose="020F0502020204030204" pitchFamily="34" charset="0"/>
                          <a:ea typeface="Calibri" panose="020F0502020204030204" pitchFamily="34" charset="0"/>
                          <a:cs typeface="Times New Roman" panose="02020603050405020304" pitchFamily="18" charset="0"/>
                        </a:rPr>
                        <a:t>58%</a:t>
                      </a:r>
                    </a:p>
                  </a:txBody>
                  <a:tcPr marL="68580" marR="68580" marT="0" marB="0">
                    <a:solidFill>
                      <a:schemeClr val="accent6">
                        <a:lumMod val="40000"/>
                        <a:lumOff val="60000"/>
                      </a:schemeClr>
                    </a:solidFill>
                  </a:tcPr>
                </a:tc>
                <a:extLst>
                  <a:ext uri="{0D108BD9-81ED-4DB2-BD59-A6C34878D82A}">
                    <a16:rowId xmlns:a16="http://schemas.microsoft.com/office/drawing/2014/main" val="391755267"/>
                  </a:ext>
                </a:extLst>
              </a:tr>
            </a:tbl>
          </a:graphicData>
        </a:graphic>
      </p:graphicFrame>
      <p:sp>
        <p:nvSpPr>
          <p:cNvPr id="13" name="Tekstvak 12">
            <a:extLst>
              <a:ext uri="{FF2B5EF4-FFF2-40B4-BE49-F238E27FC236}">
                <a16:creationId xmlns:a16="http://schemas.microsoft.com/office/drawing/2014/main" id="{4D6931B1-2696-E379-9D7C-0A850716E347}"/>
              </a:ext>
            </a:extLst>
          </p:cNvPr>
          <p:cNvSpPr txBox="1"/>
          <p:nvPr/>
        </p:nvSpPr>
        <p:spPr>
          <a:xfrm>
            <a:off x="6656400" y="1036800"/>
            <a:ext cx="4569730" cy="646331"/>
          </a:xfrm>
          <a:prstGeom prst="rect">
            <a:avLst/>
          </a:prstGeom>
          <a:noFill/>
        </p:spPr>
        <p:txBody>
          <a:bodyPr wrap="square">
            <a:spAutoFit/>
          </a:bodyPr>
          <a:lstStyle/>
          <a:p>
            <a:r>
              <a:rPr lang="nl-NL" sz="1200" b="0" u="none" strike="noStrike" kern="1200">
                <a:solidFill>
                  <a:schemeClr val="tx1"/>
                </a:solidFill>
                <a:effectLst/>
                <a:latin typeface="+mn-lt"/>
              </a:rPr>
              <a:t>Welke arbeidsvoorwaardelijke afspraak moeten cao partijen wat jou betreft beslist maken om de eigen regie van werknemers te versterken? (n=46)</a:t>
            </a:r>
            <a:endParaRPr lang="nl-NL" sz="1200"/>
          </a:p>
        </p:txBody>
      </p:sp>
      <p:sp>
        <p:nvSpPr>
          <p:cNvPr id="14" name="Rechthoek 13" descr="Stad">
            <a:extLst>
              <a:ext uri="{FF2B5EF4-FFF2-40B4-BE49-F238E27FC236}">
                <a16:creationId xmlns:a16="http://schemas.microsoft.com/office/drawing/2014/main" id="{BED2EDA1-6BBB-7EC1-2FC4-D3FC2CF88D3E}"/>
              </a:ext>
            </a:extLst>
          </p:cNvPr>
          <p:cNvSpPr/>
          <p:nvPr/>
        </p:nvSpPr>
        <p:spPr>
          <a:xfrm>
            <a:off x="6276464" y="1005066"/>
            <a:ext cx="418557" cy="684270"/>
          </a:xfrm>
          <a:prstGeom prst="rect">
            <a:avLst/>
          </a:prstGeom>
          <a:blipFill>
            <a:blip r:embed="rId4">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Tekstvak 8">
            <a:extLst>
              <a:ext uri="{FF2B5EF4-FFF2-40B4-BE49-F238E27FC236}">
                <a16:creationId xmlns:a16="http://schemas.microsoft.com/office/drawing/2014/main" id="{5C810C29-A5CB-3FE2-F44B-B86D7ADF274D}"/>
              </a:ext>
            </a:extLst>
          </p:cNvPr>
          <p:cNvSpPr txBox="1"/>
          <p:nvPr/>
        </p:nvSpPr>
        <p:spPr>
          <a:xfrm>
            <a:off x="794476" y="4010628"/>
            <a:ext cx="5005869" cy="2492990"/>
          </a:xfrm>
          <a:prstGeom prst="rect">
            <a:avLst/>
          </a:prstGeom>
          <a:noFill/>
        </p:spPr>
        <p:txBody>
          <a:bodyPr wrap="square" rtlCol="0">
            <a:spAutoFit/>
          </a:bodyPr>
          <a:lstStyle/>
          <a:p>
            <a:r>
              <a:rPr lang="nl-NL" sz="1200"/>
              <a:t>Veel medewerkers zien afspraken over eigen regie bij uitstek als een zaak voor werkgever en werknemer samen. Oplossingen die zowel naar mening van werknemers als de HR-verantwoordelijken wel in de cao zouden passen zijn vooral het stimuleren van opleiding en ontwikkeling en het vastleggen van flexibiliteit in het werk (met name afspraken over keuzes in werktijden en in mindere mate de werkplek).  </a:t>
            </a:r>
          </a:p>
          <a:p>
            <a:r>
              <a:rPr lang="nl-NL" sz="1200"/>
              <a:t>Verlof is voor werknemers het belangrijkste punt voor de cao: meer vrije tijd tijdens en aan het einde van de loopbaan (punt 5 en 3) en verlof voor bijzondere doelen (mantelzorg- en rouwverlof, punt 6) worden veel genoemd en door de respondenten in de tweede ronde ook sterk gewaardeerd. Vooral oudere medewerkers (60&gt; en in mindere mate 50 – 60 jaar) opteren voor een voor de werkgever verplichte generatieregeling. En ook het punt ‘meer loon’ wordt vooral genoemd in relatie tot de mogelijkheid om parttime te kunnen</a:t>
            </a:r>
          </a:p>
        </p:txBody>
      </p:sp>
      <p:sp>
        <p:nvSpPr>
          <p:cNvPr id="10" name="Tekstvak 9">
            <a:extLst>
              <a:ext uri="{FF2B5EF4-FFF2-40B4-BE49-F238E27FC236}">
                <a16:creationId xmlns:a16="http://schemas.microsoft.com/office/drawing/2014/main" id="{AA3DDD8D-DF0B-26A0-E3DC-C1B803EFE3E1}"/>
              </a:ext>
            </a:extLst>
          </p:cNvPr>
          <p:cNvSpPr txBox="1"/>
          <p:nvPr/>
        </p:nvSpPr>
        <p:spPr>
          <a:xfrm>
            <a:off x="6274800" y="4010628"/>
            <a:ext cx="5117030" cy="2492990"/>
          </a:xfrm>
          <a:prstGeom prst="rect">
            <a:avLst/>
          </a:prstGeom>
          <a:noFill/>
        </p:spPr>
        <p:txBody>
          <a:bodyPr wrap="square" rtlCol="0">
            <a:spAutoFit/>
          </a:bodyPr>
          <a:lstStyle/>
          <a:p>
            <a:r>
              <a:rPr lang="nl-NL" sz="1200"/>
              <a:t>gaan werken, waarmee meer hersteltijd en een betere werk-privé balans kan worden verkregen. De wensen met betrekking tot een modernisering van de verlof-paragraaf spreekt ook uit de antwoorden van de HR-verantwoordelijken, het beeld lijkt ook te zijn dat de verlofsoorten in de cao te ver ‘dichtgeregeld’ zijn.</a:t>
            </a:r>
          </a:p>
          <a:p>
            <a:r>
              <a:rPr lang="nl-NL" sz="1200"/>
              <a:t>Ten aanzien van het loon zijn de HR verantwoordelijken verdeeld: de vraag om loonsverhoging (</a:t>
            </a:r>
            <a:r>
              <a:rPr lang="nl-NL" sz="1200" err="1"/>
              <a:t>oa</a:t>
            </a:r>
            <a:r>
              <a:rPr lang="nl-NL" sz="1200"/>
              <a:t> vanuit concurrentie-oogpunt) is net zo groot als de roep om de salarissen niet te verhogen (omdat de subsidie van de gemeente niet meegroeit,  en daarmee de organisatie moet inkrimpen) en de suggestie om de lonen te nivelleren (geen procenten, maar centen).</a:t>
            </a:r>
          </a:p>
          <a:p>
            <a:endParaRPr lang="nl-NL" sz="1200"/>
          </a:p>
          <a:p>
            <a:endParaRPr lang="nl-NL" sz="1200"/>
          </a:p>
          <a:p>
            <a:endParaRPr lang="nl-NL" sz="1200"/>
          </a:p>
        </p:txBody>
      </p:sp>
    </p:spTree>
    <p:extLst>
      <p:ext uri="{BB962C8B-B14F-4D97-AF65-F5344CB8AC3E}">
        <p14:creationId xmlns:p14="http://schemas.microsoft.com/office/powerpoint/2010/main" val="433103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42</a:t>
            </a:fld>
            <a:endParaRPr lang="nl-NL"/>
          </a:p>
        </p:txBody>
      </p:sp>
      <p:sp>
        <p:nvSpPr>
          <p:cNvPr id="4" name="Tekstvak 3">
            <a:extLst>
              <a:ext uri="{FF2B5EF4-FFF2-40B4-BE49-F238E27FC236}">
                <a16:creationId xmlns:a16="http://schemas.microsoft.com/office/drawing/2014/main" id="{028EFEA9-0C53-513D-FBE1-BFCC51F42721}"/>
              </a:ext>
            </a:extLst>
          </p:cNvPr>
          <p:cNvSpPr txBox="1"/>
          <p:nvPr/>
        </p:nvSpPr>
        <p:spPr>
          <a:xfrm>
            <a:off x="1630800" y="597600"/>
            <a:ext cx="9568955" cy="523220"/>
          </a:xfrm>
          <a:prstGeom prst="rect">
            <a:avLst/>
          </a:prstGeom>
          <a:noFill/>
        </p:spPr>
        <p:txBody>
          <a:bodyPr wrap="square">
            <a:spAutoFit/>
          </a:bodyPr>
          <a:lstStyle/>
          <a:p>
            <a:r>
              <a:rPr lang="nl-NL" sz="1400" b="0" u="none" strike="noStrike" kern="1200">
                <a:solidFill>
                  <a:schemeClr val="tx1"/>
                </a:solidFill>
                <a:effectLst/>
                <a:latin typeface="+mn-lt"/>
              </a:rPr>
              <a:t>Vraag </a:t>
            </a:r>
            <a:r>
              <a:rPr lang="nl-NL" sz="1400"/>
              <a:t>5: </a:t>
            </a:r>
            <a:r>
              <a:rPr lang="nl-NL" sz="1400">
                <a:latin typeface="+mn-lt"/>
              </a:rPr>
              <a:t>Afspraken in de cao die eigen regie versterken</a:t>
            </a:r>
          </a:p>
          <a:p>
            <a:r>
              <a:rPr lang="nl-NL" sz="1400" b="1" i="0" u="none" strike="noStrike" kern="1200">
                <a:solidFill>
                  <a:schemeClr val="dk1"/>
                </a:solidFill>
                <a:effectLst/>
                <a:latin typeface="+mn-lt"/>
                <a:ea typeface="+mn-ea"/>
                <a:cs typeface="+mn-cs"/>
              </a:rPr>
              <a:t>Wat zeggen werknemers er zelf over?</a:t>
            </a:r>
            <a:endParaRPr lang="nl-NL" sz="1400" b="1" u="sng">
              <a:solidFill>
                <a:schemeClr val="tx1"/>
              </a:solidFill>
            </a:endParaRPr>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2"/>
          <a:stretch>
            <a:fillRect/>
          </a:stretch>
        </p:blipFill>
        <p:spPr>
          <a:xfrm>
            <a:off x="813600" y="348976"/>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2037596662"/>
              </p:ext>
            </p:extLst>
          </p:nvPr>
        </p:nvGraphicFramePr>
        <p:xfrm>
          <a:off x="910800" y="1404000"/>
          <a:ext cx="4912360" cy="4517136"/>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298675">
                <a:tc>
                  <a:txBody>
                    <a:bodyPr/>
                    <a:lstStyle/>
                    <a:p>
                      <a:r>
                        <a:rPr lang="nl-NL" sz="1200" b="1" u="none" strike="noStrike">
                          <a:solidFill>
                            <a:srgbClr val="000000"/>
                          </a:solidFill>
                          <a:effectLst/>
                        </a:rPr>
                        <a:t>Top 10 bijdragen: Stimuleren van opleiding en ontwikkeling</a:t>
                      </a:r>
                      <a:endParaRPr lang="nl-NL" sz="1200" b="1"/>
                    </a:p>
                  </a:txBody>
                  <a:tcPr/>
                </a:tc>
                <a:extLst>
                  <a:ext uri="{0D108BD9-81ED-4DB2-BD59-A6C34878D82A}">
                    <a16:rowId xmlns:a16="http://schemas.microsoft.com/office/drawing/2014/main" val="99463166"/>
                  </a:ext>
                </a:extLst>
              </a:tr>
              <a:tr h="295685">
                <a:tc>
                  <a:txBody>
                    <a:bodyPr/>
                    <a:lstStyle/>
                    <a:p>
                      <a:pPr marL="171450" indent="-171450" algn="l" fontAlgn="b">
                        <a:buFont typeface="Arial"/>
                        <a:buChar char="•"/>
                      </a:pPr>
                      <a:r>
                        <a:rPr lang="nl-NL" sz="1200" u="none" strike="noStrike">
                          <a:effectLst/>
                        </a:rPr>
                        <a:t>Ontwikkeling stimuleren - concrete handvatten geven.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599513">
                <a:tc>
                  <a:txBody>
                    <a:bodyPr/>
                    <a:lstStyle/>
                    <a:p>
                      <a:pPr marL="171450" indent="-171450" algn="l" fontAlgn="b">
                        <a:buFont typeface="Arial"/>
                        <a:buChar char="•"/>
                      </a:pPr>
                      <a:r>
                        <a:rPr lang="nl-NL" sz="1200" u="none" strike="noStrike">
                          <a:effectLst/>
                        </a:rPr>
                        <a:t>Ruimte voor eigen keuzes m.b.t. opleiding/ontwikkeling/budget. Daarnaast blijven insteken op bescherming van de medewerkers tegen teveel werkdruk/administratie.</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286693">
                <a:tc>
                  <a:txBody>
                    <a:bodyPr/>
                    <a:lstStyle/>
                    <a:p>
                      <a:pPr marL="171450" indent="-171450" algn="l" fontAlgn="b">
                        <a:buFont typeface="Arial"/>
                        <a:buChar char="•"/>
                      </a:pPr>
                      <a:r>
                        <a:rPr lang="nl-NL" sz="1200" u="none" strike="noStrike">
                          <a:effectLst/>
                        </a:rPr>
                        <a:t>Scholingsbudget, flexibel werken, doorgroeimogelijkheden in functie</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311658">
                <a:tc>
                  <a:txBody>
                    <a:bodyPr/>
                    <a:lstStyle/>
                    <a:p>
                      <a:pPr marL="171450" indent="-171450" algn="l" fontAlgn="b">
                        <a:buFont typeface="Arial"/>
                        <a:buChar char="•"/>
                      </a:pPr>
                      <a:r>
                        <a:rPr lang="nl-NL" sz="1200" u="none" strike="noStrike">
                          <a:effectLst/>
                        </a:rPr>
                        <a:t>Loopbaanbudget moet ten alle tijden behouden blijven.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r h="886968">
                <a:tc>
                  <a:txBody>
                    <a:bodyPr/>
                    <a:lstStyle/>
                    <a:p>
                      <a:pPr marL="171450" indent="-171450" algn="l" fontAlgn="b">
                        <a:buFont typeface="Arial"/>
                        <a:buChar char="•"/>
                      </a:pPr>
                      <a:r>
                        <a:rPr lang="nl-NL" sz="1200" u="none" strike="noStrike">
                          <a:effectLst/>
                        </a:rPr>
                        <a:t>Beoordelingsgesprekken moeten meer gericht zijn op doorgroeimogelijkheden </a:t>
                      </a:r>
                      <a:r>
                        <a:rPr lang="nl-NL" sz="1200" u="none" strike="noStrike" err="1">
                          <a:effectLst/>
                        </a:rPr>
                        <a:t>i.p.v</a:t>
                      </a:r>
                      <a:r>
                        <a:rPr lang="nl-NL" sz="1200" u="none" strike="noStrike">
                          <a:effectLst/>
                        </a:rPr>
                        <a:t> alleen op wat nog te leren in je huidige functie, indien een medewerker dit wenst natuurlijk. En als je bovengemiddeld goed presteert mag daar ook iets tegenover staan. </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453801980"/>
                  </a:ext>
                </a:extLst>
              </a:tr>
              <a:tr h="336794">
                <a:tc>
                  <a:txBody>
                    <a:bodyPr/>
                    <a:lstStyle/>
                    <a:p>
                      <a:pPr marL="171450" indent="-171450" algn="l" fontAlgn="b">
                        <a:buFont typeface="Arial"/>
                        <a:buChar char="•"/>
                      </a:pPr>
                      <a:r>
                        <a:rPr lang="nl-NL" sz="1200" u="none" strike="noStrike">
                          <a:effectLst/>
                        </a:rPr>
                        <a:t>Mogelijkheden blijven bieden in opleidingen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44185775"/>
                  </a:ext>
                </a:extLst>
              </a:tr>
              <a:tr h="306080">
                <a:tc>
                  <a:txBody>
                    <a:bodyPr/>
                    <a:lstStyle/>
                    <a:p>
                      <a:pPr marL="171450" indent="-171450" algn="l" fontAlgn="b">
                        <a:buFont typeface="Arial"/>
                        <a:buChar char="•"/>
                      </a:pPr>
                      <a:r>
                        <a:rPr lang="nl-NL" sz="1200" u="none" strike="noStrike">
                          <a:effectLst/>
                        </a:rPr>
                        <a:t>Bredere invulling loopbaanbudget. Ook literatuur</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893931380"/>
                  </a:ext>
                </a:extLst>
              </a:tr>
              <a:tr h="621792">
                <a:tc>
                  <a:txBody>
                    <a:bodyPr/>
                    <a:lstStyle/>
                    <a:p>
                      <a:pPr marL="171450" indent="-171450" algn="l" fontAlgn="b">
                        <a:buFont typeface="Arial"/>
                        <a:buChar char="•"/>
                      </a:pPr>
                      <a:r>
                        <a:rPr lang="nl-NL" sz="1200" u="none" strike="noStrike">
                          <a:effectLst/>
                        </a:rPr>
                        <a:t>Doorgroeimogelijkheden (financieel) voor inhoudelijk specialisten. Dat voorkomt dat je "moet" doorgroeien naar managementtaken om fatsoenlijk beloond te worden.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234553691"/>
                  </a:ext>
                </a:extLst>
              </a:tr>
              <a:tr h="298958">
                <a:tc>
                  <a:txBody>
                    <a:bodyPr/>
                    <a:lstStyle/>
                    <a:p>
                      <a:pPr marL="171450" indent="-171450" algn="l" fontAlgn="b">
                        <a:buFont typeface="Arial"/>
                        <a:buChar char="•"/>
                      </a:pPr>
                      <a:r>
                        <a:rPr lang="nl-NL" sz="1200" u="none" strike="noStrike">
                          <a:effectLst/>
                        </a:rPr>
                        <a:t>Brede keuze aan Workshop cursussen en opleiding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747150142"/>
                  </a:ext>
                </a:extLst>
              </a:tr>
              <a:tr h="274320">
                <a:tc>
                  <a:txBody>
                    <a:bodyPr/>
                    <a:lstStyle/>
                    <a:p>
                      <a:pPr marL="171450" indent="-171450" algn="l" fontAlgn="b">
                        <a:buFont typeface="Arial"/>
                        <a:buChar char="•"/>
                      </a:pPr>
                      <a:r>
                        <a:rPr lang="nl-NL" sz="1200" u="none" strike="noStrike">
                          <a:effectLst/>
                        </a:rPr>
                        <a:t>Meer scholingsbudget.</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4100237"/>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1857890435"/>
              </p:ext>
            </p:extLst>
          </p:nvPr>
        </p:nvGraphicFramePr>
        <p:xfrm>
          <a:off x="6310800" y="1404000"/>
          <a:ext cx="5351882" cy="2978970"/>
        </p:xfrm>
        <a:graphic>
          <a:graphicData uri="http://schemas.openxmlformats.org/drawingml/2006/table">
            <a:tbl>
              <a:tblPr firstRow="1" bandRow="1">
                <a:tableStyleId>{F5AB1C69-6EDB-4FF4-983F-18BD219EF322}</a:tableStyleId>
              </a:tblPr>
              <a:tblGrid>
                <a:gridCol w="5351882">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Top bijdragen: Flexibiliteit</a:t>
                      </a:r>
                      <a:endParaRPr lang="nl-NL" sz="1200" b="1"/>
                    </a:p>
                  </a:txBody>
                  <a:tcPr/>
                </a:tc>
                <a:extLst>
                  <a:ext uri="{0D108BD9-81ED-4DB2-BD59-A6C34878D82A}">
                    <a16:rowId xmlns:a16="http://schemas.microsoft.com/office/drawing/2014/main" val="99463166"/>
                  </a:ext>
                </a:extLst>
              </a:tr>
              <a:tr h="299383">
                <a:tc>
                  <a:txBody>
                    <a:bodyPr/>
                    <a:lstStyle/>
                    <a:p>
                      <a:pPr marL="171450" indent="-171450" algn="l" fontAlgn="b">
                        <a:buFont typeface="Arial"/>
                        <a:buChar char="•"/>
                      </a:pPr>
                      <a:r>
                        <a:rPr lang="nl-NL" sz="1200" u="none" strike="noStrike">
                          <a:effectLst/>
                        </a:rPr>
                        <a:t>Vrijheid in opname overuren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292608">
                <a:tc>
                  <a:txBody>
                    <a:bodyPr/>
                    <a:lstStyle/>
                    <a:p>
                      <a:pPr marL="171450" indent="-171450" algn="l" fontAlgn="b">
                        <a:buFont typeface="Arial"/>
                        <a:buChar char="•"/>
                      </a:pPr>
                      <a:r>
                        <a:rPr lang="nl-NL" sz="1200" u="none" strike="noStrike">
                          <a:effectLst/>
                        </a:rPr>
                        <a:t>IKB en LBB flexibel houden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283464">
                <a:tc>
                  <a:txBody>
                    <a:bodyPr/>
                    <a:lstStyle/>
                    <a:p>
                      <a:pPr marL="171450" indent="-171450" algn="l" fontAlgn="b">
                        <a:buFont typeface="Arial"/>
                        <a:buChar char="•"/>
                      </a:pPr>
                      <a:r>
                        <a:rPr lang="nl-NL" sz="1200" u="none" strike="noStrike">
                          <a:effectLst/>
                        </a:rPr>
                        <a:t>Keuzevrijheid, duidelijk afspraken over werkwijze voorwaarden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265176">
                <a:tc>
                  <a:txBody>
                    <a:bodyPr/>
                    <a:lstStyle/>
                    <a:p>
                      <a:pPr marL="171450" indent="-171450" algn="l" fontAlgn="b">
                        <a:buFont typeface="Arial"/>
                        <a:buChar char="•"/>
                      </a:pPr>
                      <a:r>
                        <a:rPr lang="nl-NL" sz="1200" u="none" strike="noStrike">
                          <a:effectLst/>
                        </a:rPr>
                        <a:t>Vakantie uren kunnen sparen voor een </a:t>
                      </a:r>
                      <a:r>
                        <a:rPr lang="nl-NL" sz="1200" u="none" strike="noStrike" err="1">
                          <a:effectLst/>
                        </a:rPr>
                        <a:t>sabatical</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r h="443371">
                <a:tc>
                  <a:txBody>
                    <a:bodyPr/>
                    <a:lstStyle/>
                    <a:p>
                      <a:pPr marL="171450" indent="-171450" algn="l" fontAlgn="b">
                        <a:buFont typeface="Arial"/>
                        <a:buChar char="•"/>
                      </a:pPr>
                      <a:r>
                        <a:rPr lang="nl-NL" sz="1200" u="none" strike="noStrike">
                          <a:effectLst/>
                        </a:rPr>
                        <a:t>Loopbaan budget omzetten naar een extra loonsverhoging voor werknemers die dat willen. </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453801980"/>
                  </a:ext>
                </a:extLst>
              </a:tr>
              <a:tr h="320040">
                <a:tc>
                  <a:txBody>
                    <a:bodyPr/>
                    <a:lstStyle/>
                    <a:p>
                      <a:pPr marL="171450" indent="-171450" algn="l" fontAlgn="b">
                        <a:buFont typeface="Arial"/>
                        <a:buChar char="•"/>
                      </a:pPr>
                      <a:r>
                        <a:rPr lang="nl-NL" sz="1200" u="none" strike="noStrike">
                          <a:effectLst/>
                        </a:rPr>
                        <a:t>Vrije inzet vakantiedagen, ruimte loopbaan en buiten organisatie ontwikkelen.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44185775"/>
                  </a:ext>
                </a:extLst>
              </a:tr>
              <a:tr h="704088">
                <a:tc>
                  <a:txBody>
                    <a:bodyPr/>
                    <a:lstStyle/>
                    <a:p>
                      <a:pPr marL="171450" indent="-171450" algn="l" fontAlgn="b">
                        <a:buFont typeface="Arial"/>
                        <a:buChar char="•"/>
                      </a:pPr>
                      <a:r>
                        <a:rPr lang="nl-NL" sz="1200" u="none" strike="noStrike">
                          <a:effectLst/>
                        </a:rPr>
                        <a:t>In de CAO staat: Cao-partijen onderzoeken de mogelijkheid andere regelingen uit de cao onderdeel te laten uitmaken van het IKB, gericht op het vergroten van de keuzevrijheid en maatwerk van en voor werknemers. Voortgang?? / Welke??</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893931380"/>
                  </a:ext>
                </a:extLst>
              </a:tr>
            </a:tbl>
          </a:graphicData>
        </a:graphic>
      </p:graphicFrame>
    </p:spTree>
    <p:extLst>
      <p:ext uri="{BB962C8B-B14F-4D97-AF65-F5344CB8AC3E}">
        <p14:creationId xmlns:p14="http://schemas.microsoft.com/office/powerpoint/2010/main" val="449775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43</a:t>
            </a:fld>
            <a:endParaRPr lang="nl-NL"/>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2"/>
          <a:stretch>
            <a:fillRect/>
          </a:stretch>
        </p:blipFill>
        <p:spPr>
          <a:xfrm>
            <a:off x="813600" y="348976"/>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836150652"/>
              </p:ext>
            </p:extLst>
          </p:nvPr>
        </p:nvGraphicFramePr>
        <p:xfrm>
          <a:off x="918000" y="1308579"/>
          <a:ext cx="4912360" cy="4545032"/>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Generatieregelingen en RVU</a:t>
                      </a:r>
                      <a:endParaRPr lang="nl-NL" sz="1200" b="1"/>
                    </a:p>
                  </a:txBody>
                  <a:tcPr/>
                </a:tc>
                <a:extLst>
                  <a:ext uri="{0D108BD9-81ED-4DB2-BD59-A6C34878D82A}">
                    <a16:rowId xmlns:a16="http://schemas.microsoft.com/office/drawing/2014/main" val="99463166"/>
                  </a:ext>
                </a:extLst>
              </a:tr>
              <a:tr h="332261">
                <a:tc>
                  <a:txBody>
                    <a:bodyPr/>
                    <a:lstStyle/>
                    <a:p>
                      <a:pPr marL="171450" indent="-171450" algn="l" fontAlgn="b">
                        <a:buFont typeface="Arial"/>
                        <a:buChar char="•"/>
                      </a:pPr>
                      <a:r>
                        <a:rPr lang="nl-NL" sz="1200" u="none" strike="noStrike">
                          <a:effectLst/>
                        </a:rPr>
                        <a:t>De keuze om eerder te stoppen met werken.</a:t>
                      </a:r>
                      <a:endParaRPr lang="nl-NL" sz="1200" b="0" i="0" u="none" strike="noStrike">
                        <a:solidFill>
                          <a:srgbClr val="000000"/>
                        </a:solidFill>
                        <a:effectLst/>
                        <a:latin typeface="Arial" panose="020B0604020202020204" pitchFamily="34" charset="0"/>
                      </a:endParaRPr>
                    </a:p>
                  </a:txBody>
                  <a:tcPr marL="5515" marR="5515" marT="5515" marB="0"/>
                </a:tc>
                <a:extLst>
                  <a:ext uri="{0D108BD9-81ED-4DB2-BD59-A6C34878D82A}">
                    <a16:rowId xmlns:a16="http://schemas.microsoft.com/office/drawing/2014/main" val="1031515692"/>
                  </a:ext>
                </a:extLst>
              </a:tr>
              <a:tr h="384448">
                <a:tc>
                  <a:txBody>
                    <a:bodyPr/>
                    <a:lstStyle/>
                    <a:p>
                      <a:pPr marL="171450" indent="-171450" algn="l" fontAlgn="b">
                        <a:buFont typeface="Arial"/>
                        <a:buChar char="•"/>
                      </a:pPr>
                      <a:r>
                        <a:rPr lang="nl-NL" sz="1200" u="none" strike="noStrike">
                          <a:effectLst/>
                        </a:rPr>
                        <a:t>Generatieregeling verplichten en flexibel omgaan met arbeidstijd met behoud van opbouw pensioen.</a:t>
                      </a:r>
                      <a:endParaRPr lang="nl-NL" sz="1200" b="0" i="0" u="none" strike="noStrike">
                        <a:solidFill>
                          <a:srgbClr val="000000"/>
                        </a:solidFill>
                        <a:effectLst/>
                        <a:latin typeface="Arial" panose="020B0604020202020204" pitchFamily="34" charset="0"/>
                      </a:endParaRPr>
                    </a:p>
                  </a:txBody>
                  <a:tcPr marL="5515" marR="5515" marT="5515" marB="0"/>
                </a:tc>
                <a:extLst>
                  <a:ext uri="{0D108BD9-81ED-4DB2-BD59-A6C34878D82A}">
                    <a16:rowId xmlns:a16="http://schemas.microsoft.com/office/drawing/2014/main" val="466335270"/>
                  </a:ext>
                </a:extLst>
              </a:tr>
              <a:tr h="286693">
                <a:tc>
                  <a:txBody>
                    <a:bodyPr/>
                    <a:lstStyle/>
                    <a:p>
                      <a:pPr marL="171450" indent="-171450" algn="l" fontAlgn="b">
                        <a:buFont typeface="Arial"/>
                        <a:buChar char="•"/>
                      </a:pPr>
                      <a:r>
                        <a:rPr lang="nl-NL" sz="1200" u="none" strike="noStrike">
                          <a:effectLst/>
                        </a:rPr>
                        <a:t>Leeftijd pensioen omlaag</a:t>
                      </a:r>
                      <a:endParaRPr lang="nl-NL" sz="1200" b="0" i="0" u="none" strike="noStrike">
                        <a:solidFill>
                          <a:srgbClr val="000000"/>
                        </a:solidFill>
                        <a:effectLst/>
                        <a:latin typeface="Arial" panose="020B0604020202020204" pitchFamily="34" charset="0"/>
                      </a:endParaRPr>
                    </a:p>
                  </a:txBody>
                  <a:tcPr marL="5515" marR="5515" marT="5515" marB="0"/>
                </a:tc>
                <a:extLst>
                  <a:ext uri="{0D108BD9-81ED-4DB2-BD59-A6C34878D82A}">
                    <a16:rowId xmlns:a16="http://schemas.microsoft.com/office/drawing/2014/main" val="1719578021"/>
                  </a:ext>
                </a:extLst>
              </a:tr>
              <a:tr h="444427">
                <a:tc>
                  <a:txBody>
                    <a:bodyPr/>
                    <a:lstStyle/>
                    <a:p>
                      <a:pPr marL="171450" indent="-171450" algn="l" fontAlgn="b">
                        <a:buFont typeface="Arial"/>
                        <a:buChar char="•"/>
                      </a:pPr>
                      <a:r>
                        <a:rPr lang="nl-NL" sz="1200" u="none" strike="noStrike">
                          <a:effectLst/>
                        </a:rPr>
                        <a:t>Een goed Pre pensioen voor degene die geestelijk en fysiek niet meer hun werkzaamheden kunnen verrichten</a:t>
                      </a:r>
                      <a:endParaRPr lang="nl-NL" sz="1200" b="0" i="0" u="none" strike="noStrike">
                        <a:solidFill>
                          <a:srgbClr val="000000"/>
                        </a:solidFill>
                        <a:effectLst/>
                        <a:latin typeface="Arial" panose="020B0604020202020204" pitchFamily="34" charset="0"/>
                      </a:endParaRPr>
                    </a:p>
                  </a:txBody>
                  <a:tcPr marL="5515" marR="5515" marT="5515" marB="0"/>
                </a:tc>
                <a:extLst>
                  <a:ext uri="{0D108BD9-81ED-4DB2-BD59-A6C34878D82A}">
                    <a16:rowId xmlns:a16="http://schemas.microsoft.com/office/drawing/2014/main" val="3075540890"/>
                  </a:ext>
                </a:extLst>
              </a:tr>
              <a:tr h="649224">
                <a:tc>
                  <a:txBody>
                    <a:bodyPr/>
                    <a:lstStyle/>
                    <a:p>
                      <a:pPr marL="171450" indent="-171450" algn="l" fontAlgn="b">
                        <a:buFont typeface="Arial"/>
                        <a:buChar char="•"/>
                      </a:pPr>
                      <a:r>
                        <a:rPr lang="nl-NL" sz="1200" u="none" strike="noStrike">
                          <a:effectLst/>
                        </a:rPr>
                        <a:t>De mogelijkheid om ook binnen de CAO SW te hebben om eerder te kunnen stoppen met werken. (</a:t>
                      </a:r>
                      <a:r>
                        <a:rPr lang="nl-NL" sz="1200" u="none" strike="noStrike" err="1">
                          <a:effectLst/>
                        </a:rPr>
                        <a:t>vroeg-pensioen</a:t>
                      </a:r>
                      <a:r>
                        <a:rPr lang="nl-NL" sz="1200" u="none" strike="noStrike">
                          <a:effectLst/>
                        </a:rPr>
                        <a:t>) Nu is het nog te vrijblijvend voor de werkgevers om wel of niet deze regeling toe te passen.  </a:t>
                      </a:r>
                      <a:endParaRPr lang="nl-NL" sz="1200" b="0" i="0" u="none" strike="noStrike">
                        <a:solidFill>
                          <a:srgbClr val="000000"/>
                        </a:solidFill>
                        <a:effectLst/>
                        <a:latin typeface="Arial" panose="020B0604020202020204" pitchFamily="34" charset="0"/>
                      </a:endParaRPr>
                    </a:p>
                  </a:txBody>
                  <a:tcPr marL="5515" marR="5515" marT="5515" marB="0"/>
                </a:tc>
                <a:extLst>
                  <a:ext uri="{0D108BD9-81ED-4DB2-BD59-A6C34878D82A}">
                    <a16:rowId xmlns:a16="http://schemas.microsoft.com/office/drawing/2014/main" val="2453801980"/>
                  </a:ext>
                </a:extLst>
              </a:tr>
              <a:tr h="450151">
                <a:tc>
                  <a:txBody>
                    <a:bodyPr/>
                    <a:lstStyle/>
                    <a:p>
                      <a:pPr marL="171450" indent="-171450" algn="l" fontAlgn="b">
                        <a:buFont typeface="Arial"/>
                        <a:buChar char="•"/>
                      </a:pPr>
                      <a:r>
                        <a:rPr lang="nl-NL" sz="1200" u="none" strike="noStrike">
                          <a:effectLst/>
                        </a:rPr>
                        <a:t>Vroeg pensioen. Keuze hoort bij de werknemer te liggen of hij met pensioen wilt of niet.</a:t>
                      </a:r>
                      <a:endParaRPr lang="nl-NL" sz="1200" b="0" i="0" u="none" strike="noStrike">
                        <a:solidFill>
                          <a:srgbClr val="000000"/>
                        </a:solidFill>
                        <a:effectLst/>
                        <a:latin typeface="Arial" panose="020B0604020202020204" pitchFamily="34" charset="0"/>
                      </a:endParaRPr>
                    </a:p>
                  </a:txBody>
                  <a:tcPr marL="5515" marR="5515" marT="5515" marB="0"/>
                </a:tc>
                <a:extLst>
                  <a:ext uri="{0D108BD9-81ED-4DB2-BD59-A6C34878D82A}">
                    <a16:rowId xmlns:a16="http://schemas.microsoft.com/office/drawing/2014/main" val="1544185775"/>
                  </a:ext>
                </a:extLst>
              </a:tr>
              <a:tr h="502920">
                <a:tc>
                  <a:txBody>
                    <a:bodyPr/>
                    <a:lstStyle/>
                    <a:p>
                      <a:pPr marL="171450" indent="-171450" algn="l" fontAlgn="b">
                        <a:buFont typeface="Arial"/>
                        <a:buChar char="•"/>
                      </a:pPr>
                      <a:r>
                        <a:rPr lang="nl-NL" sz="1200" u="none" strike="noStrike">
                          <a:effectLst/>
                        </a:rPr>
                        <a:t>Voor mensen welke met pensioen gaan binnen twee jaar het recht bieden om loopbaanbudget te gebruiken om vrije tijd van te kopen.</a:t>
                      </a:r>
                      <a:endParaRPr lang="nl-NL" sz="1200" b="0" i="0" u="none" strike="noStrike">
                        <a:solidFill>
                          <a:srgbClr val="000000"/>
                        </a:solidFill>
                        <a:effectLst/>
                        <a:latin typeface="Arial" panose="020B0604020202020204" pitchFamily="34" charset="0"/>
                      </a:endParaRPr>
                    </a:p>
                  </a:txBody>
                  <a:tcPr marL="5515" marR="5515" marT="5515" marB="0"/>
                </a:tc>
                <a:extLst>
                  <a:ext uri="{0D108BD9-81ED-4DB2-BD59-A6C34878D82A}">
                    <a16:rowId xmlns:a16="http://schemas.microsoft.com/office/drawing/2014/main" val="893931380"/>
                  </a:ext>
                </a:extLst>
              </a:tr>
              <a:tr h="308801">
                <a:tc>
                  <a:txBody>
                    <a:bodyPr/>
                    <a:lstStyle/>
                    <a:p>
                      <a:pPr marL="171450" indent="-171450" algn="l" fontAlgn="b">
                        <a:buFont typeface="Arial"/>
                        <a:buChar char="•"/>
                      </a:pPr>
                      <a:r>
                        <a:rPr lang="nl-NL" sz="1200" u="none" strike="noStrike">
                          <a:effectLst/>
                        </a:rPr>
                        <a:t>Meer keuzes over vervroegd pensioen</a:t>
                      </a:r>
                      <a:endParaRPr lang="nl-NL" sz="1200" b="0" i="0" u="none" strike="noStrike">
                        <a:solidFill>
                          <a:srgbClr val="000000"/>
                        </a:solidFill>
                        <a:effectLst/>
                        <a:latin typeface="Arial" panose="020B0604020202020204" pitchFamily="34" charset="0"/>
                      </a:endParaRPr>
                    </a:p>
                  </a:txBody>
                  <a:tcPr marL="5515" marR="5515" marT="5515" marB="0"/>
                </a:tc>
                <a:extLst>
                  <a:ext uri="{0D108BD9-81ED-4DB2-BD59-A6C34878D82A}">
                    <a16:rowId xmlns:a16="http://schemas.microsoft.com/office/drawing/2014/main" val="1234553691"/>
                  </a:ext>
                </a:extLst>
              </a:tr>
              <a:tr h="443992">
                <a:tc>
                  <a:txBody>
                    <a:bodyPr/>
                    <a:lstStyle/>
                    <a:p>
                      <a:pPr marL="171450" indent="-171450" algn="l" fontAlgn="b">
                        <a:buFont typeface="Arial"/>
                        <a:buChar char="•"/>
                      </a:pPr>
                      <a:r>
                        <a:rPr lang="nl-NL" sz="1200" u="none" strike="noStrike">
                          <a:effectLst/>
                        </a:rPr>
                        <a:t>Dat je als oudere medewerker nog mee telt en dat je niet tot je 67 jaar moet werken. Dat je vrije dagen mag opsparen</a:t>
                      </a:r>
                      <a:endParaRPr lang="nl-NL" sz="1200" b="0" i="0" u="none" strike="noStrike">
                        <a:solidFill>
                          <a:srgbClr val="000000"/>
                        </a:solidFill>
                        <a:effectLst/>
                        <a:latin typeface="Arial" panose="020B0604020202020204" pitchFamily="34" charset="0"/>
                      </a:endParaRPr>
                    </a:p>
                  </a:txBody>
                  <a:tcPr marL="5515" marR="5515" marT="5515" marB="0"/>
                </a:tc>
                <a:extLst>
                  <a:ext uri="{0D108BD9-81ED-4DB2-BD59-A6C34878D82A}">
                    <a16:rowId xmlns:a16="http://schemas.microsoft.com/office/drawing/2014/main" val="747150142"/>
                  </a:ext>
                </a:extLst>
              </a:tr>
              <a:tr h="218074">
                <a:tc>
                  <a:txBody>
                    <a:bodyPr/>
                    <a:lstStyle/>
                    <a:p>
                      <a:pPr marL="171450" indent="-171450" algn="l" fontAlgn="b">
                        <a:buFont typeface="Arial"/>
                        <a:buChar char="•"/>
                      </a:pPr>
                      <a:r>
                        <a:rPr lang="nl-NL" sz="1200" u="none" strike="noStrike">
                          <a:effectLst/>
                        </a:rPr>
                        <a:t>Werkgevers verplichten tot generatiepact regeling wanneer werknemer daar om vraagt</a:t>
                      </a:r>
                      <a:endParaRPr lang="nl-NL" sz="1200" b="0" i="0" u="none" strike="noStrike">
                        <a:solidFill>
                          <a:srgbClr val="000000"/>
                        </a:solidFill>
                        <a:effectLst/>
                        <a:latin typeface="Arial" panose="020B0604020202020204" pitchFamily="34" charset="0"/>
                      </a:endParaRPr>
                    </a:p>
                  </a:txBody>
                  <a:tcPr marL="5515" marR="5515" marT="5515" marB="0"/>
                </a:tc>
                <a:extLst>
                  <a:ext uri="{0D108BD9-81ED-4DB2-BD59-A6C34878D82A}">
                    <a16:rowId xmlns:a16="http://schemas.microsoft.com/office/drawing/2014/main" val="104100237"/>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2942163133"/>
              </p:ext>
            </p:extLst>
          </p:nvPr>
        </p:nvGraphicFramePr>
        <p:xfrm>
          <a:off x="6224422" y="1310400"/>
          <a:ext cx="5573776" cy="4525756"/>
        </p:xfrm>
        <a:graphic>
          <a:graphicData uri="http://schemas.openxmlformats.org/drawingml/2006/table">
            <a:tbl>
              <a:tblPr firstRow="1" bandRow="1">
                <a:tableStyleId>{F5AB1C69-6EDB-4FF4-983F-18BD219EF322}</a:tableStyleId>
              </a:tblPr>
              <a:tblGrid>
                <a:gridCol w="5573776">
                  <a:extLst>
                    <a:ext uri="{9D8B030D-6E8A-4147-A177-3AD203B41FA5}">
                      <a16:colId xmlns:a16="http://schemas.microsoft.com/office/drawing/2014/main" val="1421142304"/>
                    </a:ext>
                  </a:extLst>
                </a:gridCol>
              </a:tblGrid>
              <a:tr h="400067">
                <a:tc>
                  <a:txBody>
                    <a:bodyPr/>
                    <a:lstStyle/>
                    <a:p>
                      <a:r>
                        <a:rPr lang="nl-NL" sz="1200" b="1" u="none" strike="noStrike">
                          <a:solidFill>
                            <a:srgbClr val="000000"/>
                          </a:solidFill>
                          <a:effectLst/>
                        </a:rPr>
                        <a:t>Bijdragen: Meer loon</a:t>
                      </a:r>
                      <a:endParaRPr lang="nl-NL" sz="1200" b="1"/>
                    </a:p>
                  </a:txBody>
                  <a:tcPr/>
                </a:tc>
                <a:extLst>
                  <a:ext uri="{0D108BD9-81ED-4DB2-BD59-A6C34878D82A}">
                    <a16:rowId xmlns:a16="http://schemas.microsoft.com/office/drawing/2014/main" val="99463166"/>
                  </a:ext>
                </a:extLst>
              </a:tr>
              <a:tr h="322979">
                <a:tc>
                  <a:txBody>
                    <a:bodyPr/>
                    <a:lstStyle/>
                    <a:p>
                      <a:pPr marL="171450" indent="-171450" algn="l" fontAlgn="b">
                        <a:buFont typeface="Arial"/>
                        <a:buChar char="•"/>
                      </a:pPr>
                      <a:r>
                        <a:rPr lang="nl-NL" sz="1200" u="none" strike="noStrike">
                          <a:effectLst/>
                        </a:rPr>
                        <a:t>Goede looneisen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441870">
                <a:tc>
                  <a:txBody>
                    <a:bodyPr/>
                    <a:lstStyle/>
                    <a:p>
                      <a:pPr marL="171450" indent="-171450" algn="l" fontAlgn="b">
                        <a:buFont typeface="Arial"/>
                        <a:buChar char="•"/>
                      </a:pPr>
                      <a:r>
                        <a:rPr lang="nl-NL" sz="1200" u="none" strike="noStrike">
                          <a:effectLst/>
                        </a:rPr>
                        <a:t>Dat het hebben van gesprekken met betrekking tot </a:t>
                      </a:r>
                      <a:r>
                        <a:rPr lang="nl-NL" sz="1200" u="none" strike="noStrike" err="1">
                          <a:effectLst/>
                        </a:rPr>
                        <a:t>tredes</a:t>
                      </a:r>
                      <a:r>
                        <a:rPr lang="nl-NL" sz="1200" u="none" strike="noStrike">
                          <a:effectLst/>
                        </a:rPr>
                        <a:t>/ schalen in je salaris erg belangrijk is om hier meer over in gesprek te kunnen en mogen gaan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522828">
                <a:tc>
                  <a:txBody>
                    <a:bodyPr/>
                    <a:lstStyle/>
                    <a:p>
                      <a:pPr marL="171450" indent="-171450" algn="l" fontAlgn="b">
                        <a:buFont typeface="Arial"/>
                        <a:buChar char="•"/>
                      </a:pPr>
                      <a:r>
                        <a:rPr lang="nl-NL" sz="1200" u="none" strike="noStrike">
                          <a:effectLst/>
                        </a:rPr>
                        <a:t>Voor het werk dat we doen met alle verantwoordelijkheid krijgen we bizar slecht betaald. Een vergelijkbare functie in het bedrijfsleven zit lachend 1000 euro hoger.</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286076">
                <a:tc>
                  <a:txBody>
                    <a:bodyPr/>
                    <a:lstStyle/>
                    <a:p>
                      <a:pPr marL="171450" indent="-171450" algn="l" fontAlgn="b">
                        <a:buFont typeface="Arial"/>
                        <a:buChar char="•"/>
                      </a:pPr>
                      <a:r>
                        <a:rPr lang="nl-NL" sz="1200" u="none" strike="noStrike">
                          <a:effectLst/>
                        </a:rPr>
                        <a:t>Meer salaris en meer mogelijkheden tot verlof om balans werk en privé behouden.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r h="287574">
                <a:tc>
                  <a:txBody>
                    <a:bodyPr/>
                    <a:lstStyle/>
                    <a:p>
                      <a:pPr marL="171450" indent="-171450" algn="l" fontAlgn="b">
                        <a:buFont typeface="Arial"/>
                        <a:buChar char="•"/>
                      </a:pPr>
                      <a:r>
                        <a:rPr lang="nl-NL" sz="1200" u="none" strike="noStrike">
                          <a:effectLst/>
                        </a:rPr>
                        <a:t>Als loonverhoging dan de lage schalen in verhouding meer dan de hoge schalen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453801980"/>
                  </a:ext>
                </a:extLst>
              </a:tr>
              <a:tr h="491735">
                <a:tc>
                  <a:txBody>
                    <a:bodyPr/>
                    <a:lstStyle/>
                    <a:p>
                      <a:pPr marL="171450" indent="-171450" algn="l" fontAlgn="b">
                        <a:buFont typeface="Arial"/>
                        <a:buChar char="•"/>
                      </a:pPr>
                      <a:r>
                        <a:rPr lang="nl-NL" sz="1200" u="none" strike="noStrike">
                          <a:effectLst/>
                        </a:rPr>
                        <a:t>Hoger salaris naar begeleiding en meer tijd voor extra taken doen die een zorgbemiddeling doet voor veel meer geld.</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44185775"/>
                  </a:ext>
                </a:extLst>
              </a:tr>
              <a:tr h="352114">
                <a:tc>
                  <a:txBody>
                    <a:bodyPr/>
                    <a:lstStyle/>
                    <a:p>
                      <a:pPr marL="171450" indent="-171450" algn="l" fontAlgn="b">
                        <a:buFont typeface="Arial"/>
                        <a:buChar char="•"/>
                      </a:pPr>
                      <a:r>
                        <a:rPr lang="nl-NL" sz="1200" u="none" strike="noStrike">
                          <a:effectLst/>
                        </a:rPr>
                        <a:t>Salarisverhoging en een 4 daagse werkweek zouden in mijn ogen dé oplossing zijn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893931380"/>
                  </a:ext>
                </a:extLst>
              </a:tr>
              <a:tr h="355128">
                <a:tc>
                  <a:txBody>
                    <a:bodyPr/>
                    <a:lstStyle/>
                    <a:p>
                      <a:pPr marL="171450" indent="-171450" algn="l" fontAlgn="b">
                        <a:buFont typeface="Arial"/>
                        <a:buChar char="•"/>
                      </a:pPr>
                      <a:r>
                        <a:rPr lang="nl-NL" sz="1200" u="none" strike="noStrike">
                          <a:effectLst/>
                        </a:rPr>
                        <a:t>Bruto-netto afspraken voor het aflossen van studieschuld.</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234553691"/>
                  </a:ext>
                </a:extLst>
              </a:tr>
              <a:tr h="466654">
                <a:tc>
                  <a:txBody>
                    <a:bodyPr/>
                    <a:lstStyle/>
                    <a:p>
                      <a:pPr marL="171450" indent="-171450" algn="l" fontAlgn="b">
                        <a:buFont typeface="Arial"/>
                        <a:buChar char="•"/>
                      </a:pPr>
                      <a:r>
                        <a:rPr lang="nl-NL" sz="1200" u="none" strike="noStrike">
                          <a:effectLst/>
                        </a:rPr>
                        <a:t>Werktijden, vakanties op basis van vertrouwen maar met verantwoording naar werkgever vastleggen. Controle werkgever belangrijk.</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747150142"/>
                  </a:ext>
                </a:extLst>
              </a:tr>
              <a:tr h="598731">
                <a:tc>
                  <a:txBody>
                    <a:bodyPr/>
                    <a:lstStyle/>
                    <a:p>
                      <a:pPr marL="171450" indent="-171450" algn="l" fontAlgn="b">
                        <a:buFont typeface="Arial"/>
                        <a:buChar char="•"/>
                      </a:pPr>
                      <a:r>
                        <a:rPr lang="nl-NL" sz="1200" u="none" strike="noStrike">
                          <a:effectLst/>
                        </a:rPr>
                        <a:t>Verhoging van uren/betalingen van consignatie diensten. Desnoods helft betaald helft niet. 1 uur betaald krijgen voor de beschikbaarheid en de vrijheid die word afgenomen is erg weinig.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4100237"/>
                  </a:ext>
                </a:extLst>
              </a:tr>
            </a:tbl>
          </a:graphicData>
        </a:graphic>
      </p:graphicFrame>
      <p:sp>
        <p:nvSpPr>
          <p:cNvPr id="2" name="Tekstvak 1">
            <a:extLst>
              <a:ext uri="{FF2B5EF4-FFF2-40B4-BE49-F238E27FC236}">
                <a16:creationId xmlns:a16="http://schemas.microsoft.com/office/drawing/2014/main" id="{A498126F-4A01-360C-95B6-0533DAAED1D7}"/>
              </a:ext>
            </a:extLst>
          </p:cNvPr>
          <p:cNvSpPr txBox="1"/>
          <p:nvPr/>
        </p:nvSpPr>
        <p:spPr>
          <a:xfrm>
            <a:off x="1630800" y="597600"/>
            <a:ext cx="9568955" cy="523220"/>
          </a:xfrm>
          <a:prstGeom prst="rect">
            <a:avLst/>
          </a:prstGeom>
          <a:noFill/>
        </p:spPr>
        <p:txBody>
          <a:bodyPr wrap="square">
            <a:spAutoFit/>
          </a:bodyPr>
          <a:lstStyle/>
          <a:p>
            <a:r>
              <a:rPr lang="nl-NL" sz="1400" b="0" u="none" strike="noStrike" kern="1200">
                <a:solidFill>
                  <a:schemeClr val="tx1"/>
                </a:solidFill>
                <a:effectLst/>
                <a:latin typeface="+mn-lt"/>
              </a:rPr>
              <a:t>Vraag </a:t>
            </a:r>
            <a:r>
              <a:rPr lang="nl-NL" sz="1400"/>
              <a:t>5: </a:t>
            </a:r>
            <a:r>
              <a:rPr lang="nl-NL" sz="1400">
                <a:latin typeface="+mn-lt"/>
              </a:rPr>
              <a:t>Afspraken in de cao die eigen regie versterken</a:t>
            </a:r>
          </a:p>
          <a:p>
            <a:r>
              <a:rPr lang="nl-NL" sz="1400" b="1" i="0" u="none" strike="noStrike" kern="1200">
                <a:solidFill>
                  <a:schemeClr val="dk1"/>
                </a:solidFill>
                <a:effectLst/>
                <a:latin typeface="+mn-lt"/>
                <a:ea typeface="+mn-ea"/>
                <a:cs typeface="+mn-cs"/>
              </a:rPr>
              <a:t>Wat zeggen werknemers er zelf over?</a:t>
            </a:r>
            <a:endParaRPr lang="nl-NL" sz="1400" b="1" u="sng">
              <a:solidFill>
                <a:schemeClr val="tx1"/>
              </a:solidFill>
            </a:endParaRPr>
          </a:p>
        </p:txBody>
      </p:sp>
    </p:spTree>
    <p:extLst>
      <p:ext uri="{BB962C8B-B14F-4D97-AF65-F5344CB8AC3E}">
        <p14:creationId xmlns:p14="http://schemas.microsoft.com/office/powerpoint/2010/main" val="1368473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44</a:t>
            </a:fld>
            <a:endParaRPr lang="nl-NL"/>
          </a:p>
        </p:txBody>
      </p:sp>
      <p:pic>
        <p:nvPicPr>
          <p:cNvPr id="7" name="Afbeelding 6">
            <a:extLst>
              <a:ext uri="{FF2B5EF4-FFF2-40B4-BE49-F238E27FC236}">
                <a16:creationId xmlns:a16="http://schemas.microsoft.com/office/drawing/2014/main" id="{5422FA58-89DB-B005-A99D-68B9934C08CE}"/>
              </a:ext>
            </a:extLst>
          </p:cNvPr>
          <p:cNvPicPr>
            <a:picLocks noChangeAspect="1"/>
          </p:cNvPicPr>
          <p:nvPr/>
        </p:nvPicPr>
        <p:blipFill>
          <a:blip r:embed="rId2"/>
          <a:stretch>
            <a:fillRect/>
          </a:stretch>
        </p:blipFill>
        <p:spPr>
          <a:xfrm>
            <a:off x="813600" y="348976"/>
            <a:ext cx="809502" cy="812557"/>
          </a:xfrm>
          <a:prstGeom prst="rect">
            <a:avLst/>
          </a:prstGeom>
        </p:spPr>
      </p:pic>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3860608867"/>
              </p:ext>
            </p:extLst>
          </p:nvPr>
        </p:nvGraphicFramePr>
        <p:xfrm>
          <a:off x="918000" y="1308579"/>
          <a:ext cx="4912360" cy="4776572"/>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meer vrije tijd</a:t>
                      </a:r>
                      <a:endParaRPr lang="nl-NL" sz="1200" b="1"/>
                    </a:p>
                  </a:txBody>
                  <a:tcPr/>
                </a:tc>
                <a:extLst>
                  <a:ext uri="{0D108BD9-81ED-4DB2-BD59-A6C34878D82A}">
                    <a16:rowId xmlns:a16="http://schemas.microsoft.com/office/drawing/2014/main" val="99463166"/>
                  </a:ext>
                </a:extLst>
              </a:tr>
              <a:tr h="341405">
                <a:tc>
                  <a:txBody>
                    <a:bodyPr/>
                    <a:lstStyle/>
                    <a:p>
                      <a:pPr marL="171450" indent="-171450" algn="l" fontAlgn="b">
                        <a:buFont typeface="Arial"/>
                        <a:buChar char="•"/>
                      </a:pPr>
                      <a:r>
                        <a:rPr lang="nl-NL" sz="1200" u="none" strike="noStrike">
                          <a:effectLst/>
                        </a:rPr>
                        <a:t>Aantal vrije dagen lijken niet in lijn met andere </a:t>
                      </a:r>
                      <a:r>
                        <a:rPr lang="nl-NL" sz="1200" u="none" strike="noStrike" err="1">
                          <a:effectLst/>
                        </a:rPr>
                        <a:t>CAO's</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815413">
                <a:tc>
                  <a:txBody>
                    <a:bodyPr/>
                    <a:lstStyle/>
                    <a:p>
                      <a:pPr marL="171450" indent="-171450" algn="l" fontAlgn="b">
                        <a:buFont typeface="Arial"/>
                        <a:buChar char="•"/>
                      </a:pPr>
                      <a:r>
                        <a:rPr lang="nl-NL" sz="1200" u="none" strike="noStrike">
                          <a:effectLst/>
                        </a:rPr>
                        <a:t>Meer verlofdagen om meer tot rust te kunnen komen zodat je die opgedane energie weer kunt inzetten tijdens je werk en het pakken van regie in de begeleiding. Soms wordt de belastbaarheid van ons werk onderschat. Het is een pittige baan. </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450850">
                <a:tc>
                  <a:txBody>
                    <a:bodyPr/>
                    <a:lstStyle/>
                    <a:p>
                      <a:pPr marL="171450" indent="-171450" algn="l" fontAlgn="b">
                        <a:buFont typeface="Arial"/>
                        <a:buChar char="•"/>
                      </a:pPr>
                      <a:r>
                        <a:rPr lang="nl-NL" sz="1200" u="none" strike="noStrike">
                          <a:effectLst/>
                        </a:rPr>
                        <a:t>Meer salaris en meer mogelijkheden tot verlof of balans werk en privé behouden.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446786">
                <a:tc>
                  <a:txBody>
                    <a:bodyPr/>
                    <a:lstStyle/>
                    <a:p>
                      <a:pPr marL="171450" indent="-171450" algn="l" fontAlgn="b">
                        <a:buFont typeface="Arial"/>
                        <a:buChar char="•"/>
                      </a:pPr>
                      <a:r>
                        <a:rPr lang="nl-NL" sz="1200" u="none" strike="noStrike">
                          <a:effectLst/>
                        </a:rPr>
                        <a:t>Salarisverhoging en een 4 daagse werkweek zouden in mijn ogen dé oplossing zijn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r h="616214">
                <a:tc>
                  <a:txBody>
                    <a:bodyPr/>
                    <a:lstStyle/>
                    <a:p>
                      <a:pPr marL="171450" indent="-171450" algn="l" fontAlgn="b">
                        <a:buFont typeface="Arial"/>
                        <a:buChar char="•"/>
                      </a:pPr>
                      <a:r>
                        <a:rPr lang="nl-NL" sz="1200" u="none" strike="noStrike">
                          <a:effectLst/>
                        </a:rPr>
                        <a:t>Minder strikt op verlof dagen. meer ruimte in werktijd om ook zelf met ideeën te komen, en tijd om die dan ook uit te voeren. zodat je kan laten zien dat je dat ook in huis hebt.</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453801980"/>
                  </a:ext>
                </a:extLst>
              </a:tr>
              <a:tr h="336794">
                <a:tc>
                  <a:txBody>
                    <a:bodyPr/>
                    <a:lstStyle/>
                    <a:p>
                      <a:pPr marL="171450" indent="-171450" algn="l" fontAlgn="b">
                        <a:buFont typeface="Arial"/>
                        <a:buChar char="•"/>
                      </a:pPr>
                      <a:r>
                        <a:rPr lang="nl-NL" sz="1200" u="none" strike="noStrike">
                          <a:effectLst/>
                        </a:rPr>
                        <a:t>Meer verlofuren en die flexibel inzetten, thuiswerkmogelijkheden.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44185775"/>
                  </a:ext>
                </a:extLst>
              </a:tr>
              <a:tr h="502158">
                <a:tc>
                  <a:txBody>
                    <a:bodyPr/>
                    <a:lstStyle/>
                    <a:p>
                      <a:pPr marL="171450" indent="-171450" algn="l" fontAlgn="b">
                        <a:buFont typeface="Arial"/>
                        <a:buChar char="•"/>
                      </a:pPr>
                      <a:r>
                        <a:rPr lang="nl-NL" sz="1200" u="none" strike="noStrike">
                          <a:effectLst/>
                        </a:rPr>
                        <a:t>Salaris is prima, het zou fijn zijn dat er meer verlof komt om werk en privé beter te combineren.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893931380"/>
                  </a:ext>
                </a:extLst>
              </a:tr>
              <a:tr h="624586">
                <a:tc>
                  <a:txBody>
                    <a:bodyPr/>
                    <a:lstStyle/>
                    <a:p>
                      <a:pPr marL="171450" indent="-171450" algn="l" fontAlgn="b">
                        <a:buFont typeface="Arial"/>
                        <a:buChar char="•"/>
                      </a:pPr>
                      <a:r>
                        <a:rPr lang="nl-NL" sz="1200" u="none" strike="noStrike">
                          <a:effectLst/>
                        </a:rPr>
                        <a:t>Verhoging van uren/betalingen van consignatie diensten. Desnoods helft betaald helft niet. 1 uur betaald krijgen voor de beschikbaarheid en de vrijheid die word afgenomen is erg weinig.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234553691"/>
                  </a:ext>
                </a:extLst>
              </a:tr>
              <a:tr h="271526">
                <a:tc>
                  <a:txBody>
                    <a:bodyPr/>
                    <a:lstStyle/>
                    <a:p>
                      <a:pPr marL="171450" indent="-171450" algn="l" fontAlgn="b">
                        <a:buFont typeface="Arial"/>
                        <a:buChar char="•"/>
                      </a:pPr>
                      <a:r>
                        <a:rPr lang="nl-NL" sz="1200" u="none" strike="noStrike">
                          <a:effectLst/>
                        </a:rPr>
                        <a:t>Werkdag van 7,5 uur. Soort van arbeidsduur verkorting.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747150142"/>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3488706976"/>
              </p:ext>
            </p:extLst>
          </p:nvPr>
        </p:nvGraphicFramePr>
        <p:xfrm>
          <a:off x="6224422" y="1310400"/>
          <a:ext cx="5573776" cy="4805796"/>
        </p:xfrm>
        <a:graphic>
          <a:graphicData uri="http://schemas.openxmlformats.org/drawingml/2006/table">
            <a:tbl>
              <a:tblPr firstRow="1" bandRow="1">
                <a:tableStyleId>{F5AB1C69-6EDB-4FF4-983F-18BD219EF322}</a:tableStyleId>
              </a:tblPr>
              <a:tblGrid>
                <a:gridCol w="5573776">
                  <a:extLst>
                    <a:ext uri="{9D8B030D-6E8A-4147-A177-3AD203B41FA5}">
                      <a16:colId xmlns:a16="http://schemas.microsoft.com/office/drawing/2014/main" val="1421142304"/>
                    </a:ext>
                  </a:extLst>
                </a:gridCol>
              </a:tblGrid>
              <a:tr h="382074">
                <a:tc>
                  <a:txBody>
                    <a:bodyPr/>
                    <a:lstStyle/>
                    <a:p>
                      <a:r>
                        <a:rPr lang="nl-NL" sz="1200" b="1" u="none" strike="noStrike">
                          <a:solidFill>
                            <a:srgbClr val="000000"/>
                          </a:solidFill>
                          <a:effectLst/>
                        </a:rPr>
                        <a:t>Bijdragen: Mantelzorg en zorgverlof</a:t>
                      </a:r>
                      <a:endParaRPr lang="nl-NL" sz="1200" b="1"/>
                    </a:p>
                  </a:txBody>
                  <a:tcPr/>
                </a:tc>
                <a:extLst>
                  <a:ext uri="{0D108BD9-81ED-4DB2-BD59-A6C34878D82A}">
                    <a16:rowId xmlns:a16="http://schemas.microsoft.com/office/drawing/2014/main" val="99463166"/>
                  </a:ext>
                </a:extLst>
              </a:tr>
              <a:tr h="495866">
                <a:tc>
                  <a:txBody>
                    <a:bodyPr/>
                    <a:lstStyle/>
                    <a:p>
                      <a:pPr marL="171450" indent="-171450" algn="l" fontAlgn="b">
                        <a:buFont typeface="Arial"/>
                        <a:buChar char="•"/>
                      </a:pPr>
                      <a:r>
                        <a:rPr lang="nl-NL" sz="1200" u="none" strike="noStrike">
                          <a:effectLst/>
                        </a:rPr>
                        <a:t>Goede mantelzorg regeling, zodat je flexibel bent als je veel moet zorgen. En rouwverlof uitbreiden, vooral als er jonge kinderen zijn.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292608">
                <a:tc>
                  <a:txBody>
                    <a:bodyPr/>
                    <a:lstStyle/>
                    <a:p>
                      <a:pPr marL="171450" indent="-171450" algn="l" fontAlgn="b">
                        <a:buFont typeface="Arial"/>
                        <a:buChar char="•"/>
                      </a:pPr>
                      <a:r>
                        <a:rPr lang="nl-NL" sz="1200" u="none" strike="noStrike">
                          <a:effectLst/>
                        </a:rPr>
                        <a:t>Afspraken over werk en mantelzorg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484632">
                <a:tc>
                  <a:txBody>
                    <a:bodyPr/>
                    <a:lstStyle/>
                    <a:p>
                      <a:pPr marL="171450" indent="-171450" algn="l" fontAlgn="b">
                        <a:buFont typeface="Arial"/>
                        <a:buChar char="•"/>
                      </a:pPr>
                      <a:r>
                        <a:rPr lang="nl-NL" sz="1200" u="none" strike="noStrike">
                          <a:effectLst/>
                        </a:rPr>
                        <a:t>Zorg/mantelzorg verlof meer uur en rouwverlof meer uur en dat je dit zelf zoveel als mogelijk kan inzetten waar nodig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265176">
                <a:tc>
                  <a:txBody>
                    <a:bodyPr/>
                    <a:lstStyle/>
                    <a:p>
                      <a:pPr marL="171450" indent="-171450" algn="l" fontAlgn="b">
                        <a:buFont typeface="Arial"/>
                        <a:buChar char="•"/>
                      </a:pPr>
                      <a:r>
                        <a:rPr lang="nl-NL" sz="1200" u="none" strike="noStrike">
                          <a:effectLst/>
                        </a:rPr>
                        <a:t>Denk aan werk en mantelzorg, doe er wat mee in de CAO</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r h="485259">
                <a:tc>
                  <a:txBody>
                    <a:bodyPr/>
                    <a:lstStyle/>
                    <a:p>
                      <a:pPr marL="171450" indent="-171450" algn="l" fontAlgn="b">
                        <a:buFont typeface="Arial"/>
                        <a:buChar char="•"/>
                      </a:pPr>
                      <a:r>
                        <a:rPr lang="nl-NL" sz="1200" u="none" strike="noStrike">
                          <a:effectLst/>
                        </a:rPr>
                        <a:t>Regelingen met mantelzorg zal in de toekomst met de dubbele vergrijzing heel belangrijk worden. Werknemers zullen in de toekomst waarschijnlijk meer mantelzorgen taken krijgen voor partners of familieleden omdat er steeds minder zorg zal zijn. </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453801980"/>
                  </a:ext>
                </a:extLst>
              </a:tr>
              <a:tr h="286258">
                <a:tc>
                  <a:txBody>
                    <a:bodyPr/>
                    <a:lstStyle/>
                    <a:p>
                      <a:pPr marL="171450" indent="-171450" algn="l" fontAlgn="b">
                        <a:buFont typeface="Arial"/>
                        <a:buChar char="•"/>
                      </a:pPr>
                      <a:r>
                        <a:rPr lang="nl-NL" sz="1200" u="none" strike="noStrike">
                          <a:effectLst/>
                        </a:rPr>
                        <a:t>Niet zoveel. Alleen meer ruimte voor mantelzorg en eerder met pensioen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44185775"/>
                  </a:ext>
                </a:extLst>
              </a:tr>
              <a:tr h="676656">
                <a:tc>
                  <a:txBody>
                    <a:bodyPr/>
                    <a:lstStyle/>
                    <a:p>
                      <a:pPr marL="171450" indent="-171450" algn="l" fontAlgn="b">
                        <a:buFont typeface="Arial"/>
                        <a:buChar char="•"/>
                      </a:pPr>
                      <a:r>
                        <a:rPr lang="nl-NL" sz="1200" u="none" strike="noStrike">
                          <a:effectLst/>
                        </a:rPr>
                        <a:t>Mantelzorgers ondersteunen, flexibel in kunnen zetten, ook thuiswerk kunnen doen als je mindere dag hebt maar niet ziek wil melden - je kan wel wat administratie thuis doen/telefoontjes plegen. vooral niet dwingen en blijven zeuren, elke keer</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893931380"/>
                  </a:ext>
                </a:extLst>
              </a:tr>
              <a:tr h="338328">
                <a:tc>
                  <a:txBody>
                    <a:bodyPr/>
                    <a:lstStyle/>
                    <a:p>
                      <a:pPr marL="171450" indent="-171450" algn="l" fontAlgn="b">
                        <a:buFont typeface="Arial"/>
                        <a:buChar char="•"/>
                      </a:pPr>
                      <a:r>
                        <a:rPr lang="nl-NL" sz="1200" u="none" strike="noStrike">
                          <a:effectLst/>
                        </a:rPr>
                        <a:t>Ruimere zorgverlof regelingen </a:t>
                      </a:r>
                      <a:r>
                        <a:rPr lang="nl-NL" sz="1200" u="none" strike="noStrike" err="1">
                          <a:effectLst/>
                        </a:rPr>
                        <a:t>mbt</a:t>
                      </a:r>
                      <a:r>
                        <a:rPr lang="nl-NL" sz="1200" u="none" strike="noStrike">
                          <a:effectLst/>
                        </a:rPr>
                        <a:t> mantelzorg.</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234553691"/>
                  </a:ext>
                </a:extLst>
              </a:tr>
              <a:tr h="475488">
                <a:tc>
                  <a:txBody>
                    <a:bodyPr/>
                    <a:lstStyle/>
                    <a:p>
                      <a:pPr marL="171450" indent="-171450" algn="l" fontAlgn="b">
                        <a:buFont typeface="Arial"/>
                        <a:buChar char="•"/>
                      </a:pPr>
                      <a:r>
                        <a:rPr lang="nl-NL" sz="1200" u="none" strike="noStrike">
                          <a:effectLst/>
                        </a:rPr>
                        <a:t>Mantelzorg verplicht goed regelen. Geen afspraken met werkgever waarmee werkgever bepaalt dat je mantelzorger mag zijn in je eigen vakantie uren.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747150142"/>
                  </a:ext>
                </a:extLst>
              </a:tr>
              <a:tr h="370840">
                <a:tc>
                  <a:txBody>
                    <a:bodyPr/>
                    <a:lstStyle/>
                    <a:p>
                      <a:pPr marL="171450" indent="-171450" algn="l" fontAlgn="b">
                        <a:buFont typeface="Arial"/>
                        <a:buChar char="•"/>
                      </a:pPr>
                      <a:r>
                        <a:rPr lang="nl-NL" sz="1200" u="none" strike="noStrike">
                          <a:effectLst/>
                        </a:rPr>
                        <a:t>Het mantelzorgers gedeelte dat is niet zo duidelijk zichtbaar</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4100237"/>
                  </a:ext>
                </a:extLst>
              </a:tr>
            </a:tbl>
          </a:graphicData>
        </a:graphic>
      </p:graphicFrame>
      <p:sp>
        <p:nvSpPr>
          <p:cNvPr id="2" name="Tekstvak 1">
            <a:extLst>
              <a:ext uri="{FF2B5EF4-FFF2-40B4-BE49-F238E27FC236}">
                <a16:creationId xmlns:a16="http://schemas.microsoft.com/office/drawing/2014/main" id="{A3ECE61D-89E0-EBF8-6CA3-9B0C7FB38A91}"/>
              </a:ext>
            </a:extLst>
          </p:cNvPr>
          <p:cNvSpPr txBox="1"/>
          <p:nvPr/>
        </p:nvSpPr>
        <p:spPr>
          <a:xfrm>
            <a:off x="1630800" y="612000"/>
            <a:ext cx="9568955" cy="738664"/>
          </a:xfrm>
          <a:prstGeom prst="rect">
            <a:avLst/>
          </a:prstGeom>
          <a:noFill/>
        </p:spPr>
        <p:txBody>
          <a:bodyPr wrap="square">
            <a:spAutoFit/>
          </a:bodyPr>
          <a:lstStyle/>
          <a:p>
            <a:r>
              <a:rPr lang="nl-NL" sz="1400" b="0" u="none" strike="noStrike" kern="1200">
                <a:solidFill>
                  <a:schemeClr val="tx1"/>
                </a:solidFill>
                <a:effectLst/>
                <a:latin typeface="+mn-lt"/>
              </a:rPr>
              <a:t>Vraag </a:t>
            </a:r>
            <a:r>
              <a:rPr lang="nl-NL" sz="1400"/>
              <a:t>5: </a:t>
            </a:r>
            <a:r>
              <a:rPr lang="nl-NL" sz="1400">
                <a:latin typeface="+mn-lt"/>
              </a:rPr>
              <a:t>Afspraken in de cao die eigen regie versterken</a:t>
            </a:r>
          </a:p>
          <a:p>
            <a:r>
              <a:rPr lang="nl-NL" sz="1400" b="1" i="0" u="none" strike="noStrike" kern="1200">
                <a:solidFill>
                  <a:schemeClr val="dk1"/>
                </a:solidFill>
                <a:effectLst/>
                <a:latin typeface="+mn-lt"/>
                <a:ea typeface="+mn-ea"/>
                <a:cs typeface="+mn-cs"/>
              </a:rPr>
              <a:t>Wat zeggen werknemers er zelf over?</a:t>
            </a:r>
            <a:endParaRPr lang="nl-NL" sz="1400" b="1" u="sng">
              <a:solidFill>
                <a:schemeClr val="tx1"/>
              </a:solidFill>
            </a:endParaRPr>
          </a:p>
          <a:p>
            <a:endParaRPr lang="nl-NL" sz="1400" b="1" u="sng">
              <a:solidFill>
                <a:schemeClr val="tx1"/>
              </a:solidFill>
            </a:endParaRPr>
          </a:p>
        </p:txBody>
      </p:sp>
    </p:spTree>
    <p:extLst>
      <p:ext uri="{BB962C8B-B14F-4D97-AF65-F5344CB8AC3E}">
        <p14:creationId xmlns:p14="http://schemas.microsoft.com/office/powerpoint/2010/main" val="631332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45</a:t>
            </a:fld>
            <a:endParaRPr lang="nl-NL"/>
          </a:p>
        </p:txBody>
      </p:sp>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2503561554"/>
              </p:ext>
            </p:extLst>
          </p:nvPr>
        </p:nvGraphicFramePr>
        <p:xfrm>
          <a:off x="910800" y="1308579"/>
          <a:ext cx="4912360" cy="4662005"/>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428781">
                <a:tc>
                  <a:txBody>
                    <a:bodyPr/>
                    <a:lstStyle/>
                    <a:p>
                      <a:r>
                        <a:rPr lang="nl-NL" sz="1200" b="1" u="none" strike="noStrike">
                          <a:solidFill>
                            <a:srgbClr val="000000"/>
                          </a:solidFill>
                          <a:effectLst/>
                        </a:rPr>
                        <a:t>Bijdragen: Stimuleren van opleiding en ontwikkeling</a:t>
                      </a:r>
                      <a:endParaRPr lang="nl-NL" sz="1200" b="1"/>
                    </a:p>
                  </a:txBody>
                  <a:tcPr/>
                </a:tc>
                <a:extLst>
                  <a:ext uri="{0D108BD9-81ED-4DB2-BD59-A6C34878D82A}">
                    <a16:rowId xmlns:a16="http://schemas.microsoft.com/office/drawing/2014/main" val="99463166"/>
                  </a:ext>
                </a:extLst>
              </a:tr>
              <a:tr h="422119">
                <a:tc>
                  <a:txBody>
                    <a:bodyPr/>
                    <a:lstStyle/>
                    <a:p>
                      <a:pPr marL="171450" indent="-171450" algn="l" fontAlgn="b">
                        <a:buFont typeface="Arial"/>
                        <a:buChar char="•"/>
                      </a:pPr>
                      <a:r>
                        <a:rPr lang="nl-NL" sz="1200" u="none" strike="noStrike">
                          <a:effectLst/>
                        </a:rPr>
                        <a:t>Goed kijken naar de toepasbaarheid van het LBB. Deze is soms nog wat onduidelijk</a:t>
                      </a:r>
                      <a:endParaRPr lang="nl-NL" sz="1200" b="0" i="0" u="none" strike="noStrike">
                        <a:solidFill>
                          <a:srgbClr val="000000"/>
                        </a:solidFill>
                        <a:effectLst/>
                        <a:latin typeface="Arial" panose="020B0604020202020204" pitchFamily="34" charset="0"/>
                      </a:endParaRPr>
                    </a:p>
                  </a:txBody>
                  <a:tcPr marL="4659" marR="4659" marT="4659" marB="0"/>
                </a:tc>
                <a:extLst>
                  <a:ext uri="{0D108BD9-81ED-4DB2-BD59-A6C34878D82A}">
                    <a16:rowId xmlns:a16="http://schemas.microsoft.com/office/drawing/2014/main" val="1031515692"/>
                  </a:ext>
                </a:extLst>
              </a:tr>
              <a:tr h="504502">
                <a:tc>
                  <a:txBody>
                    <a:bodyPr/>
                    <a:lstStyle/>
                    <a:p>
                      <a:pPr marL="171450" indent="-171450" algn="l" fontAlgn="b">
                        <a:buFont typeface="Arial"/>
                        <a:buChar char="•"/>
                      </a:pPr>
                      <a:r>
                        <a:rPr lang="nl-NL" sz="1200" u="none" strike="noStrike">
                          <a:effectLst/>
                        </a:rPr>
                        <a:t>Meer concretiseren over de inzet van het LBB: waarvoor wel en waarvoor niet? IKB ook inzetbaar als cafetaria model.</a:t>
                      </a:r>
                      <a:endParaRPr lang="nl-NL" sz="1200" b="0" i="0" u="none" strike="noStrike">
                        <a:solidFill>
                          <a:srgbClr val="000000"/>
                        </a:solidFill>
                        <a:effectLst/>
                        <a:latin typeface="Arial" panose="020B0604020202020204" pitchFamily="34" charset="0"/>
                      </a:endParaRPr>
                    </a:p>
                  </a:txBody>
                  <a:tcPr marL="4659" marR="4659" marT="4659" marB="0"/>
                </a:tc>
                <a:extLst>
                  <a:ext uri="{0D108BD9-81ED-4DB2-BD59-A6C34878D82A}">
                    <a16:rowId xmlns:a16="http://schemas.microsoft.com/office/drawing/2014/main" val="466335270"/>
                  </a:ext>
                </a:extLst>
              </a:tr>
              <a:tr h="670393">
                <a:tc>
                  <a:txBody>
                    <a:bodyPr/>
                    <a:lstStyle/>
                    <a:p>
                      <a:pPr marL="171450" indent="-171450" algn="l" fontAlgn="b">
                        <a:buFont typeface="Arial"/>
                        <a:buChar char="•"/>
                      </a:pPr>
                      <a:r>
                        <a:rPr lang="nl-NL" sz="1200" u="none" strike="noStrike">
                          <a:effectLst/>
                        </a:rPr>
                        <a:t>Tijd voor ontwikkeling - daar zal in de tariefstelling richting gemeente ook echt rekening mee gehouden moeten worden. Dat is nu verre van toereikend.</a:t>
                      </a:r>
                      <a:endParaRPr lang="nl-NL" sz="1200" b="0" i="0" u="none" strike="noStrike">
                        <a:solidFill>
                          <a:srgbClr val="000000"/>
                        </a:solidFill>
                        <a:effectLst/>
                        <a:latin typeface="Arial" panose="020B0604020202020204" pitchFamily="34" charset="0"/>
                      </a:endParaRPr>
                    </a:p>
                  </a:txBody>
                  <a:tcPr marL="4659" marR="4659" marT="4659" marB="0"/>
                </a:tc>
                <a:extLst>
                  <a:ext uri="{0D108BD9-81ED-4DB2-BD59-A6C34878D82A}">
                    <a16:rowId xmlns:a16="http://schemas.microsoft.com/office/drawing/2014/main" val="1719578021"/>
                  </a:ext>
                </a:extLst>
              </a:tr>
              <a:tr h="444427">
                <a:tc>
                  <a:txBody>
                    <a:bodyPr/>
                    <a:lstStyle/>
                    <a:p>
                      <a:pPr marL="171450" indent="-171450" algn="l" fontAlgn="b">
                        <a:buFont typeface="Arial"/>
                        <a:buChar char="•"/>
                      </a:pPr>
                      <a:r>
                        <a:rPr lang="nl-NL" sz="1200" u="none" strike="noStrike">
                          <a:effectLst/>
                        </a:rPr>
                        <a:t>Coaching en intervisie; belemmeringen zijn vaker gelegen in de persoon zelf dan in de randvoorwaarden.....</a:t>
                      </a:r>
                      <a:endParaRPr lang="nl-NL" sz="1200" b="0" i="0" u="none" strike="noStrike">
                        <a:solidFill>
                          <a:srgbClr val="000000"/>
                        </a:solidFill>
                        <a:effectLst/>
                        <a:latin typeface="Arial" panose="020B0604020202020204" pitchFamily="34" charset="0"/>
                      </a:endParaRPr>
                    </a:p>
                  </a:txBody>
                  <a:tcPr marL="4659" marR="4659" marT="4659" marB="0"/>
                </a:tc>
                <a:extLst>
                  <a:ext uri="{0D108BD9-81ED-4DB2-BD59-A6C34878D82A}">
                    <a16:rowId xmlns:a16="http://schemas.microsoft.com/office/drawing/2014/main" val="3075540890"/>
                  </a:ext>
                </a:extLst>
              </a:tr>
              <a:tr h="430516">
                <a:tc>
                  <a:txBody>
                    <a:bodyPr/>
                    <a:lstStyle/>
                    <a:p>
                      <a:pPr marL="171450" indent="-171450" algn="l" fontAlgn="b">
                        <a:buFont typeface="Arial"/>
                        <a:buChar char="•"/>
                      </a:pPr>
                      <a:r>
                        <a:rPr lang="nl-NL" sz="1200" u="none" strike="noStrike">
                          <a:effectLst/>
                        </a:rPr>
                        <a:t>Meer inzetten op loopbaanbeleid, ook buiten de eigen organisatie. Bijvoorbeeld loopbaanscans</a:t>
                      </a:r>
                      <a:endParaRPr lang="nl-NL" sz="1200" b="0" i="0" u="none" strike="noStrike">
                        <a:solidFill>
                          <a:srgbClr val="000000"/>
                        </a:solidFill>
                        <a:effectLst/>
                        <a:latin typeface="Arial" panose="020B0604020202020204" pitchFamily="34" charset="0"/>
                      </a:endParaRPr>
                    </a:p>
                  </a:txBody>
                  <a:tcPr marL="4659" marR="4659" marT="4659" marB="0"/>
                </a:tc>
                <a:extLst>
                  <a:ext uri="{0D108BD9-81ED-4DB2-BD59-A6C34878D82A}">
                    <a16:rowId xmlns:a16="http://schemas.microsoft.com/office/drawing/2014/main" val="2453801980"/>
                  </a:ext>
                </a:extLst>
              </a:tr>
              <a:tr h="265176">
                <a:tc>
                  <a:txBody>
                    <a:bodyPr/>
                    <a:lstStyle/>
                    <a:p>
                      <a:pPr marL="171450" indent="-171450" algn="l" fontAlgn="b">
                        <a:buFont typeface="Arial"/>
                        <a:buChar char="•"/>
                      </a:pPr>
                      <a:r>
                        <a:rPr lang="nl-NL" sz="1200" u="none" strike="noStrike">
                          <a:effectLst/>
                        </a:rPr>
                        <a:t>Opleiding en ontwikkeling</a:t>
                      </a:r>
                      <a:endParaRPr lang="nl-NL" sz="1200" b="0" i="0" u="none" strike="noStrike">
                        <a:solidFill>
                          <a:srgbClr val="000000"/>
                        </a:solidFill>
                        <a:effectLst/>
                        <a:latin typeface="Arial" panose="020B0604020202020204" pitchFamily="34" charset="0"/>
                      </a:endParaRPr>
                    </a:p>
                  </a:txBody>
                  <a:tcPr marL="4659" marR="4659" marT="4659" marB="0"/>
                </a:tc>
                <a:extLst>
                  <a:ext uri="{0D108BD9-81ED-4DB2-BD59-A6C34878D82A}">
                    <a16:rowId xmlns:a16="http://schemas.microsoft.com/office/drawing/2014/main" val="1544185775"/>
                  </a:ext>
                </a:extLst>
              </a:tr>
              <a:tr h="292608">
                <a:tc>
                  <a:txBody>
                    <a:bodyPr/>
                    <a:lstStyle/>
                    <a:p>
                      <a:pPr marL="171450" indent="-171450" algn="l" fontAlgn="b">
                        <a:buFont typeface="Arial"/>
                        <a:buChar char="•"/>
                      </a:pPr>
                      <a:r>
                        <a:rPr lang="nl-NL" sz="1200" u="none" strike="noStrike">
                          <a:effectLst/>
                        </a:rPr>
                        <a:t>Behoud loopbaanbudget.</a:t>
                      </a:r>
                      <a:endParaRPr lang="nl-NL" sz="1200" b="0" i="0" u="none" strike="noStrike">
                        <a:solidFill>
                          <a:srgbClr val="000000"/>
                        </a:solidFill>
                        <a:effectLst/>
                        <a:latin typeface="Arial" panose="020B0604020202020204" pitchFamily="34" charset="0"/>
                      </a:endParaRPr>
                    </a:p>
                  </a:txBody>
                  <a:tcPr marL="4659" marR="4659" marT="4659" marB="0"/>
                </a:tc>
                <a:extLst>
                  <a:ext uri="{0D108BD9-81ED-4DB2-BD59-A6C34878D82A}">
                    <a16:rowId xmlns:a16="http://schemas.microsoft.com/office/drawing/2014/main" val="893931380"/>
                  </a:ext>
                </a:extLst>
              </a:tr>
              <a:tr h="308801">
                <a:tc>
                  <a:txBody>
                    <a:bodyPr/>
                    <a:lstStyle/>
                    <a:p>
                      <a:pPr marL="171450" indent="-171450" algn="l" fontAlgn="b">
                        <a:buFont typeface="Arial"/>
                        <a:buChar char="•"/>
                      </a:pPr>
                      <a:r>
                        <a:rPr lang="nl-NL" sz="1200" u="none" strike="noStrike">
                          <a:effectLst/>
                        </a:rPr>
                        <a:t>Afspraak over verplichte studie-ontwikkelingsuren.</a:t>
                      </a:r>
                      <a:endParaRPr lang="nl-NL" sz="1200" b="0" i="0" u="none" strike="noStrike">
                        <a:solidFill>
                          <a:srgbClr val="000000"/>
                        </a:solidFill>
                        <a:effectLst/>
                        <a:latin typeface="Arial" panose="020B0604020202020204" pitchFamily="34" charset="0"/>
                      </a:endParaRPr>
                    </a:p>
                  </a:txBody>
                  <a:tcPr marL="4659" marR="4659" marT="4659" marB="0"/>
                </a:tc>
                <a:extLst>
                  <a:ext uri="{0D108BD9-81ED-4DB2-BD59-A6C34878D82A}">
                    <a16:rowId xmlns:a16="http://schemas.microsoft.com/office/drawing/2014/main" val="1234553691"/>
                  </a:ext>
                </a:extLst>
              </a:tr>
              <a:tr h="676608">
                <a:tc>
                  <a:txBody>
                    <a:bodyPr/>
                    <a:lstStyle/>
                    <a:p>
                      <a:pPr marL="171450" indent="-171450" algn="l" fontAlgn="b">
                        <a:buFont typeface="Arial"/>
                        <a:buChar char="•"/>
                      </a:pPr>
                      <a:r>
                        <a:rPr lang="nl-NL" sz="1200" u="none" strike="noStrike">
                          <a:effectLst/>
                        </a:rPr>
                        <a:t>Langere looptijd Loopbaanbudget, vooral in de laagbetaalde functieschalen. Ze bouwen weinig op per maand en het duurt lang voordat ze er een bestedingsdoel uit kunnen betalen.</a:t>
                      </a:r>
                      <a:endParaRPr lang="nl-NL" sz="1200" b="0" i="0" u="none" strike="noStrike">
                        <a:solidFill>
                          <a:srgbClr val="000000"/>
                        </a:solidFill>
                        <a:effectLst/>
                        <a:latin typeface="Arial" panose="020B0604020202020204" pitchFamily="34" charset="0"/>
                      </a:endParaRPr>
                    </a:p>
                  </a:txBody>
                  <a:tcPr marL="4659" marR="4659" marT="4659" marB="0"/>
                </a:tc>
                <a:extLst>
                  <a:ext uri="{0D108BD9-81ED-4DB2-BD59-A6C34878D82A}">
                    <a16:rowId xmlns:a16="http://schemas.microsoft.com/office/drawing/2014/main" val="747150142"/>
                  </a:ext>
                </a:extLst>
              </a:tr>
              <a:tr h="218074">
                <a:tc>
                  <a:txBody>
                    <a:bodyPr/>
                    <a:lstStyle/>
                    <a:p>
                      <a:pPr marL="171450" indent="-171450" algn="l" fontAlgn="b">
                        <a:buFont typeface="Arial"/>
                        <a:buChar char="•"/>
                      </a:pPr>
                      <a:r>
                        <a:rPr lang="nl-NL" sz="1200" u="none" strike="noStrike">
                          <a:effectLst/>
                        </a:rPr>
                        <a:t>Verplicht werken met en aan elkaars kwaliteiten .</a:t>
                      </a:r>
                      <a:endParaRPr lang="nl-NL" sz="1200" b="0" i="0" u="none" strike="noStrike">
                        <a:solidFill>
                          <a:srgbClr val="000000"/>
                        </a:solidFill>
                        <a:effectLst/>
                        <a:latin typeface="Arial" panose="020B0604020202020204" pitchFamily="34" charset="0"/>
                      </a:endParaRPr>
                    </a:p>
                  </a:txBody>
                  <a:tcPr marL="4659" marR="4659" marT="4659" marB="0"/>
                </a:tc>
                <a:extLst>
                  <a:ext uri="{0D108BD9-81ED-4DB2-BD59-A6C34878D82A}">
                    <a16:rowId xmlns:a16="http://schemas.microsoft.com/office/drawing/2014/main" val="104100237"/>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4076190291"/>
              </p:ext>
            </p:extLst>
          </p:nvPr>
        </p:nvGraphicFramePr>
        <p:xfrm>
          <a:off x="6224422" y="1310400"/>
          <a:ext cx="5573776" cy="3280722"/>
        </p:xfrm>
        <a:graphic>
          <a:graphicData uri="http://schemas.openxmlformats.org/drawingml/2006/table">
            <a:tbl>
              <a:tblPr firstRow="1" bandRow="1">
                <a:tableStyleId>{F5AB1C69-6EDB-4FF4-983F-18BD219EF322}</a:tableStyleId>
              </a:tblPr>
              <a:tblGrid>
                <a:gridCol w="5573776">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Betere afspraken over loon</a:t>
                      </a:r>
                      <a:endParaRPr lang="nl-NL" sz="1200" b="1"/>
                    </a:p>
                  </a:txBody>
                  <a:tcPr/>
                </a:tc>
                <a:extLst>
                  <a:ext uri="{0D108BD9-81ED-4DB2-BD59-A6C34878D82A}">
                    <a16:rowId xmlns:a16="http://schemas.microsoft.com/office/drawing/2014/main" val="99463166"/>
                  </a:ext>
                </a:extLst>
              </a:tr>
              <a:tr h="635149">
                <a:tc>
                  <a:txBody>
                    <a:bodyPr/>
                    <a:lstStyle/>
                    <a:p>
                      <a:pPr marL="171450" indent="-171450" algn="l" fontAlgn="b">
                        <a:buFont typeface="Arial"/>
                        <a:buChar char="•"/>
                      </a:pPr>
                      <a:r>
                        <a:rPr lang="nl-NL" sz="1200" u="none" strike="noStrike">
                          <a:effectLst/>
                        </a:rPr>
                        <a:t>Een demotieregeling. Als een medewerker een lagere functie wil gaan uitvoeren, omdat dit beter past zou een overgang/afbouw (in 3-4 jaar) naar het lagere salaris kunnen helpen om die stap ook echt te maken.</a:t>
                      </a:r>
                      <a:endParaRPr lang="nl-NL" sz="1200" b="0" i="0" u="none" strike="noStrike">
                        <a:solidFill>
                          <a:srgbClr val="000000"/>
                        </a:solidFill>
                        <a:effectLst/>
                        <a:latin typeface="Arial" panose="020B0604020202020204" pitchFamily="34" charset="0"/>
                      </a:endParaRPr>
                    </a:p>
                  </a:txBody>
                  <a:tcPr marL="5992" marR="5992" marT="5992" marB="0"/>
                </a:tc>
                <a:extLst>
                  <a:ext uri="{0D108BD9-81ED-4DB2-BD59-A6C34878D82A}">
                    <a16:rowId xmlns:a16="http://schemas.microsoft.com/office/drawing/2014/main" val="1031515692"/>
                  </a:ext>
                </a:extLst>
              </a:tr>
              <a:tr h="409589">
                <a:tc>
                  <a:txBody>
                    <a:bodyPr/>
                    <a:lstStyle/>
                    <a:p>
                      <a:pPr marL="171450" indent="-171450" algn="l" fontAlgn="b">
                        <a:buFont typeface="Arial"/>
                        <a:buChar char="•"/>
                      </a:pPr>
                      <a:r>
                        <a:rPr lang="nl-NL" sz="1200" u="none" strike="noStrike">
                          <a:effectLst/>
                        </a:rPr>
                        <a:t>Beloning, met de verhogingen zijn de lonen steeds verder uit elkaar gegroeid. Dat is niet goed en niet eerlijk. Dus nivelleren of centen </a:t>
                      </a:r>
                      <a:r>
                        <a:rPr lang="nl-NL" sz="1200" u="none" strike="noStrike" err="1">
                          <a:effectLst/>
                        </a:rPr>
                        <a:t>ipv</a:t>
                      </a:r>
                      <a:r>
                        <a:rPr lang="nl-NL" sz="1200" u="none" strike="noStrike">
                          <a:effectLst/>
                        </a:rPr>
                        <a:t> procenten.</a:t>
                      </a:r>
                      <a:endParaRPr lang="nl-NL" sz="1200" b="0" i="0" u="none" strike="noStrike">
                        <a:solidFill>
                          <a:srgbClr val="000000"/>
                        </a:solidFill>
                        <a:effectLst/>
                        <a:latin typeface="Arial" panose="020B0604020202020204" pitchFamily="34" charset="0"/>
                      </a:endParaRPr>
                    </a:p>
                  </a:txBody>
                  <a:tcPr marL="5992" marR="5992" marT="5992" marB="0"/>
                </a:tc>
                <a:extLst>
                  <a:ext uri="{0D108BD9-81ED-4DB2-BD59-A6C34878D82A}">
                    <a16:rowId xmlns:a16="http://schemas.microsoft.com/office/drawing/2014/main" val="466335270"/>
                  </a:ext>
                </a:extLst>
              </a:tr>
              <a:tr h="319808">
                <a:tc>
                  <a:txBody>
                    <a:bodyPr/>
                    <a:lstStyle/>
                    <a:p>
                      <a:pPr marL="171450" indent="-171450" algn="l" fontAlgn="b">
                        <a:buFont typeface="Arial"/>
                        <a:buChar char="•"/>
                      </a:pPr>
                      <a:r>
                        <a:rPr lang="nl-NL" sz="1200" u="none" strike="noStrike">
                          <a:effectLst/>
                        </a:rPr>
                        <a:t>Loonsverhoging, meer afspraken rondom vitaliteit en duurzame inzetbaarheid</a:t>
                      </a:r>
                      <a:endParaRPr lang="nl-NL" sz="1200" b="0" i="0" u="none" strike="noStrike">
                        <a:solidFill>
                          <a:srgbClr val="000000"/>
                        </a:solidFill>
                        <a:effectLst/>
                        <a:latin typeface="Arial" panose="020B0604020202020204" pitchFamily="34" charset="0"/>
                      </a:endParaRPr>
                    </a:p>
                  </a:txBody>
                  <a:tcPr marL="5992" marR="5992" marT="5992" marB="0"/>
                </a:tc>
                <a:extLst>
                  <a:ext uri="{0D108BD9-81ED-4DB2-BD59-A6C34878D82A}">
                    <a16:rowId xmlns:a16="http://schemas.microsoft.com/office/drawing/2014/main" val="1719578021"/>
                  </a:ext>
                </a:extLst>
              </a:tr>
              <a:tr h="265176">
                <a:tc>
                  <a:txBody>
                    <a:bodyPr/>
                    <a:lstStyle/>
                    <a:p>
                      <a:pPr marL="171450" indent="-171450" algn="l" fontAlgn="b">
                        <a:buFont typeface="Arial"/>
                        <a:buChar char="•"/>
                      </a:pPr>
                      <a:r>
                        <a:rPr lang="nl-NL" sz="1200" u="none" strike="noStrike">
                          <a:effectLst/>
                        </a:rPr>
                        <a:t>Uitbreiding IKB</a:t>
                      </a:r>
                      <a:endParaRPr lang="nl-NL" sz="1200" b="0" i="0" u="none" strike="noStrike">
                        <a:solidFill>
                          <a:srgbClr val="000000"/>
                        </a:solidFill>
                        <a:effectLst/>
                        <a:latin typeface="Arial" panose="020B0604020202020204" pitchFamily="34" charset="0"/>
                      </a:endParaRPr>
                    </a:p>
                  </a:txBody>
                  <a:tcPr marL="5992" marR="5992" marT="5992" marB="0"/>
                </a:tc>
                <a:extLst>
                  <a:ext uri="{0D108BD9-81ED-4DB2-BD59-A6C34878D82A}">
                    <a16:rowId xmlns:a16="http://schemas.microsoft.com/office/drawing/2014/main" val="3075540890"/>
                  </a:ext>
                </a:extLst>
              </a:tr>
              <a:tr h="640080">
                <a:tc>
                  <a:txBody>
                    <a:bodyPr/>
                    <a:lstStyle/>
                    <a:p>
                      <a:pPr marL="171450" indent="-171450" algn="l" fontAlgn="b">
                        <a:buFont typeface="Arial"/>
                        <a:buChar char="•"/>
                      </a:pPr>
                      <a:r>
                        <a:rPr lang="nl-NL" sz="1200" u="none" strike="noStrike">
                          <a:effectLst/>
                          <a:latin typeface="+mn-lt"/>
                        </a:rPr>
                        <a:t>Rechtspositie/salaris wordt bepaalt door opleiding en relevante werkervaring. Ga daarna uit van rollen </a:t>
                      </a:r>
                      <a:r>
                        <a:rPr lang="nl-NL" sz="1200" u="none" strike="noStrike" err="1">
                          <a:effectLst/>
                          <a:latin typeface="+mn-lt"/>
                        </a:rPr>
                        <a:t>ipv</a:t>
                      </a:r>
                      <a:r>
                        <a:rPr lang="nl-NL" sz="1200" u="none" strike="noStrike">
                          <a:effectLst/>
                          <a:latin typeface="+mn-lt"/>
                        </a:rPr>
                        <a:t> de </a:t>
                      </a:r>
                      <a:r>
                        <a:rPr lang="nl-NL" sz="1200" u="none" strike="noStrike" err="1">
                          <a:effectLst/>
                          <a:latin typeface="+mn-lt"/>
                        </a:rPr>
                        <a:t>fif</a:t>
                      </a:r>
                      <a:r>
                        <a:rPr lang="nl-NL" sz="1200" u="none" strike="noStrike">
                          <a:effectLst/>
                          <a:latin typeface="+mn-lt"/>
                        </a:rPr>
                        <a:t>. Zorg voor afwisseling, autonomie in kleine teams. Schrap management en laat </a:t>
                      </a:r>
                      <a:r>
                        <a:rPr lang="nl-NL" sz="1200" u="none" strike="noStrike" err="1">
                          <a:effectLst/>
                          <a:latin typeface="+mn-lt"/>
                        </a:rPr>
                        <a:t>seniors</a:t>
                      </a:r>
                      <a:r>
                        <a:rPr lang="nl-NL" sz="1200" u="none" strike="noStrike">
                          <a:effectLst/>
                          <a:latin typeface="+mn-lt"/>
                        </a:rPr>
                        <a:t> coördineren.</a:t>
                      </a:r>
                      <a:endParaRPr lang="nl-NL" sz="1200" b="0" i="0" u="none" strike="noStrike">
                        <a:solidFill>
                          <a:srgbClr val="000000"/>
                        </a:solidFill>
                        <a:effectLst/>
                        <a:latin typeface="+mn-lt"/>
                      </a:endParaRPr>
                    </a:p>
                  </a:txBody>
                  <a:tcPr marL="5992" marR="5992" marT="5992" marB="0"/>
                </a:tc>
                <a:extLst>
                  <a:ext uri="{0D108BD9-81ED-4DB2-BD59-A6C34878D82A}">
                    <a16:rowId xmlns:a16="http://schemas.microsoft.com/office/drawing/2014/main" val="2453801980"/>
                  </a:ext>
                </a:extLst>
              </a:tr>
              <a:tr h="640080">
                <a:tc>
                  <a:txBody>
                    <a:bodyPr/>
                    <a:lstStyle/>
                    <a:p>
                      <a:pPr marL="171450" indent="-171450" algn="l" fontAlgn="b">
                        <a:buFont typeface="Arial" panose="020B0604020202020204" pitchFamily="34" charset="0"/>
                        <a:buChar char="•"/>
                      </a:pPr>
                      <a:r>
                        <a:rPr lang="nl-NL" sz="1200" b="0" i="0" u="none" strike="noStrike">
                          <a:solidFill>
                            <a:srgbClr val="000000"/>
                          </a:solidFill>
                          <a:effectLst/>
                          <a:latin typeface="+mn-lt"/>
                        </a:rPr>
                        <a:t>De tariefdruk moet verminderen, dan hoef ik minder op de productiviteit te hameren. Dan ontstaat er meer ademruimte. Ik heb 18% loonsverhoging te geven in twee jaar tijd, terwijl het tarief met 6% gestegen is. Niet nóg een verhoging!</a:t>
                      </a:r>
                    </a:p>
                  </a:txBody>
                  <a:tcPr marL="5443" marR="5443" marT="5443" marB="0" anchor="b"/>
                </a:tc>
                <a:extLst>
                  <a:ext uri="{0D108BD9-81ED-4DB2-BD59-A6C34878D82A}">
                    <a16:rowId xmlns:a16="http://schemas.microsoft.com/office/drawing/2014/main" val="2037992199"/>
                  </a:ext>
                </a:extLst>
              </a:tr>
            </a:tbl>
          </a:graphicData>
        </a:graphic>
      </p:graphicFrame>
      <p:sp>
        <p:nvSpPr>
          <p:cNvPr id="2" name="Rechthoek 1" descr="Stad">
            <a:extLst>
              <a:ext uri="{FF2B5EF4-FFF2-40B4-BE49-F238E27FC236}">
                <a16:creationId xmlns:a16="http://schemas.microsoft.com/office/drawing/2014/main" id="{2CF3DAE4-5DCE-A777-2A5E-64EC330A9F96}"/>
              </a:ext>
            </a:extLst>
          </p:cNvPr>
          <p:cNvSpPr/>
          <p:nvPr/>
        </p:nvSpPr>
        <p:spPr>
          <a:xfrm>
            <a:off x="813600" y="127092"/>
            <a:ext cx="944860" cy="1151344"/>
          </a:xfrm>
          <a:prstGeom prst="rect">
            <a:avLst/>
          </a:prstGeom>
          <a:blipFill>
            <a:blip r:embed="rId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8" name="Tekstvak 7">
            <a:extLst>
              <a:ext uri="{FF2B5EF4-FFF2-40B4-BE49-F238E27FC236}">
                <a16:creationId xmlns:a16="http://schemas.microsoft.com/office/drawing/2014/main" id="{B0FB5373-204F-F557-1A56-3916BAF4BA0A}"/>
              </a:ext>
            </a:extLst>
          </p:cNvPr>
          <p:cNvSpPr txBox="1"/>
          <p:nvPr/>
        </p:nvSpPr>
        <p:spPr>
          <a:xfrm>
            <a:off x="1630800" y="597600"/>
            <a:ext cx="9568955" cy="523220"/>
          </a:xfrm>
          <a:prstGeom prst="rect">
            <a:avLst/>
          </a:prstGeom>
          <a:noFill/>
        </p:spPr>
        <p:txBody>
          <a:bodyPr wrap="square">
            <a:spAutoFit/>
          </a:bodyPr>
          <a:lstStyle/>
          <a:p>
            <a:r>
              <a:rPr lang="nl-NL" sz="1400" b="0" u="none" strike="noStrike" kern="1200">
                <a:solidFill>
                  <a:schemeClr val="tx1"/>
                </a:solidFill>
                <a:effectLst/>
                <a:latin typeface="+mn-lt"/>
              </a:rPr>
              <a:t>Vraag </a:t>
            </a:r>
            <a:r>
              <a:rPr lang="nl-NL" sz="1400"/>
              <a:t>5: </a:t>
            </a:r>
            <a:r>
              <a:rPr lang="nl-NL" sz="1400">
                <a:latin typeface="+mn-lt"/>
              </a:rPr>
              <a:t>Afspraken in de cao die eigen regie versterken</a:t>
            </a:r>
          </a:p>
          <a:p>
            <a:r>
              <a:rPr lang="nl-NL" sz="1400" b="1" i="0" u="none" strike="noStrike" kern="1200">
                <a:solidFill>
                  <a:schemeClr val="dk1"/>
                </a:solidFill>
                <a:effectLst/>
                <a:latin typeface="+mn-lt"/>
                <a:ea typeface="+mn-ea"/>
                <a:cs typeface="+mn-cs"/>
              </a:rPr>
              <a:t>Wat zeggen HR-vertegenwoordigers er zelf over?</a:t>
            </a:r>
            <a:endParaRPr lang="nl-NL" sz="1400" b="1" u="sng">
              <a:solidFill>
                <a:schemeClr val="tx1"/>
              </a:solidFill>
            </a:endParaRPr>
          </a:p>
        </p:txBody>
      </p:sp>
    </p:spTree>
    <p:extLst>
      <p:ext uri="{BB962C8B-B14F-4D97-AF65-F5344CB8AC3E}">
        <p14:creationId xmlns:p14="http://schemas.microsoft.com/office/powerpoint/2010/main" val="2217449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46</a:t>
            </a:fld>
            <a:endParaRPr lang="nl-NL"/>
          </a:p>
        </p:txBody>
      </p:sp>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4169589732"/>
              </p:ext>
            </p:extLst>
          </p:nvPr>
        </p:nvGraphicFramePr>
        <p:xfrm>
          <a:off x="813600" y="1404000"/>
          <a:ext cx="4912360" cy="3440938"/>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Afspraken over verlofmogelijkheden</a:t>
                      </a:r>
                      <a:endParaRPr lang="nl-NL" sz="1200" b="1"/>
                    </a:p>
                  </a:txBody>
                  <a:tcPr/>
                </a:tc>
                <a:extLst>
                  <a:ext uri="{0D108BD9-81ED-4DB2-BD59-A6C34878D82A}">
                    <a16:rowId xmlns:a16="http://schemas.microsoft.com/office/drawing/2014/main" val="99463166"/>
                  </a:ext>
                </a:extLst>
              </a:tr>
              <a:tr h="512855">
                <a:tc>
                  <a:txBody>
                    <a:bodyPr/>
                    <a:lstStyle/>
                    <a:p>
                      <a:pPr marL="171450" indent="-171450" algn="l" fontAlgn="b">
                        <a:buFont typeface="Arial"/>
                        <a:buChar char="•"/>
                      </a:pPr>
                      <a:r>
                        <a:rPr lang="nl-NL" sz="1200" u="none" strike="noStrike">
                          <a:effectLst/>
                        </a:rPr>
                        <a:t>Duidelijke regelingen met mogelijkheden voor werknemers om invloed uit te oefenen omtrent diverse verloven en vroegpensioen</a:t>
                      </a:r>
                      <a:endParaRPr lang="nl-NL" sz="1200" b="0" i="0" u="none" strike="noStrike">
                        <a:solidFill>
                          <a:srgbClr val="000000"/>
                        </a:solidFill>
                        <a:effectLst/>
                        <a:latin typeface="Arial" panose="020B0604020202020204" pitchFamily="34" charset="0"/>
                      </a:endParaRPr>
                    </a:p>
                  </a:txBody>
                  <a:tcPr marL="5363" marR="5363" marT="5363" marB="0"/>
                </a:tc>
                <a:extLst>
                  <a:ext uri="{0D108BD9-81ED-4DB2-BD59-A6C34878D82A}">
                    <a16:rowId xmlns:a16="http://schemas.microsoft.com/office/drawing/2014/main" val="1031515692"/>
                  </a:ext>
                </a:extLst>
              </a:tr>
              <a:tr h="258318">
                <a:tc>
                  <a:txBody>
                    <a:bodyPr/>
                    <a:lstStyle/>
                    <a:p>
                      <a:pPr marL="171450" indent="-171450" algn="l" fontAlgn="b">
                        <a:buFont typeface="Arial"/>
                        <a:buChar char="•"/>
                      </a:pPr>
                      <a:r>
                        <a:rPr lang="nl-NL" sz="1200" u="none" strike="noStrike">
                          <a:effectLst/>
                        </a:rPr>
                        <a:t>Gebruiksvriendelijke regelgeving </a:t>
                      </a:r>
                      <a:r>
                        <a:rPr lang="nl-NL" sz="1200" u="none" strike="noStrike" err="1">
                          <a:effectLst/>
                        </a:rPr>
                        <a:t>mbt</a:t>
                      </a:r>
                      <a:r>
                        <a:rPr lang="nl-NL" sz="1200" u="none" strike="noStrike">
                          <a:effectLst/>
                        </a:rPr>
                        <a:t> (bijzonder) verlof</a:t>
                      </a:r>
                      <a:endParaRPr lang="nl-NL" sz="1200" b="0" i="0" u="none" strike="noStrike">
                        <a:solidFill>
                          <a:srgbClr val="000000"/>
                        </a:solidFill>
                        <a:effectLst/>
                        <a:latin typeface="Arial" panose="020B0604020202020204" pitchFamily="34" charset="0"/>
                      </a:endParaRPr>
                    </a:p>
                  </a:txBody>
                  <a:tcPr marL="5363" marR="5363" marT="5363" marB="0"/>
                </a:tc>
                <a:extLst>
                  <a:ext uri="{0D108BD9-81ED-4DB2-BD59-A6C34878D82A}">
                    <a16:rowId xmlns:a16="http://schemas.microsoft.com/office/drawing/2014/main" val="466335270"/>
                  </a:ext>
                </a:extLst>
              </a:tr>
              <a:tr h="678598">
                <a:tc>
                  <a:txBody>
                    <a:bodyPr/>
                    <a:lstStyle/>
                    <a:p>
                      <a:pPr marL="171450" indent="-171450" algn="l" fontAlgn="b">
                        <a:buFont typeface="Arial"/>
                        <a:buChar char="•"/>
                      </a:pPr>
                      <a:r>
                        <a:rPr lang="nl-NL" sz="1200" u="none" strike="noStrike">
                          <a:effectLst/>
                        </a:rPr>
                        <a:t>Een hele hoop regels afschaffen, zodat er niet zo verschrikkelijk gepuzzeld hoeft te worden op verlof, loopbaan, generatiepact, vitaliteitsgeneuzel, </a:t>
                      </a:r>
                      <a:r>
                        <a:rPr lang="nl-NL" sz="1200" u="none" strike="noStrike" err="1">
                          <a:effectLst/>
                        </a:rPr>
                        <a:t>ort</a:t>
                      </a:r>
                      <a:r>
                        <a:rPr lang="nl-NL" sz="1200" u="none" strike="noStrike">
                          <a:effectLst/>
                        </a:rPr>
                        <a:t> etc. etc.</a:t>
                      </a:r>
                      <a:endParaRPr lang="nl-NL" sz="1200" b="0" i="0" u="none" strike="noStrike">
                        <a:solidFill>
                          <a:srgbClr val="000000"/>
                        </a:solidFill>
                        <a:effectLst/>
                        <a:latin typeface="Arial" panose="020B0604020202020204" pitchFamily="34" charset="0"/>
                      </a:endParaRPr>
                    </a:p>
                  </a:txBody>
                  <a:tcPr marL="5363" marR="5363" marT="5363" marB="0"/>
                </a:tc>
                <a:extLst>
                  <a:ext uri="{0D108BD9-81ED-4DB2-BD59-A6C34878D82A}">
                    <a16:rowId xmlns:a16="http://schemas.microsoft.com/office/drawing/2014/main" val="1719578021"/>
                  </a:ext>
                </a:extLst>
              </a:tr>
              <a:tr h="830162">
                <a:tc>
                  <a:txBody>
                    <a:bodyPr/>
                    <a:lstStyle/>
                    <a:p>
                      <a:pPr marL="171450" indent="-171450" algn="l" fontAlgn="b">
                        <a:buFont typeface="Arial"/>
                        <a:buChar char="•"/>
                      </a:pPr>
                      <a:r>
                        <a:rPr lang="nl-NL" sz="1200" u="none" strike="noStrike">
                          <a:effectLst/>
                        </a:rPr>
                        <a:t>Afschaffen van dingen als feestdagenverlof </a:t>
                      </a:r>
                      <a:r>
                        <a:rPr lang="nl-NL" sz="1200" u="none" strike="noStrike" err="1">
                          <a:effectLst/>
                        </a:rPr>
                        <a:t>enzo</a:t>
                      </a:r>
                      <a:r>
                        <a:rPr lang="nl-NL" sz="1200" u="none" strike="noStrike">
                          <a:effectLst/>
                        </a:rPr>
                        <a:t>. Dit zorgt overigens ook voor juridisch niet bestaande verlofsoort (namelijk verlof dat zou vervallen na kalenderjaar: kan niet). IKB iets versoberen: bovenwettelijk verlof eruit en los geven als verlof</a:t>
                      </a:r>
                      <a:endParaRPr lang="nl-NL" sz="1200" b="0" i="0" u="none" strike="noStrike">
                        <a:solidFill>
                          <a:srgbClr val="000000"/>
                        </a:solidFill>
                        <a:effectLst/>
                        <a:latin typeface="Arial" panose="020B0604020202020204" pitchFamily="34" charset="0"/>
                      </a:endParaRPr>
                    </a:p>
                  </a:txBody>
                  <a:tcPr marL="5363" marR="5363" marT="5363" marB="0"/>
                </a:tc>
                <a:extLst>
                  <a:ext uri="{0D108BD9-81ED-4DB2-BD59-A6C34878D82A}">
                    <a16:rowId xmlns:a16="http://schemas.microsoft.com/office/drawing/2014/main" val="3075540890"/>
                  </a:ext>
                </a:extLst>
              </a:tr>
              <a:tr h="790165">
                <a:tc>
                  <a:txBody>
                    <a:bodyPr/>
                    <a:lstStyle/>
                    <a:p>
                      <a:pPr marL="171450" indent="-171450" algn="l" fontAlgn="b">
                        <a:buFont typeface="Arial"/>
                        <a:buChar char="•"/>
                      </a:pPr>
                      <a:r>
                        <a:rPr lang="nl-NL" sz="1200" u="none" strike="noStrike">
                          <a:effectLst/>
                        </a:rPr>
                        <a:t>Of het om eigen regie gaat weet ik niet maar ik zou graag zien dat het buitengewoon verlof bij overlijden van bloed- en aanverwanten in de derde of vierde graad wordt afgeschaft en omgezet in een aantal uren bovenwettelijk verlof.</a:t>
                      </a:r>
                      <a:endParaRPr lang="nl-NL" sz="1200" b="0" i="0" u="none" strike="noStrike">
                        <a:solidFill>
                          <a:srgbClr val="000000"/>
                        </a:solidFill>
                        <a:effectLst/>
                        <a:latin typeface="Arial" panose="020B0604020202020204" pitchFamily="34" charset="0"/>
                      </a:endParaRPr>
                    </a:p>
                  </a:txBody>
                  <a:tcPr marL="5363" marR="5363" marT="5363" marB="0"/>
                </a:tc>
                <a:extLst>
                  <a:ext uri="{0D108BD9-81ED-4DB2-BD59-A6C34878D82A}">
                    <a16:rowId xmlns:a16="http://schemas.microsoft.com/office/drawing/2014/main" val="2453801980"/>
                  </a:ext>
                </a:extLst>
              </a:tr>
            </a:tbl>
          </a:graphicData>
        </a:graphic>
      </p:graphicFrame>
      <p:graphicFrame>
        <p:nvGraphicFramePr>
          <p:cNvPr id="6" name="Tabel 5">
            <a:extLst>
              <a:ext uri="{FF2B5EF4-FFF2-40B4-BE49-F238E27FC236}">
                <a16:creationId xmlns:a16="http://schemas.microsoft.com/office/drawing/2014/main" id="{04B10FF6-98BF-AC03-178E-7896B07EBD3A}"/>
              </a:ext>
            </a:extLst>
          </p:cNvPr>
          <p:cNvGraphicFramePr>
            <a:graphicFrameLocks noGrp="1"/>
          </p:cNvGraphicFramePr>
          <p:nvPr>
            <p:extLst>
              <p:ext uri="{D42A27DB-BD31-4B8C-83A1-F6EECF244321}">
                <p14:modId xmlns:p14="http://schemas.microsoft.com/office/powerpoint/2010/main" val="3210250522"/>
              </p:ext>
            </p:extLst>
          </p:nvPr>
        </p:nvGraphicFramePr>
        <p:xfrm>
          <a:off x="6224422" y="1404000"/>
          <a:ext cx="4912360" cy="1658170"/>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Afspraken over de organisatie van het werk en werktijden</a:t>
                      </a:r>
                      <a:endParaRPr lang="nl-NL" sz="1200" b="1"/>
                    </a:p>
                  </a:txBody>
                  <a:tcPr/>
                </a:tc>
                <a:extLst>
                  <a:ext uri="{0D108BD9-81ED-4DB2-BD59-A6C34878D82A}">
                    <a16:rowId xmlns:a16="http://schemas.microsoft.com/office/drawing/2014/main" val="99463166"/>
                  </a:ext>
                </a:extLst>
              </a:tr>
              <a:tr h="299383">
                <a:tc>
                  <a:txBody>
                    <a:bodyPr/>
                    <a:lstStyle/>
                    <a:p>
                      <a:pPr marL="171450" indent="-171450" algn="l" fontAlgn="b">
                        <a:buFont typeface="Arial"/>
                        <a:buChar char="•"/>
                      </a:pPr>
                      <a:r>
                        <a:rPr lang="nl-NL" sz="1200" u="none" strike="noStrike">
                          <a:effectLst/>
                        </a:rPr>
                        <a:t>Minder toezicht en meer vertrouwen en samenwerken.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409589">
                <a:tc>
                  <a:txBody>
                    <a:bodyPr/>
                    <a:lstStyle/>
                    <a:p>
                      <a:pPr marL="171450" indent="-171450" algn="l" fontAlgn="b">
                        <a:buFont typeface="Arial"/>
                        <a:buChar char="•"/>
                      </a:pPr>
                      <a:r>
                        <a:rPr lang="nl-NL" sz="1200" u="none" strike="noStrike">
                          <a:effectLst/>
                        </a:rPr>
                        <a:t>Ruimere arbeidstijden en vrijheid om dit door </a:t>
                      </a:r>
                      <a:r>
                        <a:rPr lang="nl-NL" sz="1200" u="none" strike="noStrike" err="1">
                          <a:effectLst/>
                        </a:rPr>
                        <a:t>mw</a:t>
                      </a:r>
                      <a:r>
                        <a:rPr lang="nl-NL" sz="1200" u="none" strike="noStrike">
                          <a:effectLst/>
                        </a:rPr>
                        <a:t> zelf in te vullen zonder dat dit leidt tot ORT achtige zaken.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313182">
                <a:tc>
                  <a:txBody>
                    <a:bodyPr/>
                    <a:lstStyle/>
                    <a:p>
                      <a:pPr marL="171450" indent="-171450" algn="l" fontAlgn="b">
                        <a:buFont typeface="Arial"/>
                        <a:buChar char="•"/>
                      </a:pPr>
                      <a:r>
                        <a:rPr lang="nl-NL" sz="1200" u="none" strike="noStrike">
                          <a:effectLst/>
                        </a:rPr>
                        <a:t>Invloed op eigen taken invloed op eigen werkdagen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265176">
                <a:tc>
                  <a:txBody>
                    <a:bodyPr/>
                    <a:lstStyle/>
                    <a:p>
                      <a:pPr marL="171450" indent="-171450" algn="l" fontAlgn="b">
                        <a:buFont typeface="Arial"/>
                        <a:buChar char="•"/>
                      </a:pPr>
                      <a:r>
                        <a:rPr lang="nl-NL" sz="1200" u="none" strike="noStrike">
                          <a:effectLst/>
                        </a:rPr>
                        <a:t>Flexibele werktijden, maar volgens mij is dat al opgenomen in de cao</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bl>
          </a:graphicData>
        </a:graphic>
      </p:graphicFrame>
      <p:sp>
        <p:nvSpPr>
          <p:cNvPr id="2" name="Rechthoek 1" descr="Stad">
            <a:extLst>
              <a:ext uri="{FF2B5EF4-FFF2-40B4-BE49-F238E27FC236}">
                <a16:creationId xmlns:a16="http://schemas.microsoft.com/office/drawing/2014/main" id="{AD8C3D14-328D-7DAF-C743-1C043511A0B4}"/>
              </a:ext>
            </a:extLst>
          </p:cNvPr>
          <p:cNvSpPr/>
          <p:nvPr/>
        </p:nvSpPr>
        <p:spPr>
          <a:xfrm>
            <a:off x="813600" y="176510"/>
            <a:ext cx="944860" cy="1151344"/>
          </a:xfrm>
          <a:prstGeom prst="rect">
            <a:avLst/>
          </a:prstGeom>
          <a:blipFill>
            <a:blip r:embed="rId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graphicFrame>
        <p:nvGraphicFramePr>
          <p:cNvPr id="8" name="Tabel 7">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1452835594"/>
              </p:ext>
            </p:extLst>
          </p:nvPr>
        </p:nvGraphicFramePr>
        <p:xfrm>
          <a:off x="6224422" y="3429987"/>
          <a:ext cx="4912360" cy="2431317"/>
        </p:xfrm>
        <a:graphic>
          <a:graphicData uri="http://schemas.openxmlformats.org/drawingml/2006/table">
            <a:tbl>
              <a:tblPr firstRow="1" bandRow="1">
                <a:tableStyleId>{F5AB1C69-6EDB-4FF4-983F-18BD219EF322}</a:tableStyleId>
              </a:tblPr>
              <a:tblGrid>
                <a:gridCol w="4912360">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Bijdragen: Afspraken over de dialoog</a:t>
                      </a:r>
                      <a:endParaRPr lang="nl-NL" sz="1200" b="1"/>
                    </a:p>
                  </a:txBody>
                  <a:tcPr/>
                </a:tc>
                <a:extLst>
                  <a:ext uri="{0D108BD9-81ED-4DB2-BD59-A6C34878D82A}">
                    <a16:rowId xmlns:a16="http://schemas.microsoft.com/office/drawing/2014/main" val="99463166"/>
                  </a:ext>
                </a:extLst>
              </a:tr>
              <a:tr h="466148">
                <a:tc>
                  <a:txBody>
                    <a:bodyPr/>
                    <a:lstStyle/>
                    <a:p>
                      <a:pPr marL="171450" indent="-171450" algn="l" fontAlgn="b">
                        <a:buFont typeface="Arial"/>
                        <a:buChar char="•"/>
                      </a:pPr>
                      <a:r>
                        <a:rPr lang="nl-NL" sz="1200" u="none" strike="noStrike">
                          <a:effectLst/>
                        </a:rPr>
                        <a:t>Meer afspraken over goed </a:t>
                      </a:r>
                      <a:r>
                        <a:rPr lang="nl-NL" sz="1200" u="none" strike="noStrike" err="1">
                          <a:effectLst/>
                        </a:rPr>
                        <a:t>werknemerschap</a:t>
                      </a:r>
                      <a:r>
                        <a:rPr lang="nl-NL" sz="1200" u="none" strike="noStrike">
                          <a:effectLst/>
                        </a:rPr>
                        <a:t> en goed werkgeverschap en met elkaar verhelderen onder welke condities zaken nu kunnen.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031515692"/>
                  </a:ext>
                </a:extLst>
              </a:tr>
              <a:tr h="542769">
                <a:tc>
                  <a:txBody>
                    <a:bodyPr/>
                    <a:lstStyle/>
                    <a:p>
                      <a:pPr marL="171450" indent="-171450" algn="l" fontAlgn="b">
                        <a:buFont typeface="Arial"/>
                        <a:buChar char="•"/>
                      </a:pPr>
                      <a:r>
                        <a:rPr lang="nl-NL" sz="1200" u="none" strike="noStrike">
                          <a:effectLst/>
                        </a:rPr>
                        <a:t>Ik zou het niet weten. We hebben vanuit de CAO al de jaargesprekken omtrent LBB/persoonlijke ontwikkelingen.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66335270"/>
                  </a:ext>
                </a:extLst>
              </a:tr>
              <a:tr h="740664">
                <a:tc>
                  <a:txBody>
                    <a:bodyPr/>
                    <a:lstStyle/>
                    <a:p>
                      <a:pPr marL="171450" indent="-171450" algn="l" fontAlgn="b">
                        <a:buFont typeface="Arial"/>
                        <a:buChar char="•"/>
                      </a:pPr>
                      <a:r>
                        <a:rPr lang="nl-NL" sz="1200" u="none" strike="noStrike">
                          <a:effectLst/>
                        </a:rPr>
                        <a:t>Vastleggen dat dit thema aan de orde komt in overleggen tussen werkgever en werknemers (vertegenwoordiging) om daar ook afspraken samen over te maken</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719578021"/>
                  </a:ext>
                </a:extLst>
              </a:tr>
              <a:tr h="310896">
                <a:tc>
                  <a:txBody>
                    <a:bodyPr/>
                    <a:lstStyle/>
                    <a:p>
                      <a:pPr marL="171450" indent="-171450" algn="l" fontAlgn="b">
                        <a:buFont typeface="Arial"/>
                        <a:buChar char="•"/>
                      </a:pPr>
                      <a:r>
                        <a:rPr lang="nl-NL" sz="1200" u="none" strike="noStrike">
                          <a:effectLst/>
                        </a:rPr>
                        <a:t>Communicatie met de verantwoordelijke</a:t>
                      </a:r>
                      <a:endParaRPr lang="nl-NL"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75540890"/>
                  </a:ext>
                </a:extLst>
              </a:tr>
            </a:tbl>
          </a:graphicData>
        </a:graphic>
      </p:graphicFrame>
      <p:sp>
        <p:nvSpPr>
          <p:cNvPr id="9" name="Tekstvak 8">
            <a:extLst>
              <a:ext uri="{FF2B5EF4-FFF2-40B4-BE49-F238E27FC236}">
                <a16:creationId xmlns:a16="http://schemas.microsoft.com/office/drawing/2014/main" id="{4A9D86E5-1BC6-2740-0CD3-E2119857DC5F}"/>
              </a:ext>
            </a:extLst>
          </p:cNvPr>
          <p:cNvSpPr txBox="1"/>
          <p:nvPr/>
        </p:nvSpPr>
        <p:spPr>
          <a:xfrm>
            <a:off x="1630800" y="684000"/>
            <a:ext cx="9568955" cy="738664"/>
          </a:xfrm>
          <a:prstGeom prst="rect">
            <a:avLst/>
          </a:prstGeom>
          <a:noFill/>
        </p:spPr>
        <p:txBody>
          <a:bodyPr wrap="square">
            <a:spAutoFit/>
          </a:bodyPr>
          <a:lstStyle/>
          <a:p>
            <a:r>
              <a:rPr lang="nl-NL" sz="1400" b="0" u="none" strike="noStrike" kern="1200">
                <a:solidFill>
                  <a:schemeClr val="tx1"/>
                </a:solidFill>
                <a:effectLst/>
                <a:latin typeface="+mn-lt"/>
              </a:rPr>
              <a:t>Vraag </a:t>
            </a:r>
            <a:r>
              <a:rPr lang="nl-NL" sz="1400"/>
              <a:t>5: </a:t>
            </a:r>
            <a:r>
              <a:rPr lang="nl-NL" sz="1400">
                <a:latin typeface="+mn-lt"/>
              </a:rPr>
              <a:t>Afspraken in de cao die eigen regie versterken</a:t>
            </a:r>
          </a:p>
          <a:p>
            <a:r>
              <a:rPr lang="nl-NL" sz="1400" b="1" i="0" u="none" strike="noStrike" kern="1200">
                <a:solidFill>
                  <a:schemeClr val="dk1"/>
                </a:solidFill>
                <a:effectLst/>
                <a:latin typeface="+mn-lt"/>
                <a:ea typeface="+mn-ea"/>
                <a:cs typeface="+mn-cs"/>
              </a:rPr>
              <a:t>Wat zeggen HR-vertegenwoordigers er zelf over?</a:t>
            </a:r>
            <a:endParaRPr lang="nl-NL" sz="1400" b="1" u="sng">
              <a:solidFill>
                <a:schemeClr val="tx1"/>
              </a:solidFill>
            </a:endParaRPr>
          </a:p>
          <a:p>
            <a:endParaRPr lang="nl-NL" sz="1400" b="1" u="sng">
              <a:solidFill>
                <a:schemeClr val="tx1"/>
              </a:solidFill>
            </a:endParaRPr>
          </a:p>
        </p:txBody>
      </p:sp>
    </p:spTree>
    <p:extLst>
      <p:ext uri="{BB962C8B-B14F-4D97-AF65-F5344CB8AC3E}">
        <p14:creationId xmlns:p14="http://schemas.microsoft.com/office/powerpoint/2010/main" val="3497047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78E8-846B-07FE-D5B7-DCDDA6FE4C99}"/>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0C07F6A-F296-EE59-2C0F-0F9D39385763}"/>
              </a:ext>
            </a:extLst>
          </p:cNvPr>
          <p:cNvSpPr>
            <a:spLocks noGrp="1"/>
          </p:cNvSpPr>
          <p:nvPr>
            <p:ph type="sldNum" sz="quarter" idx="12"/>
          </p:nvPr>
        </p:nvSpPr>
        <p:spPr/>
        <p:txBody>
          <a:bodyPr/>
          <a:lstStyle/>
          <a:p>
            <a:fld id="{2117655D-1EEA-426F-87EE-1C00A87D509E}" type="slidenum">
              <a:rPr lang="nl-NL" smtClean="0"/>
              <a:t>47</a:t>
            </a:fld>
            <a:endParaRPr lang="nl-NL"/>
          </a:p>
        </p:txBody>
      </p:sp>
      <p:graphicFrame>
        <p:nvGraphicFramePr>
          <p:cNvPr id="5" name="Tabel 4">
            <a:extLst>
              <a:ext uri="{FF2B5EF4-FFF2-40B4-BE49-F238E27FC236}">
                <a16:creationId xmlns:a16="http://schemas.microsoft.com/office/drawing/2014/main" id="{D1FB15D3-C8B9-0460-8828-249A8EB286C6}"/>
              </a:ext>
            </a:extLst>
          </p:cNvPr>
          <p:cNvGraphicFramePr>
            <a:graphicFrameLocks noGrp="1"/>
          </p:cNvGraphicFramePr>
          <p:nvPr>
            <p:extLst>
              <p:ext uri="{D42A27DB-BD31-4B8C-83A1-F6EECF244321}">
                <p14:modId xmlns:p14="http://schemas.microsoft.com/office/powerpoint/2010/main" val="697472827"/>
              </p:ext>
            </p:extLst>
          </p:nvPr>
        </p:nvGraphicFramePr>
        <p:xfrm>
          <a:off x="918000" y="1404000"/>
          <a:ext cx="7250083" cy="3726688"/>
        </p:xfrm>
        <a:graphic>
          <a:graphicData uri="http://schemas.openxmlformats.org/drawingml/2006/table">
            <a:tbl>
              <a:tblPr firstRow="1" bandRow="1">
                <a:tableStyleId>{F5AB1C69-6EDB-4FF4-983F-18BD219EF322}</a:tableStyleId>
              </a:tblPr>
              <a:tblGrid>
                <a:gridCol w="7250083">
                  <a:extLst>
                    <a:ext uri="{9D8B030D-6E8A-4147-A177-3AD203B41FA5}">
                      <a16:colId xmlns:a16="http://schemas.microsoft.com/office/drawing/2014/main" val="1421142304"/>
                    </a:ext>
                  </a:extLst>
                </a:gridCol>
              </a:tblGrid>
              <a:tr h="370840">
                <a:tc>
                  <a:txBody>
                    <a:bodyPr/>
                    <a:lstStyle/>
                    <a:p>
                      <a:r>
                        <a:rPr lang="nl-NL" sz="1200" b="1" u="none" strike="noStrike">
                          <a:solidFill>
                            <a:srgbClr val="000000"/>
                          </a:solidFill>
                          <a:effectLst/>
                        </a:rPr>
                        <a:t>Geen afspraken nodig</a:t>
                      </a:r>
                      <a:endParaRPr lang="nl-NL" sz="1200" b="1"/>
                    </a:p>
                  </a:txBody>
                  <a:tcPr/>
                </a:tc>
                <a:extLst>
                  <a:ext uri="{0D108BD9-81ED-4DB2-BD59-A6C34878D82A}">
                    <a16:rowId xmlns:a16="http://schemas.microsoft.com/office/drawing/2014/main" val="99463166"/>
                  </a:ext>
                </a:extLst>
              </a:tr>
              <a:tr h="512855">
                <a:tc>
                  <a:txBody>
                    <a:bodyPr/>
                    <a:lstStyle/>
                    <a:p>
                      <a:pPr marL="171450" indent="-171450" algn="l" fontAlgn="b">
                        <a:buFont typeface="Arial" panose="020B0604020202020204" pitchFamily="34" charset="0"/>
                        <a:buChar char="•"/>
                      </a:pPr>
                      <a:r>
                        <a:rPr lang="nl-NL" sz="1200" u="none" strike="noStrike">
                          <a:effectLst/>
                        </a:rPr>
                        <a:t>Er zijn geen nieuwe afspraken nodig volgens mij. De huidige zijn </a:t>
                      </a:r>
                      <a:r>
                        <a:rPr lang="nl-NL" sz="1200" u="none" strike="noStrike" err="1">
                          <a:effectLst/>
                        </a:rPr>
                        <a:t>oke</a:t>
                      </a:r>
                      <a:r>
                        <a:rPr lang="nl-NL" sz="1200" u="none" strike="noStrike">
                          <a:effectLst/>
                        </a:rPr>
                        <a:t>. Van wie komt eigenlijk het idee dat de werknemers de eigen regie moeten/willen versterken?</a:t>
                      </a:r>
                      <a:endParaRPr lang="nl-NL" sz="1200" b="0" i="0" u="none" strike="noStrike">
                        <a:solidFill>
                          <a:srgbClr val="000000"/>
                        </a:solidFill>
                        <a:effectLst/>
                        <a:latin typeface="Arial" panose="020B0604020202020204" pitchFamily="34" charset="0"/>
                      </a:endParaRPr>
                    </a:p>
                  </a:txBody>
                  <a:tcPr marL="3110" marR="3110" marT="3110" marB="0"/>
                </a:tc>
                <a:extLst>
                  <a:ext uri="{0D108BD9-81ED-4DB2-BD59-A6C34878D82A}">
                    <a16:rowId xmlns:a16="http://schemas.microsoft.com/office/drawing/2014/main" val="188151677"/>
                  </a:ext>
                </a:extLst>
              </a:tr>
              <a:tr h="291817">
                <a:tc>
                  <a:txBody>
                    <a:bodyPr/>
                    <a:lstStyle/>
                    <a:p>
                      <a:pPr marL="171450" indent="-171450" algn="l" fontAlgn="b">
                        <a:buFont typeface="Arial" panose="020B0604020202020204" pitchFamily="34" charset="0"/>
                        <a:buChar char="•"/>
                      </a:pPr>
                      <a:r>
                        <a:rPr lang="nl-NL" sz="1200" u="none" strike="noStrike">
                          <a:effectLst/>
                        </a:rPr>
                        <a:t>Ik vind de huidige afspraken voldoende. heb geen andere gedachten of wensen.</a:t>
                      </a:r>
                      <a:endParaRPr lang="nl-NL" sz="1200" b="0" i="0" u="none" strike="noStrike">
                        <a:solidFill>
                          <a:srgbClr val="000000"/>
                        </a:solidFill>
                        <a:effectLst/>
                        <a:latin typeface="Arial" panose="020B0604020202020204" pitchFamily="34" charset="0"/>
                      </a:endParaRPr>
                    </a:p>
                  </a:txBody>
                  <a:tcPr marL="3110" marR="3110" marT="3110" marB="0"/>
                </a:tc>
                <a:extLst>
                  <a:ext uri="{0D108BD9-81ED-4DB2-BD59-A6C34878D82A}">
                    <a16:rowId xmlns:a16="http://schemas.microsoft.com/office/drawing/2014/main" val="1075627651"/>
                  </a:ext>
                </a:extLst>
              </a:tr>
              <a:tr h="656049">
                <a:tc>
                  <a:txBody>
                    <a:bodyPr/>
                    <a:lstStyle/>
                    <a:p>
                      <a:pPr marL="171450" indent="-171450" algn="l" fontAlgn="b">
                        <a:buFont typeface="Arial" panose="020B0604020202020204" pitchFamily="34" charset="0"/>
                        <a:buChar char="•"/>
                      </a:pPr>
                      <a:r>
                        <a:rPr lang="nl-NL" sz="1200" u="none" strike="noStrike">
                          <a:effectLst/>
                        </a:rPr>
                        <a:t>vrijheid en zelfstandigheid geeft ook verantwoordelijkheid en je moet dan met elkaar er vanuit kunnen gaan dat iedereen hieraan mee doet. Wanneer in een CAO alles is dichtgetimmerd aangaande werktijden, ORT, vrije dagen, enz. dan werkt dit niet meer</a:t>
                      </a:r>
                      <a:endParaRPr lang="nl-NL" sz="1200" b="0" i="0" u="none" strike="noStrike">
                        <a:solidFill>
                          <a:srgbClr val="000000"/>
                        </a:solidFill>
                        <a:effectLst/>
                        <a:latin typeface="Arial" panose="020B0604020202020204" pitchFamily="34" charset="0"/>
                      </a:endParaRPr>
                    </a:p>
                  </a:txBody>
                  <a:tcPr marL="3110" marR="3110" marT="3110" marB="0"/>
                </a:tc>
                <a:extLst>
                  <a:ext uri="{0D108BD9-81ED-4DB2-BD59-A6C34878D82A}">
                    <a16:rowId xmlns:a16="http://schemas.microsoft.com/office/drawing/2014/main" val="1733266671"/>
                  </a:ext>
                </a:extLst>
              </a:tr>
              <a:tr h="450375">
                <a:tc>
                  <a:txBody>
                    <a:bodyPr/>
                    <a:lstStyle/>
                    <a:p>
                      <a:pPr marL="171450" indent="-171450" algn="l" fontAlgn="b">
                        <a:buFont typeface="Arial" panose="020B0604020202020204" pitchFamily="34" charset="0"/>
                        <a:buChar char="•"/>
                      </a:pPr>
                      <a:r>
                        <a:rPr lang="nl-NL" sz="1200" u="none" strike="noStrike">
                          <a:effectLst/>
                        </a:rPr>
                        <a:t>Ik weet niet of dit uit de CAO moet komen, volgens mij zit het grote probleem bij de opdrachtverstrekking vanuit gemeenten.</a:t>
                      </a:r>
                      <a:endParaRPr lang="nl-NL" sz="1200" b="0" i="0" u="none" strike="noStrike">
                        <a:solidFill>
                          <a:srgbClr val="000000"/>
                        </a:solidFill>
                        <a:effectLst/>
                        <a:latin typeface="Arial" panose="020B0604020202020204" pitchFamily="34" charset="0"/>
                      </a:endParaRPr>
                    </a:p>
                  </a:txBody>
                  <a:tcPr marL="3110" marR="3110" marT="3110" marB="0"/>
                </a:tc>
                <a:extLst>
                  <a:ext uri="{0D108BD9-81ED-4DB2-BD59-A6C34878D82A}">
                    <a16:rowId xmlns:a16="http://schemas.microsoft.com/office/drawing/2014/main" val="1494619544"/>
                  </a:ext>
                </a:extLst>
              </a:tr>
              <a:tr h="301752">
                <a:tc>
                  <a:txBody>
                    <a:bodyPr/>
                    <a:lstStyle/>
                    <a:p>
                      <a:pPr marL="171450" indent="-171450" algn="l" fontAlgn="b">
                        <a:buFont typeface="Arial" panose="020B0604020202020204" pitchFamily="34" charset="0"/>
                        <a:buChar char="•"/>
                      </a:pPr>
                      <a:r>
                        <a:rPr lang="nl-NL" sz="1200" u="none" strike="noStrike">
                          <a:effectLst/>
                        </a:rPr>
                        <a:t>volgens ons staat er al veel vast in de cao.</a:t>
                      </a:r>
                      <a:endParaRPr lang="nl-NL" sz="1200" b="0" i="0" u="none" strike="noStrike">
                        <a:solidFill>
                          <a:srgbClr val="000000"/>
                        </a:solidFill>
                        <a:effectLst/>
                        <a:latin typeface="Arial" panose="020B0604020202020204" pitchFamily="34" charset="0"/>
                      </a:endParaRPr>
                    </a:p>
                  </a:txBody>
                  <a:tcPr marL="3110" marR="3110" marT="3110" marB="0"/>
                </a:tc>
                <a:extLst>
                  <a:ext uri="{0D108BD9-81ED-4DB2-BD59-A6C34878D82A}">
                    <a16:rowId xmlns:a16="http://schemas.microsoft.com/office/drawing/2014/main" val="583176622"/>
                  </a:ext>
                </a:extLst>
              </a:tr>
              <a:tr h="274320">
                <a:tc>
                  <a:txBody>
                    <a:bodyPr/>
                    <a:lstStyle/>
                    <a:p>
                      <a:pPr marL="171450" indent="-171450" algn="l" fontAlgn="b">
                        <a:buFont typeface="Arial" panose="020B0604020202020204" pitchFamily="34" charset="0"/>
                        <a:buChar char="•"/>
                      </a:pPr>
                      <a:r>
                        <a:rPr lang="nl-NL" sz="1200" u="none" strike="noStrike">
                          <a:effectLst/>
                        </a:rPr>
                        <a:t>Volgens mij zitten in de cao voldoende mogelijkheden</a:t>
                      </a:r>
                      <a:endParaRPr lang="nl-NL" sz="1200" b="0" i="0" u="none" strike="noStrike">
                        <a:solidFill>
                          <a:srgbClr val="000000"/>
                        </a:solidFill>
                        <a:effectLst/>
                        <a:latin typeface="Arial" panose="020B0604020202020204" pitchFamily="34" charset="0"/>
                      </a:endParaRPr>
                    </a:p>
                  </a:txBody>
                  <a:tcPr marL="3110" marR="3110" marT="3110" marB="0"/>
                </a:tc>
                <a:extLst>
                  <a:ext uri="{0D108BD9-81ED-4DB2-BD59-A6C34878D82A}">
                    <a16:rowId xmlns:a16="http://schemas.microsoft.com/office/drawing/2014/main" val="4230708944"/>
                  </a:ext>
                </a:extLst>
              </a:tr>
              <a:tr h="265176">
                <a:tc>
                  <a:txBody>
                    <a:bodyPr/>
                    <a:lstStyle/>
                    <a:p>
                      <a:pPr marL="171450" indent="-171450" algn="l" fontAlgn="b">
                        <a:buFont typeface="Arial" panose="020B0604020202020204" pitchFamily="34" charset="0"/>
                        <a:buChar char="•"/>
                      </a:pPr>
                      <a:r>
                        <a:rPr lang="nl-NL" sz="1200" u="none" strike="noStrike">
                          <a:effectLst/>
                        </a:rPr>
                        <a:t>Geen, overlaten aan de werkgever en werknemers onderling</a:t>
                      </a:r>
                      <a:endParaRPr lang="nl-NL" sz="1200" b="0" i="0" u="none" strike="noStrike">
                        <a:solidFill>
                          <a:srgbClr val="000000"/>
                        </a:solidFill>
                        <a:effectLst/>
                        <a:latin typeface="Arial" panose="020B0604020202020204" pitchFamily="34" charset="0"/>
                      </a:endParaRPr>
                    </a:p>
                  </a:txBody>
                  <a:tcPr marL="3110" marR="3110" marT="3110" marB="0"/>
                </a:tc>
                <a:extLst>
                  <a:ext uri="{0D108BD9-81ED-4DB2-BD59-A6C34878D82A}">
                    <a16:rowId xmlns:a16="http://schemas.microsoft.com/office/drawing/2014/main" val="2820189674"/>
                  </a:ext>
                </a:extLst>
              </a:tr>
              <a:tr h="258318">
                <a:tc>
                  <a:txBody>
                    <a:bodyPr/>
                    <a:lstStyle/>
                    <a:p>
                      <a:pPr marL="171450" indent="-171450" algn="l" fontAlgn="b">
                        <a:buFont typeface="Arial" panose="020B0604020202020204" pitchFamily="34" charset="0"/>
                        <a:buChar char="•"/>
                      </a:pPr>
                      <a:r>
                        <a:rPr lang="nl-NL" sz="1200" u="none" strike="noStrike">
                          <a:effectLst/>
                        </a:rPr>
                        <a:t>Ook hier wat lastig te bepalen.</a:t>
                      </a:r>
                      <a:endParaRPr lang="nl-NL" sz="1200" b="0" i="0" u="none" strike="noStrike">
                        <a:solidFill>
                          <a:srgbClr val="000000"/>
                        </a:solidFill>
                        <a:effectLst/>
                        <a:latin typeface="Arial" panose="020B0604020202020204" pitchFamily="34" charset="0"/>
                      </a:endParaRPr>
                    </a:p>
                  </a:txBody>
                  <a:tcPr marL="3110" marR="3110" marT="3110" marB="0"/>
                </a:tc>
                <a:extLst>
                  <a:ext uri="{0D108BD9-81ED-4DB2-BD59-A6C34878D82A}">
                    <a16:rowId xmlns:a16="http://schemas.microsoft.com/office/drawing/2014/main" val="466335270"/>
                  </a:ext>
                </a:extLst>
              </a:tr>
              <a:tr h="345186">
                <a:tc>
                  <a:txBody>
                    <a:bodyPr/>
                    <a:lstStyle/>
                    <a:p>
                      <a:pPr marL="171450" indent="-171450" algn="l" fontAlgn="b">
                        <a:buFont typeface="Arial" panose="020B0604020202020204" pitchFamily="34" charset="0"/>
                        <a:buChar char="•"/>
                      </a:pPr>
                      <a:r>
                        <a:rPr lang="nl-NL" sz="1200" u="none" strike="noStrike">
                          <a:effectLst/>
                        </a:rPr>
                        <a:t>Geen idee, vaak regeert de waan van de dag en is er weinig tijd om andere keuzes te zien!</a:t>
                      </a:r>
                      <a:endParaRPr lang="nl-NL" sz="1200" b="0" i="0" u="none" strike="noStrike">
                        <a:solidFill>
                          <a:srgbClr val="000000"/>
                        </a:solidFill>
                        <a:effectLst/>
                        <a:latin typeface="Arial" panose="020B0604020202020204" pitchFamily="34" charset="0"/>
                      </a:endParaRPr>
                    </a:p>
                  </a:txBody>
                  <a:tcPr marL="3110" marR="3110" marT="3110" marB="0"/>
                </a:tc>
                <a:extLst>
                  <a:ext uri="{0D108BD9-81ED-4DB2-BD59-A6C34878D82A}">
                    <a16:rowId xmlns:a16="http://schemas.microsoft.com/office/drawing/2014/main" val="1719578021"/>
                  </a:ext>
                </a:extLst>
              </a:tr>
            </a:tbl>
          </a:graphicData>
        </a:graphic>
      </p:graphicFrame>
      <p:sp>
        <p:nvSpPr>
          <p:cNvPr id="2" name="Rechthoek 1" descr="Stad">
            <a:extLst>
              <a:ext uri="{FF2B5EF4-FFF2-40B4-BE49-F238E27FC236}">
                <a16:creationId xmlns:a16="http://schemas.microsoft.com/office/drawing/2014/main" id="{AD8C3D14-328D-7DAF-C743-1C043511A0B4}"/>
              </a:ext>
            </a:extLst>
          </p:cNvPr>
          <p:cNvSpPr/>
          <p:nvPr/>
        </p:nvSpPr>
        <p:spPr>
          <a:xfrm>
            <a:off x="813600" y="176400"/>
            <a:ext cx="944860" cy="1151344"/>
          </a:xfrm>
          <a:prstGeom prst="rect">
            <a:avLst/>
          </a:prstGeom>
          <a:blipFill>
            <a:blip r:embed="rId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7" name="Tekstvak 6">
            <a:extLst>
              <a:ext uri="{FF2B5EF4-FFF2-40B4-BE49-F238E27FC236}">
                <a16:creationId xmlns:a16="http://schemas.microsoft.com/office/drawing/2014/main" id="{F522B22C-241A-B484-85CD-3FA11FB6AA3E}"/>
              </a:ext>
            </a:extLst>
          </p:cNvPr>
          <p:cNvSpPr txBox="1"/>
          <p:nvPr/>
        </p:nvSpPr>
        <p:spPr>
          <a:xfrm>
            <a:off x="1668900" y="708036"/>
            <a:ext cx="9568955" cy="738664"/>
          </a:xfrm>
          <a:prstGeom prst="rect">
            <a:avLst/>
          </a:prstGeom>
          <a:noFill/>
        </p:spPr>
        <p:txBody>
          <a:bodyPr wrap="square">
            <a:spAutoFit/>
          </a:bodyPr>
          <a:lstStyle/>
          <a:p>
            <a:r>
              <a:rPr lang="nl-NL" sz="1400" b="0" u="none" strike="noStrike" kern="1200">
                <a:solidFill>
                  <a:schemeClr val="tx1"/>
                </a:solidFill>
                <a:effectLst/>
                <a:latin typeface="+mn-lt"/>
              </a:rPr>
              <a:t>Vraag </a:t>
            </a:r>
            <a:r>
              <a:rPr lang="nl-NL" sz="1400"/>
              <a:t>5: </a:t>
            </a:r>
            <a:r>
              <a:rPr lang="nl-NL" sz="1400">
                <a:latin typeface="+mn-lt"/>
              </a:rPr>
              <a:t>Afspraken in de cao die eigen regie versterken</a:t>
            </a:r>
          </a:p>
          <a:p>
            <a:r>
              <a:rPr lang="nl-NL" sz="1400" b="1" i="0" u="none" strike="noStrike" kern="1200">
                <a:solidFill>
                  <a:schemeClr val="dk1"/>
                </a:solidFill>
                <a:effectLst/>
                <a:latin typeface="+mn-lt"/>
                <a:ea typeface="+mn-ea"/>
                <a:cs typeface="+mn-cs"/>
              </a:rPr>
              <a:t>Wat zeggen HR-vertegenwoordigers er zelf over?</a:t>
            </a:r>
            <a:endParaRPr lang="nl-NL" sz="1400" b="1" u="sng">
              <a:solidFill>
                <a:schemeClr val="tx1"/>
              </a:solidFill>
            </a:endParaRPr>
          </a:p>
          <a:p>
            <a:endParaRPr lang="nl-NL" sz="1400" b="1" u="sng">
              <a:solidFill>
                <a:schemeClr val="tx1"/>
              </a:solidFill>
            </a:endParaRPr>
          </a:p>
        </p:txBody>
      </p:sp>
    </p:spTree>
    <p:extLst>
      <p:ext uri="{BB962C8B-B14F-4D97-AF65-F5344CB8AC3E}">
        <p14:creationId xmlns:p14="http://schemas.microsoft.com/office/powerpoint/2010/main" val="3595903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Menselijk gezicht, persoon, kleding, glimlach&#10;&#10;Automatisch gegenereerde beschrijving">
            <a:extLst>
              <a:ext uri="{FF2B5EF4-FFF2-40B4-BE49-F238E27FC236}">
                <a16:creationId xmlns:a16="http://schemas.microsoft.com/office/drawing/2014/main" id="{08EAB6DF-10FB-DD4C-D0EE-9C096E918007}"/>
              </a:ext>
            </a:extLst>
          </p:cNvPr>
          <p:cNvPicPr>
            <a:picLocks noChangeAspect="1"/>
          </p:cNvPicPr>
          <p:nvPr/>
        </p:nvPicPr>
        <p:blipFill>
          <a:blip r:embed="rId3">
            <a:alphaModFix amt="60000"/>
          </a:blip>
          <a:stretch>
            <a:fillRect/>
          </a:stretch>
        </p:blipFill>
        <p:spPr>
          <a:xfrm>
            <a:off x="-11545" y="0"/>
            <a:ext cx="3087056" cy="6858000"/>
          </a:xfrm>
          <a:prstGeom prst="rect">
            <a:avLst/>
          </a:prstGeom>
        </p:spPr>
      </p:pic>
      <p:sp>
        <p:nvSpPr>
          <p:cNvPr id="4" name="Rechthoek 3">
            <a:extLst>
              <a:ext uri="{FF2B5EF4-FFF2-40B4-BE49-F238E27FC236}">
                <a16:creationId xmlns:a16="http://schemas.microsoft.com/office/drawing/2014/main" id="{F283897B-0D29-4B54-A824-FE6E01B10A38}"/>
              </a:ext>
            </a:extLst>
          </p:cNvPr>
          <p:cNvSpPr/>
          <p:nvPr/>
        </p:nvSpPr>
        <p:spPr>
          <a:xfrm>
            <a:off x="-14152" y="5568696"/>
            <a:ext cx="3084414" cy="128930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ianummer 2">
            <a:extLst>
              <a:ext uri="{FF2B5EF4-FFF2-40B4-BE49-F238E27FC236}">
                <a16:creationId xmlns:a16="http://schemas.microsoft.com/office/drawing/2014/main" id="{41124DAD-0799-441F-8E38-E6D0E3CB8CDC}"/>
              </a:ext>
            </a:extLst>
          </p:cNvPr>
          <p:cNvSpPr>
            <a:spLocks noGrp="1"/>
          </p:cNvSpPr>
          <p:nvPr>
            <p:ph type="sldNum" sz="quarter" idx="12"/>
          </p:nvPr>
        </p:nvSpPr>
        <p:spPr/>
        <p:txBody>
          <a:bodyPr/>
          <a:lstStyle/>
          <a:p>
            <a:fld id="{2117655D-1EEA-426F-87EE-1C00A87D509E}" type="slidenum">
              <a:rPr lang="nl-NL" smtClean="0">
                <a:solidFill>
                  <a:schemeClr val="bg2"/>
                </a:solidFill>
              </a:rPr>
              <a:t>48</a:t>
            </a:fld>
            <a:endParaRPr lang="nl-NL">
              <a:solidFill>
                <a:schemeClr val="bg2"/>
              </a:solidFill>
            </a:endParaRPr>
          </a:p>
        </p:txBody>
      </p:sp>
      <p:sp>
        <p:nvSpPr>
          <p:cNvPr id="8" name="Tekstvak 7">
            <a:extLst>
              <a:ext uri="{FF2B5EF4-FFF2-40B4-BE49-F238E27FC236}">
                <a16:creationId xmlns:a16="http://schemas.microsoft.com/office/drawing/2014/main" id="{76AA6FBE-9A84-38AB-BAB6-2BA677C8A669}"/>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7" name="Tekstvak 6">
            <a:extLst>
              <a:ext uri="{FF2B5EF4-FFF2-40B4-BE49-F238E27FC236}">
                <a16:creationId xmlns:a16="http://schemas.microsoft.com/office/drawing/2014/main" id="{8BB9547C-B95B-7102-1BEA-97412B9E3591}"/>
              </a:ext>
            </a:extLst>
          </p:cNvPr>
          <p:cNvSpPr txBox="1"/>
          <p:nvPr/>
        </p:nvSpPr>
        <p:spPr>
          <a:xfrm>
            <a:off x="52144" y="5714196"/>
            <a:ext cx="2942811" cy="830997"/>
          </a:xfrm>
          <a:prstGeom prst="rect">
            <a:avLst/>
          </a:prstGeom>
          <a:noFill/>
        </p:spPr>
        <p:txBody>
          <a:bodyPr wrap="square" rtlCol="0">
            <a:spAutoFit/>
          </a:bodyPr>
          <a:lstStyle/>
          <a:p>
            <a:r>
              <a:rPr lang="nl-NL" sz="2400">
                <a:solidFill>
                  <a:schemeClr val="bg1"/>
                </a:solidFill>
              </a:rPr>
              <a:t>5. </a:t>
            </a:r>
          </a:p>
          <a:p>
            <a:r>
              <a:rPr lang="nl-NL" sz="2400">
                <a:solidFill>
                  <a:schemeClr val="bg1"/>
                </a:solidFill>
              </a:rPr>
              <a:t>Rondetafelgesprek</a:t>
            </a:r>
          </a:p>
        </p:txBody>
      </p:sp>
      <p:sp>
        <p:nvSpPr>
          <p:cNvPr id="5" name="Rechthoek 4">
            <a:extLst>
              <a:ext uri="{FF2B5EF4-FFF2-40B4-BE49-F238E27FC236}">
                <a16:creationId xmlns:a16="http://schemas.microsoft.com/office/drawing/2014/main" id="{8A8B7211-E0C5-4E7A-BF00-3888D1CABF3D}"/>
              </a:ext>
            </a:extLst>
          </p:cNvPr>
          <p:cNvSpPr/>
          <p:nvPr/>
        </p:nvSpPr>
        <p:spPr>
          <a:xfrm>
            <a:off x="3078492" y="0"/>
            <a:ext cx="9124394" cy="6876847"/>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nl-NL" sz="1100">
              <a:solidFill>
                <a:srgbClr val="242424"/>
              </a:solidFill>
              <a:cs typeface="Calibri"/>
            </a:endParaRPr>
          </a:p>
        </p:txBody>
      </p:sp>
      <p:sp>
        <p:nvSpPr>
          <p:cNvPr id="9" name="Tijdelijke aanduiding voor inhoud 2">
            <a:extLst>
              <a:ext uri="{FF2B5EF4-FFF2-40B4-BE49-F238E27FC236}">
                <a16:creationId xmlns:a16="http://schemas.microsoft.com/office/drawing/2014/main" id="{A5116FB6-C5F2-F584-82A4-223C9EB5A218}"/>
              </a:ext>
            </a:extLst>
          </p:cNvPr>
          <p:cNvSpPr>
            <a:spLocks noGrp="1"/>
          </p:cNvSpPr>
          <p:nvPr>
            <p:ph idx="1"/>
          </p:nvPr>
        </p:nvSpPr>
        <p:spPr>
          <a:xfrm>
            <a:off x="3464639" y="298529"/>
            <a:ext cx="8204847" cy="5892721"/>
          </a:xfrm>
        </p:spPr>
        <p:txBody>
          <a:bodyPr vert="horz" lIns="91440" tIns="45720" rIns="91440" bIns="45720" rtlCol="0" anchor="t">
            <a:noAutofit/>
          </a:bodyPr>
          <a:lstStyle/>
          <a:p>
            <a:pPr marL="0" indent="0">
              <a:lnSpc>
                <a:spcPct val="120000"/>
              </a:lnSpc>
              <a:buNone/>
            </a:pPr>
            <a:r>
              <a:rPr lang="nl-NL" sz="1200" b="0" i="0">
                <a:solidFill>
                  <a:srgbClr val="111111"/>
                </a:solidFill>
                <a:effectLst/>
              </a:rPr>
              <a:t>Naast de online-dialoog hebben twee rondetafelgesprekken plaatsgevonden met werkgevers en werknemers. Op 21 oktober 2024 spraken de onderzoekers met vijf HR-vertegenwoordigers van verschillende organisaties binnen het sociaal domein. Op 23 oktober vond een gesprek plaats met drie werknemers uit de branche, die eveneens werkzaam zijn in verschillende organisaties binnen het sociaal domein en uitvoerende functies bekleden. Hoewel het beperkte aantal deelnemers aan de rondetafelgesprekken geen representatief beeld oplevert, bieden de gesprekken wel verdiepende en illustratieve inzichten aanvullend op de online-dialoog.</a:t>
            </a:r>
            <a:endParaRPr lang="nl-NL" sz="1200" b="0" i="0">
              <a:solidFill>
                <a:srgbClr val="111111"/>
              </a:solidFill>
              <a:effectLst/>
              <a:cs typeface="Calibri"/>
            </a:endParaRPr>
          </a:p>
          <a:p>
            <a:pPr marL="0" indent="0">
              <a:lnSpc>
                <a:spcPct val="120000"/>
              </a:lnSpc>
              <a:buNone/>
            </a:pPr>
            <a:r>
              <a:rPr lang="nl-NL" sz="1200">
                <a:cs typeface="Calibri"/>
              </a:rPr>
              <a:t>Tijdens de rondetafelgesprekken is gesproken over eigen regie in relatie tot de cao:</a:t>
            </a:r>
          </a:p>
          <a:p>
            <a:pPr>
              <a:lnSpc>
                <a:spcPct val="120000"/>
              </a:lnSpc>
              <a:buFont typeface="Arial"/>
              <a:buChar char="•"/>
            </a:pPr>
            <a:r>
              <a:rPr lang="nl-NL" sz="1200">
                <a:solidFill>
                  <a:srgbClr val="242424"/>
                </a:solidFill>
                <a:cs typeface="Calibri"/>
              </a:rPr>
              <a:t>Wat betekent eigen regie voor jou in de praktijk?</a:t>
            </a:r>
            <a:endParaRPr lang="nl-NL" sz="1200">
              <a:solidFill>
                <a:srgbClr val="000000"/>
              </a:solidFill>
              <a:cs typeface="Calibri"/>
            </a:endParaRPr>
          </a:p>
          <a:p>
            <a:pPr>
              <a:lnSpc>
                <a:spcPct val="120000"/>
              </a:lnSpc>
              <a:buFont typeface="Arial"/>
              <a:buChar char="•"/>
            </a:pPr>
            <a:r>
              <a:rPr lang="nl-NL" sz="1200">
                <a:solidFill>
                  <a:srgbClr val="242424"/>
                </a:solidFill>
                <a:cs typeface="Calibri"/>
              </a:rPr>
              <a:t>Hoe kijk je tegen eigen regie aan in het kader van de cao?</a:t>
            </a:r>
            <a:endParaRPr lang="nl-NL" sz="1200">
              <a:cs typeface="Calibri"/>
            </a:endParaRPr>
          </a:p>
          <a:p>
            <a:pPr marL="0" indent="0">
              <a:lnSpc>
                <a:spcPct val="120000"/>
              </a:lnSpc>
              <a:buNone/>
            </a:pPr>
            <a:r>
              <a:rPr lang="nl-NL" sz="1200" b="1">
                <a:solidFill>
                  <a:srgbClr val="242424"/>
                </a:solidFill>
                <a:cs typeface="Calibri"/>
              </a:rPr>
              <a:t>Rondetafelgesprek met HR-vertegenwoordigers</a:t>
            </a:r>
          </a:p>
          <a:p>
            <a:pPr marL="0" indent="0">
              <a:lnSpc>
                <a:spcPct val="120000"/>
              </a:lnSpc>
              <a:buNone/>
            </a:pPr>
            <a:r>
              <a:rPr lang="nl-NL" sz="1200" i="1"/>
              <a:t>Autonomie versus controle</a:t>
            </a:r>
            <a:endParaRPr lang="nl-NL" sz="1200" i="1">
              <a:cs typeface="Calibri"/>
            </a:endParaRPr>
          </a:p>
          <a:p>
            <a:pPr marL="0" indent="0">
              <a:lnSpc>
                <a:spcPct val="120000"/>
              </a:lnSpc>
              <a:buNone/>
            </a:pPr>
            <a:r>
              <a:rPr lang="nl-NL" sz="1200"/>
              <a:t>De eerste associatie die de deelnemers hebben met het thema eigen regie betreft de professionele eigen regie. Hoe kunnen medewerkers zelf regie nemen in hun werk en professioneel en autonoom het werk doen? Dit wordt vertaald in bijvoorbeeld het werken in zelfsturende teams of het werken op basis van caseloads in plaats van uren. Deze trend is jaren geleden ingezet en een aantal organisaties hebben dit inmiddels ver doorgevoerd. Daar lijkt nu een kentering in te komen. Men komt soms terug op het concept van zelfsturende teams en de behoefte aan controle lijkt toe te nemen. Vooral als organisaties groter worden en er meer sprake is van functiedifferentiatie, leidt dat vaak tot een toenemende behoefte aan controle. Daar komt bij dat de stringente subsidieregels en daarmee nauwere procesbeschrijvingen en strakkere doelstellingen, deze controle ook vragen. De coach lijkt weer meer plaats te moeten maken voor de manager. Voor kleinere organisaties lijkt het makkelijker om te werken op basis van professionele eigen regie. Medewerkers zijn vaker breder inzetbaar, meer betrokken bij het geheel en hebben meer (directere) invloed wat het nemen van eigen regie stimuleert. </a:t>
            </a:r>
            <a:endParaRPr lang="nl-NL" sz="1200">
              <a:cs typeface="Calibri"/>
            </a:endParaRPr>
          </a:p>
          <a:p>
            <a:pPr marL="0" indent="0">
              <a:lnSpc>
                <a:spcPct val="120000"/>
              </a:lnSpc>
              <a:buNone/>
            </a:pPr>
            <a:r>
              <a:rPr lang="nl-NL" sz="1200"/>
              <a:t>De beweging naar meer sturing zet in maar wel gecombineerd met goed en aantrekkelijk werkgeverschap. Het is de kunst om daar een goede balans in te vinden. Balans tussen de harde en de zachte kant van eigen regie. Balans tussen verantwoordelijkheid geven en verantwoordelijkheid nemen in een speelveld waarin veel wordt gevraagd van organisaties en dus van werkgever en werknemer. </a:t>
            </a:r>
            <a:endParaRPr lang="nl-NL" sz="1200">
              <a:cs typeface="Calibri"/>
            </a:endParaRPr>
          </a:p>
          <a:p>
            <a:pPr marL="0" indent="0">
              <a:lnSpc>
                <a:spcPct val="120000"/>
              </a:lnSpc>
              <a:buNone/>
            </a:pPr>
            <a:endParaRPr lang="nl-NL" sz="1200">
              <a:cs typeface="Calibri"/>
            </a:endParaRPr>
          </a:p>
          <a:p>
            <a:pPr marL="0" indent="0">
              <a:buNone/>
            </a:pPr>
            <a:endParaRPr lang="nl-NL" sz="1400">
              <a:cs typeface="Calibri"/>
            </a:endParaRPr>
          </a:p>
        </p:txBody>
      </p:sp>
    </p:spTree>
    <p:extLst>
      <p:ext uri="{BB962C8B-B14F-4D97-AF65-F5344CB8AC3E}">
        <p14:creationId xmlns:p14="http://schemas.microsoft.com/office/powerpoint/2010/main" val="2778663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2779927-ECD0-F725-8117-85F84897A546}"/>
              </a:ext>
            </a:extLst>
          </p:cNvPr>
          <p:cNvSpPr>
            <a:spLocks noGrp="1"/>
          </p:cNvSpPr>
          <p:nvPr>
            <p:ph idx="1"/>
          </p:nvPr>
        </p:nvSpPr>
        <p:spPr>
          <a:xfrm>
            <a:off x="838200" y="907050"/>
            <a:ext cx="5181600" cy="5102899"/>
          </a:xfrm>
        </p:spPr>
        <p:txBody>
          <a:bodyPr vert="horz" lIns="91440" tIns="45720" rIns="91440" bIns="45720" rtlCol="0" anchor="t">
            <a:normAutofit/>
          </a:bodyPr>
          <a:lstStyle/>
          <a:p>
            <a:pPr marL="0" indent="0">
              <a:lnSpc>
                <a:spcPct val="120000"/>
              </a:lnSpc>
              <a:buNone/>
            </a:pPr>
            <a:endParaRPr lang="nl-NL" sz="1300"/>
          </a:p>
          <a:p>
            <a:pPr marL="0" indent="0">
              <a:lnSpc>
                <a:spcPct val="120000"/>
              </a:lnSpc>
              <a:buNone/>
            </a:pPr>
            <a:endParaRPr lang="nl-NL" sz="1300"/>
          </a:p>
          <a:p>
            <a:pPr marL="0" indent="0">
              <a:lnSpc>
                <a:spcPct val="120000"/>
              </a:lnSpc>
              <a:buNone/>
            </a:pPr>
            <a:endParaRPr lang="nl-NL" sz="1300"/>
          </a:p>
          <a:p>
            <a:endParaRPr lang="nl-NL" sz="1300"/>
          </a:p>
          <a:p>
            <a:pPr marL="0" indent="0">
              <a:buNone/>
            </a:pPr>
            <a:endParaRPr lang="nl-NL" sz="1300"/>
          </a:p>
          <a:p>
            <a:endParaRPr lang="nl-NL" sz="1300"/>
          </a:p>
          <a:p>
            <a:endParaRPr lang="nl-NL" sz="1200">
              <a:ea typeface="Calibri"/>
              <a:cs typeface="Calibri"/>
            </a:endParaRPr>
          </a:p>
        </p:txBody>
      </p:sp>
      <p:sp>
        <p:nvSpPr>
          <p:cNvPr id="4" name="Tijdelijke aanduiding voor dianummer 3">
            <a:extLst>
              <a:ext uri="{FF2B5EF4-FFF2-40B4-BE49-F238E27FC236}">
                <a16:creationId xmlns:a16="http://schemas.microsoft.com/office/drawing/2014/main" id="{545936C6-4EBD-2B51-92F9-908A61AA2836}"/>
              </a:ext>
            </a:extLst>
          </p:cNvPr>
          <p:cNvSpPr>
            <a:spLocks noGrp="1"/>
          </p:cNvSpPr>
          <p:nvPr>
            <p:ph type="sldNum" sz="quarter" idx="12"/>
          </p:nvPr>
        </p:nvSpPr>
        <p:spPr/>
        <p:txBody>
          <a:bodyPr/>
          <a:lstStyle/>
          <a:p>
            <a:fld id="{2117655D-1EEA-426F-87EE-1C00A87D509E}" type="slidenum">
              <a:rPr lang="nl-NL" smtClean="0"/>
              <a:t>49</a:t>
            </a:fld>
            <a:endParaRPr lang="nl-NL"/>
          </a:p>
        </p:txBody>
      </p:sp>
      <p:sp>
        <p:nvSpPr>
          <p:cNvPr id="6" name="Tijdelijke aanduiding voor inhoud 2">
            <a:extLst>
              <a:ext uri="{FF2B5EF4-FFF2-40B4-BE49-F238E27FC236}">
                <a16:creationId xmlns:a16="http://schemas.microsoft.com/office/drawing/2014/main" id="{29EDE7EC-0966-C515-6CB7-A95C8D9A57D7}"/>
              </a:ext>
            </a:extLst>
          </p:cNvPr>
          <p:cNvSpPr txBox="1">
            <a:spLocks/>
          </p:cNvSpPr>
          <p:nvPr/>
        </p:nvSpPr>
        <p:spPr>
          <a:xfrm>
            <a:off x="6470737" y="881998"/>
            <a:ext cx="5181600" cy="51028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200">
              <a:ea typeface="Calibri"/>
              <a:cs typeface="Calibri"/>
            </a:endParaRPr>
          </a:p>
          <a:p>
            <a:pPr marL="0" indent="0">
              <a:buFont typeface="Arial" panose="020B0604020202020204" pitchFamily="34" charset="0"/>
              <a:buNone/>
            </a:pPr>
            <a:endParaRPr lang="nl-NL" sz="1200">
              <a:ea typeface="Calibri"/>
              <a:cs typeface="Calibri"/>
            </a:endParaRPr>
          </a:p>
          <a:p>
            <a:pPr marL="0" indent="0">
              <a:buFont typeface="Arial" panose="020B0604020202020204" pitchFamily="34" charset="0"/>
              <a:buNone/>
            </a:pPr>
            <a:endParaRPr lang="nl-NL" sz="1200">
              <a:ea typeface="Calibri"/>
              <a:cs typeface="Calibri"/>
            </a:endParaRPr>
          </a:p>
          <a:p>
            <a:endParaRPr lang="nl-NL" sz="1200">
              <a:ea typeface="Calibri"/>
              <a:cs typeface="Calibri"/>
            </a:endParaRPr>
          </a:p>
          <a:p>
            <a:endParaRPr lang="nl-NL" sz="1200">
              <a:ea typeface="Calibri"/>
              <a:cs typeface="Calibri"/>
            </a:endParaRPr>
          </a:p>
        </p:txBody>
      </p:sp>
      <p:sp>
        <p:nvSpPr>
          <p:cNvPr id="8" name="Tekstvak 7">
            <a:extLst>
              <a:ext uri="{FF2B5EF4-FFF2-40B4-BE49-F238E27FC236}">
                <a16:creationId xmlns:a16="http://schemas.microsoft.com/office/drawing/2014/main" id="{32FF4545-4316-BBE4-D3BF-00B0E0489E93}"/>
              </a:ext>
            </a:extLst>
          </p:cNvPr>
          <p:cNvSpPr txBox="1"/>
          <p:nvPr/>
        </p:nvSpPr>
        <p:spPr>
          <a:xfrm>
            <a:off x="6327324" y="784585"/>
            <a:ext cx="5257800" cy="6463308"/>
          </a:xfrm>
          <a:prstGeom prst="rect">
            <a:avLst/>
          </a:prstGeom>
          <a:noFill/>
        </p:spPr>
        <p:txBody>
          <a:bodyPr wrap="square">
            <a:spAutoFit/>
          </a:bodyPr>
          <a:lstStyle/>
          <a:p>
            <a:pPr marL="0" indent="0" fontAlgn="base">
              <a:lnSpc>
                <a:spcPct val="100000"/>
              </a:lnSpc>
              <a:buNone/>
            </a:pPr>
            <a:r>
              <a:rPr lang="nl-NL" sz="1200">
                <a:ea typeface="Calibri"/>
                <a:cs typeface="Calibri"/>
              </a:rPr>
              <a:t>Deelnemers lopen er tegenaan dat er een soort tegenstelling lijkt te ontstaan. Vanuit de cao wordt eigen regie gestimuleerd en gefaciliteerd, terwijl organisaties er in de praktijk tegenaan lopen dat er maar beperkt ruimte is voor eigen regie doordat zij afhankelijk zijn van opdrachtgevers en subsidie-voorschriften. De ruimte om eigen regie in de praktijk te brengen is vaak veel minder groot dan het lijkt.</a:t>
            </a:r>
          </a:p>
          <a:p>
            <a:pPr marL="0" indent="0" fontAlgn="base">
              <a:lnSpc>
                <a:spcPct val="100000"/>
              </a:lnSpc>
              <a:buNone/>
            </a:pPr>
            <a:endParaRPr lang="nl-NL" sz="1200">
              <a:ea typeface="Calibri"/>
              <a:cs typeface="Calibri"/>
            </a:endParaRPr>
          </a:p>
          <a:p>
            <a:pPr marL="0" indent="0" fontAlgn="base">
              <a:lnSpc>
                <a:spcPct val="100000"/>
              </a:lnSpc>
              <a:buNone/>
            </a:pPr>
            <a:r>
              <a:rPr lang="nl-NL" sz="1200">
                <a:ea typeface="Calibri"/>
                <a:cs typeface="Calibri"/>
              </a:rPr>
              <a:t>Ook in de cao zelf wordt een tegenstelling ervaren. Aan de ene kant wordt eigen regie gefaciliteerd maar aan de andere kant is de cao ook vrij dwingend en strak. Hoe verhoudt zich dat tot elkaar?</a:t>
            </a:r>
          </a:p>
          <a:p>
            <a:pPr marL="0" indent="0" fontAlgn="base">
              <a:lnSpc>
                <a:spcPct val="100000"/>
              </a:lnSpc>
              <a:buNone/>
            </a:pPr>
            <a:endParaRPr lang="nl-NL" sz="1200">
              <a:ea typeface="Calibri"/>
              <a:cs typeface="Calibri"/>
            </a:endParaRPr>
          </a:p>
          <a:p>
            <a:pPr marL="0" indent="0" fontAlgn="base">
              <a:lnSpc>
                <a:spcPct val="100000"/>
              </a:lnSpc>
              <a:buNone/>
            </a:pPr>
            <a:r>
              <a:rPr lang="nl-NL" sz="1200">
                <a:ea typeface="Calibri"/>
                <a:cs typeface="Calibri"/>
              </a:rPr>
              <a:t>Cao- wensen</a:t>
            </a:r>
          </a:p>
          <a:p>
            <a:pPr marL="342900" indent="-342900" fontAlgn="base">
              <a:buSzPts val="1000"/>
              <a:buFont typeface="Symbol" panose="05050102010706020507" pitchFamily="18" charset="2"/>
              <a:buChar char=""/>
              <a:tabLst>
                <a:tab pos="457200" algn="l"/>
              </a:tabLst>
            </a:pPr>
            <a:r>
              <a:rPr lang="nl-NL" sz="1200">
                <a:effectLst/>
                <a:ea typeface="Times New Roman" panose="02020603050405020304" pitchFamily="18" charset="0"/>
                <a:cs typeface="Segoe UI" panose="020B0502040204020203" pitchFamily="34" charset="0"/>
              </a:rPr>
              <a:t>De cao is te complex. Maak het eenvoudiger. Zeker voor kleinere organisaties is het soms erg lastig om het uit te voeren, bv de berekeningen rondom ouderschapsverlof. </a:t>
            </a:r>
            <a:r>
              <a:rPr lang="nl-NL" sz="1200">
                <a:ea typeface="Times New Roman" panose="02020603050405020304" pitchFamily="18" charset="0"/>
                <a:cs typeface="Segoe UI" panose="020B0502040204020203" pitchFamily="34" charset="0"/>
              </a:rPr>
              <a:t>Niet iedereen is bekend met de hulpmiddelen die er zijn om de informatie makkelijk te vinden. </a:t>
            </a:r>
            <a:endParaRPr lang="nl-NL" sz="120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nl-NL" sz="1200">
                <a:effectLst/>
                <a:ea typeface="Times New Roman" panose="02020603050405020304" pitchFamily="18" charset="0"/>
                <a:cs typeface="Segoe UI" panose="020B0502040204020203" pitchFamily="34" charset="0"/>
              </a:rPr>
              <a:t>Behoefte aan een cao met </a:t>
            </a:r>
            <a:r>
              <a:rPr lang="nl-NL" sz="1200">
                <a:ea typeface="Times New Roman" panose="02020603050405020304" pitchFamily="18" charset="0"/>
                <a:cs typeface="Segoe UI" panose="020B0502040204020203" pitchFamily="34" charset="0"/>
              </a:rPr>
              <a:t>meer ruimte voor maatwerk (vooral de grotere organisaties hebben hier behoefte aan).</a:t>
            </a:r>
          </a:p>
          <a:p>
            <a:pPr marL="342900" lvl="0" indent="-342900" fontAlgn="base">
              <a:buSzPts val="1000"/>
              <a:buFont typeface="Symbol" panose="05050102010706020507" pitchFamily="18" charset="2"/>
              <a:buChar char=""/>
              <a:tabLst>
                <a:tab pos="457200" algn="l"/>
              </a:tabLst>
            </a:pPr>
            <a:r>
              <a:rPr lang="nl-NL" sz="1200">
                <a:effectLst/>
                <a:ea typeface="Times New Roman" panose="02020603050405020304" pitchFamily="18" charset="0"/>
                <a:cs typeface="Segoe UI" panose="020B0502040204020203" pitchFamily="34" charset="0"/>
              </a:rPr>
              <a:t>De meningen over het loopbaanbudget en IKB zijn verdeeld. </a:t>
            </a:r>
            <a:r>
              <a:rPr lang="nl-NL" sz="1200">
                <a:ea typeface="Times New Roman" panose="02020603050405020304" pitchFamily="18" charset="0"/>
                <a:cs typeface="Segoe UI" panose="020B0502040204020203" pitchFamily="34" charset="0"/>
              </a:rPr>
              <a:t>Aan de ene kant blijkt dat deze voorzieningen er zijn, alleen zou het meer bekendheid moeten krijgen en meer duidelijk moeten zijn waarvoor je het kunt inzetten.</a:t>
            </a:r>
          </a:p>
          <a:p>
            <a:pPr marL="342900" lvl="0" indent="-342900" fontAlgn="base">
              <a:buSzPts val="1000"/>
              <a:buFont typeface="Symbol" panose="05050102010706020507" pitchFamily="18" charset="2"/>
              <a:buChar char=""/>
              <a:tabLst>
                <a:tab pos="457200" algn="l"/>
              </a:tabLst>
            </a:pPr>
            <a:r>
              <a:rPr lang="nl-NL" sz="1200">
                <a:ea typeface="Times New Roman" panose="02020603050405020304" pitchFamily="18" charset="0"/>
                <a:cs typeface="Segoe UI" panose="020B0502040204020203" pitchFamily="34" charset="0"/>
              </a:rPr>
              <a:t>Aan de andere kant zijn ook HR-vertegenwoordigers die er meer last dan baat van ervaren. Ga meer uit van goed werkgeverschap en laat organisaties daar zelf invulling aan geven. Vanuit de werkgeversorganisaties zijn daar goede tools voor beschikbaar.</a:t>
            </a:r>
          </a:p>
          <a:p>
            <a:pPr marL="342900" indent="-342900" fontAlgn="base">
              <a:buSzPts val="1000"/>
              <a:buFont typeface="Symbol" panose="05050102010706020507" pitchFamily="18" charset="2"/>
              <a:buChar char=""/>
              <a:tabLst>
                <a:tab pos="457200" algn="l"/>
              </a:tabLst>
            </a:pPr>
            <a:r>
              <a:rPr lang="nl-NL" sz="1200">
                <a:ea typeface="Times New Roman" panose="02020603050405020304" pitchFamily="18" charset="0"/>
                <a:cs typeface="Segoe UI" panose="020B0502040204020203" pitchFamily="34" charset="0"/>
              </a:rPr>
              <a:t>Maak een duidelijker koppeling met duurzame inzetbaarheid als het gaat om het mogen inzetten van je loopbaanbudget.  </a:t>
            </a:r>
          </a:p>
          <a:p>
            <a:pPr marL="342900" lvl="0" indent="-342900" fontAlgn="base">
              <a:buSzPts val="1000"/>
              <a:buFont typeface="Symbol" panose="05050102010706020507" pitchFamily="18" charset="2"/>
              <a:buChar char=""/>
              <a:tabLst>
                <a:tab pos="457200" algn="l"/>
              </a:tabLst>
            </a:pPr>
            <a:r>
              <a:rPr lang="nl-NL" sz="1200">
                <a:effectLst/>
                <a:ea typeface="Times New Roman" panose="02020603050405020304" pitchFamily="18" charset="0"/>
                <a:cs typeface="Segoe UI" panose="020B0502040204020203" pitchFamily="34" charset="0"/>
              </a:rPr>
              <a:t>Houdt er rekening mee dat een </a:t>
            </a:r>
            <a:r>
              <a:rPr lang="nl-NL" sz="1200">
                <a:effectLst/>
                <a:ea typeface="Times New Roman" panose="02020603050405020304" pitchFamily="18" charset="0"/>
              </a:rPr>
              <a:t>loonsverhoging betekend dat de werkdruk toeneemt omdat veel gemeentes niet de volledige loonsverhoging compenseren. Hier zijn geen collectieve afspraken over gemaakt. Je bent als organisatie afhankelijk van de opdrachtgever of subsidie verstrekker. </a:t>
            </a:r>
            <a:r>
              <a:rPr lang="nl-NL" sz="1200">
                <a:effectLst/>
                <a:ea typeface="Times New Roman" panose="02020603050405020304" pitchFamily="18" charset="0"/>
                <a:cs typeface="Segoe UI" panose="020B0502040204020203" pitchFamily="34" charset="0"/>
              </a:rPr>
              <a:t> </a:t>
            </a:r>
            <a:endParaRPr lang="nl-NL" sz="1200">
              <a:effectLst/>
              <a:ea typeface="Times New Roman" panose="02020603050405020304" pitchFamily="18" charset="0"/>
            </a:endParaRPr>
          </a:p>
          <a:p>
            <a:pPr marL="0" indent="0" fontAlgn="base">
              <a:lnSpc>
                <a:spcPct val="100000"/>
              </a:lnSpc>
              <a:buNone/>
            </a:pPr>
            <a:endParaRPr lang="nl-NL" sz="1200">
              <a:ea typeface="Calibri"/>
              <a:cs typeface="Calibri"/>
            </a:endParaRPr>
          </a:p>
          <a:p>
            <a:pPr marL="0" indent="0">
              <a:buNone/>
            </a:pPr>
            <a:endParaRPr lang="nl-NL" sz="1800">
              <a:solidFill>
                <a:srgbClr val="242424"/>
              </a:solidFill>
              <a:cs typeface="Calibri"/>
            </a:endParaRPr>
          </a:p>
        </p:txBody>
      </p:sp>
      <p:sp>
        <p:nvSpPr>
          <p:cNvPr id="11" name="Tijdelijke aanduiding voor inhoud 2">
            <a:extLst>
              <a:ext uri="{FF2B5EF4-FFF2-40B4-BE49-F238E27FC236}">
                <a16:creationId xmlns:a16="http://schemas.microsoft.com/office/drawing/2014/main" id="{F520C877-8B64-9723-711E-98DD73B6A809}"/>
              </a:ext>
            </a:extLst>
          </p:cNvPr>
          <p:cNvSpPr txBox="1">
            <a:spLocks/>
          </p:cNvSpPr>
          <p:nvPr/>
        </p:nvSpPr>
        <p:spPr>
          <a:xfrm>
            <a:off x="838200" y="670070"/>
            <a:ext cx="5181600" cy="56783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nl-NL" sz="1200" i="1"/>
              <a:t>Eigen regie over je loopbaan</a:t>
            </a:r>
          </a:p>
          <a:p>
            <a:pPr marL="0" indent="0" fontAlgn="base">
              <a:buNone/>
            </a:pPr>
            <a:r>
              <a:rPr lang="nl-NL" sz="1200"/>
              <a:t>Naast eigen regie in het werk komt eigen regie ook tot uitdrukking in de relatie met de eigen loopbaan, gezondheid en arbeidsvoorwaarden van medewerkers. In hoeverre weten medewerkers daarin verantwoordelijkheid te nemen en zelf keuzes te maken? </a:t>
            </a:r>
          </a:p>
          <a:p>
            <a:pPr marL="0" indent="0" fontAlgn="base">
              <a:buNone/>
            </a:pPr>
            <a:r>
              <a:rPr lang="nl-NL" sz="1200"/>
              <a:t>De deelnemers zien daarin verschillen. Vooral tussen de verschillende leeftijdsgroepen en generaties. Jongeren kunnen beter onderhandelen, ouderen zijn bescheidener. Jongeren denken nee heb je, ja kan je krijgen. Jongeren weten ook de weg naar de cao vaak beter te vinden. </a:t>
            </a:r>
          </a:p>
          <a:p>
            <a:pPr marL="0" indent="0" fontAlgn="base">
              <a:buNone/>
            </a:pPr>
            <a:r>
              <a:rPr lang="nl-NL" sz="1200"/>
              <a:t>Ook als je kijkt naar de arbeidsmarkt zie je verschillen tussen jong en oud, Het is steeds vaker een uitdaging om jongeren te behouden. Jongeren komen en gaan. Ouderen blijven vaker langer. Ook worden organisaties steeds vaker met het feit geconfronteerd dat met name de hoger geschoolde medewerkers vertrekken naar gemeenten of andere overheidsinstellingen waar vaak beter betaald wordt. </a:t>
            </a:r>
          </a:p>
          <a:p>
            <a:pPr marL="0" indent="0" fontAlgn="base">
              <a:lnSpc>
                <a:spcPct val="100000"/>
              </a:lnSpc>
              <a:buNone/>
            </a:pPr>
            <a:br>
              <a:rPr lang="nl-NL" sz="1200" i="1">
                <a:ea typeface="Times New Roman" panose="02020603050405020304" pitchFamily="18" charset="0"/>
              </a:rPr>
            </a:br>
            <a:r>
              <a:rPr lang="nl-NL" sz="1200" i="1">
                <a:ea typeface="Times New Roman" panose="02020603050405020304" pitchFamily="18" charset="0"/>
              </a:rPr>
              <a:t>Eigen regie en de cao</a:t>
            </a:r>
          </a:p>
          <a:p>
            <a:pPr marL="0" indent="0" fontAlgn="base">
              <a:lnSpc>
                <a:spcPct val="100000"/>
              </a:lnSpc>
              <a:buNone/>
            </a:pPr>
            <a:r>
              <a:rPr lang="nl-NL" sz="1200">
                <a:ea typeface="Times New Roman" panose="02020603050405020304" pitchFamily="18" charset="0"/>
              </a:rPr>
              <a:t>Eigen regie in de cao gaat met name over het creëren van ruimte voor medewerkers om eigen regie te kunnen nemen. Het loopbaanbudget en het IKB zijn daar concrete voorbeelden van. Daar waar eigen regie nemen in het werk bijna vanzelfsprekend is voor functies binnen het sociaal domein is dat voor het nemen van eigen regie ten aanzien van arbeidsvoorwaarden veel minder vanzelfsprekend. In de cao wordt eigen regie daarom bijna iets abstracts. Het wordt vertaald in instrumenten terwijl het eigenlijk een heel beleidsmatig vraagstuk is. </a:t>
            </a:r>
            <a:r>
              <a:rPr lang="nl-NL" sz="1200">
                <a:ea typeface="Calibri"/>
                <a:cs typeface="Calibri"/>
              </a:rPr>
              <a:t>Eigen regie gaat in de praktijk over talent-ontwikkeling en het in hun kracht zetten van mensen.</a:t>
            </a:r>
          </a:p>
          <a:p>
            <a:pPr marL="0" indent="0" fontAlgn="base">
              <a:lnSpc>
                <a:spcPct val="100000"/>
              </a:lnSpc>
              <a:buNone/>
            </a:pPr>
            <a:endParaRPr lang="nl-NL" sz="1400">
              <a:ea typeface="Calibri"/>
              <a:cs typeface="Calibri"/>
            </a:endParaRPr>
          </a:p>
          <a:p>
            <a:pPr marL="0" indent="0">
              <a:lnSpc>
                <a:spcPct val="120000"/>
              </a:lnSpc>
              <a:buFont typeface="Arial" panose="020B0604020202020204" pitchFamily="34" charset="0"/>
              <a:buNone/>
            </a:pPr>
            <a:endParaRPr lang="nl-NL" sz="1300"/>
          </a:p>
          <a:p>
            <a:pPr marL="0" indent="0">
              <a:lnSpc>
                <a:spcPct val="120000"/>
              </a:lnSpc>
              <a:buFont typeface="Arial" panose="020B0604020202020204" pitchFamily="34" charset="0"/>
              <a:buNone/>
            </a:pPr>
            <a:endParaRPr lang="nl-NL" sz="1300"/>
          </a:p>
          <a:p>
            <a:pPr marL="0" indent="0">
              <a:lnSpc>
                <a:spcPct val="120000"/>
              </a:lnSpc>
              <a:buFont typeface="Arial" panose="020B0604020202020204" pitchFamily="34" charset="0"/>
              <a:buNone/>
            </a:pPr>
            <a:endParaRPr lang="nl-NL" sz="1300"/>
          </a:p>
          <a:p>
            <a:endParaRPr lang="nl-NL" sz="1300"/>
          </a:p>
          <a:p>
            <a:pPr marL="0" indent="0">
              <a:buFont typeface="Arial" panose="020B0604020202020204" pitchFamily="34" charset="0"/>
              <a:buNone/>
            </a:pPr>
            <a:endParaRPr lang="nl-NL" sz="1300"/>
          </a:p>
          <a:p>
            <a:endParaRPr lang="nl-NL" sz="1300"/>
          </a:p>
          <a:p>
            <a:endParaRPr lang="nl-NL" sz="1200">
              <a:ea typeface="Calibri"/>
              <a:cs typeface="Calibri"/>
            </a:endParaRPr>
          </a:p>
        </p:txBody>
      </p:sp>
    </p:spTree>
    <p:extLst>
      <p:ext uri="{BB962C8B-B14F-4D97-AF65-F5344CB8AC3E}">
        <p14:creationId xmlns:p14="http://schemas.microsoft.com/office/powerpoint/2010/main" val="16620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71ACF34-362E-4DB9-B83A-A9F1AA394FAE}"/>
              </a:ext>
            </a:extLst>
          </p:cNvPr>
          <p:cNvSpPr>
            <a:spLocks noGrp="1"/>
          </p:cNvSpPr>
          <p:nvPr>
            <p:ph type="sldNum" sz="quarter" idx="12"/>
          </p:nvPr>
        </p:nvSpPr>
        <p:spPr/>
        <p:txBody>
          <a:bodyPr/>
          <a:lstStyle/>
          <a:p>
            <a:fld id="{2117655D-1EEA-426F-87EE-1C00A87D509E}" type="slidenum">
              <a:rPr lang="nl-NL" smtClean="0"/>
              <a:t>5</a:t>
            </a:fld>
            <a:endParaRPr lang="nl-NL"/>
          </a:p>
        </p:txBody>
      </p:sp>
      <p:sp>
        <p:nvSpPr>
          <p:cNvPr id="5" name="Tekstvak 4">
            <a:extLst>
              <a:ext uri="{FF2B5EF4-FFF2-40B4-BE49-F238E27FC236}">
                <a16:creationId xmlns:a16="http://schemas.microsoft.com/office/drawing/2014/main" id="{501B15E0-9B9C-42B9-A7CE-7211E79C1A90}"/>
              </a:ext>
            </a:extLst>
          </p:cNvPr>
          <p:cNvSpPr txBox="1"/>
          <p:nvPr/>
        </p:nvSpPr>
        <p:spPr>
          <a:xfrm>
            <a:off x="430786" y="933216"/>
            <a:ext cx="5138187" cy="5924784"/>
          </a:xfrm>
          <a:prstGeom prst="rect">
            <a:avLst/>
          </a:prstGeom>
        </p:spPr>
        <p:txBody>
          <a:bodyPr vert="horz" wrap="square" lIns="0" tIns="0" rIns="0" bIns="240000" rtlCol="0">
            <a:noAutofit/>
          </a:bodyPr>
          <a:lstStyle/>
          <a:p>
            <a:endParaRPr lang="nl-NL" sz="1200" b="1"/>
          </a:p>
          <a:p>
            <a:endParaRPr lang="nl-NL" sz="1200"/>
          </a:p>
          <a:p>
            <a:pPr>
              <a:spcAft>
                <a:spcPts val="800"/>
              </a:spcAft>
            </a:pPr>
            <a:endParaRPr lang="nl-NL" sz="1400"/>
          </a:p>
        </p:txBody>
      </p:sp>
      <p:sp>
        <p:nvSpPr>
          <p:cNvPr id="12" name="Tekstvak 11">
            <a:extLst>
              <a:ext uri="{FF2B5EF4-FFF2-40B4-BE49-F238E27FC236}">
                <a16:creationId xmlns:a16="http://schemas.microsoft.com/office/drawing/2014/main" id="{4F0EC6D4-0FE2-4FE4-986C-329748FA059A}"/>
              </a:ext>
            </a:extLst>
          </p:cNvPr>
          <p:cNvSpPr txBox="1"/>
          <p:nvPr/>
        </p:nvSpPr>
        <p:spPr>
          <a:xfrm>
            <a:off x="718542" y="542399"/>
            <a:ext cx="4919515" cy="4708981"/>
          </a:xfrm>
          <a:prstGeom prst="rect">
            <a:avLst/>
          </a:prstGeom>
          <a:noFill/>
        </p:spPr>
        <p:txBody>
          <a:bodyPr wrap="square" numCol="1">
            <a:spAutoFit/>
          </a:bodyPr>
          <a:lstStyle/>
          <a:p>
            <a:pPr>
              <a:spcBef>
                <a:spcPts val="600"/>
              </a:spcBef>
              <a:spcAft>
                <a:spcPts val="600"/>
              </a:spcAft>
            </a:pPr>
            <a:r>
              <a:rPr lang="nl-NL" sz="1200" b="1" i="0" u="none" strike="noStrike" baseline="0"/>
              <a:t>Doelstelling en onderzoeksvragen</a:t>
            </a:r>
          </a:p>
          <a:p>
            <a:pPr>
              <a:spcBef>
                <a:spcPts val="600"/>
              </a:spcBef>
              <a:spcAft>
                <a:spcPts val="600"/>
              </a:spcAft>
            </a:pPr>
            <a:r>
              <a:rPr lang="nl-NL" sz="1200" b="0" i="0" u="none" strike="noStrike" baseline="0"/>
              <a:t>Eigen regie is belangrijk om met plezier het werk te kunnen doen en professioneel het vak uit te kunnen oefenen. Dit betekent in sociaal werk dat je als werknemer zelf keuzes kunt maken en beslissingen kunt nemen ten aanzien van je ontwikkeling, werktijden, verlof en hoe je je werk uitvoert. </a:t>
            </a:r>
          </a:p>
          <a:p>
            <a:pPr>
              <a:spcBef>
                <a:spcPts val="600"/>
              </a:spcBef>
              <a:spcAft>
                <a:spcPts val="600"/>
              </a:spcAft>
            </a:pPr>
            <a:r>
              <a:rPr lang="nl-NL" sz="1200"/>
              <a:t>De</a:t>
            </a:r>
            <a:r>
              <a:rPr lang="nl-NL" sz="1200" i="1"/>
              <a:t> </a:t>
            </a:r>
            <a:r>
              <a:rPr lang="nl-NL" sz="1200"/>
              <a:t>doelstelling van het onderzoek is om verdiepend inzicht in de branche sociaal werk op het gebied van eigen regie te verkrijgen, inclusief inzicht in de ‘cao-knoppen’ waar je aan kan draaien om eigen regie te versterken.</a:t>
            </a:r>
          </a:p>
          <a:p>
            <a:pPr>
              <a:spcBef>
                <a:spcPts val="600"/>
              </a:spcBef>
              <a:spcAft>
                <a:spcPts val="600"/>
              </a:spcAft>
            </a:pPr>
            <a:r>
              <a:rPr lang="nl-NL" sz="1200"/>
              <a:t>De onderzoeksvragen zijn:</a:t>
            </a:r>
          </a:p>
          <a:p>
            <a:pPr marL="228600" indent="-228600">
              <a:spcBef>
                <a:spcPts val="600"/>
              </a:spcBef>
              <a:spcAft>
                <a:spcPts val="600"/>
              </a:spcAft>
              <a:buFont typeface="Calibri" panose="020B0604020202020204" pitchFamily="34" charset="0"/>
              <a:buAutoNum type="arabicPeriod"/>
            </a:pPr>
            <a:r>
              <a:rPr lang="nl-NL" sz="1200">
                <a:latin typeface="+mn-lt"/>
              </a:rPr>
              <a:t>Wat is de interventielogica achter eigen regie en gerelateerde cao-thema’s? Welke conceptuele samenhang is te herkennen/verwachten? Welke invloed en middelen van de cao-tafel zijn relevant? </a:t>
            </a:r>
          </a:p>
          <a:p>
            <a:pPr marL="228600" indent="-228600">
              <a:spcBef>
                <a:spcPts val="600"/>
              </a:spcBef>
              <a:spcAft>
                <a:spcPts val="600"/>
              </a:spcAft>
              <a:buFont typeface="Calibri" panose="020B0604020202020204" pitchFamily="34" charset="0"/>
              <a:buAutoNum type="arabicPeriod"/>
            </a:pPr>
            <a:r>
              <a:rPr lang="nl-NL" sz="1200">
                <a:latin typeface="+mn-lt"/>
              </a:rPr>
              <a:t>Wat is de feitelijke situatie rond eigen regie in sociaal werk? Wat ervaren en wensen medewerkers en organisaties? Welke belemmeringen ervaren zij en wat kan bijdragen aan het versterken van eigen regie?</a:t>
            </a:r>
          </a:p>
          <a:p>
            <a:pPr marL="228600" indent="-228600">
              <a:spcBef>
                <a:spcPts val="600"/>
              </a:spcBef>
              <a:spcAft>
                <a:spcPts val="600"/>
              </a:spcAft>
              <a:buFont typeface="Calibri" panose="020B0604020202020204" pitchFamily="34" charset="0"/>
              <a:buAutoNum type="arabicPeriod"/>
            </a:pPr>
            <a:r>
              <a:rPr lang="nl-NL" sz="1200">
                <a:latin typeface="+mn-lt"/>
              </a:rPr>
              <a:t>Wat zijn de belangrijkste uitdagingen rond eigen regie</a:t>
            </a:r>
            <a:r>
              <a:rPr lang="nl-NL" sz="1200"/>
              <a:t> voor de cao-tafel en hoe kan </a:t>
            </a:r>
            <a:r>
              <a:rPr lang="nl-NL" sz="1200">
                <a:latin typeface="+mn-lt"/>
              </a:rPr>
              <a:t>de cao-tafel bijdragen aan het versterken van eigen regie? Wat zijn de </a:t>
            </a:r>
            <a:r>
              <a:rPr lang="nl-NL" sz="1200"/>
              <a:t>succes- en faalfactoren, condities en belemmeringen die moeten worden weggenomen? </a:t>
            </a:r>
          </a:p>
        </p:txBody>
      </p:sp>
      <p:sp>
        <p:nvSpPr>
          <p:cNvPr id="2" name="Tekstvak 1">
            <a:extLst>
              <a:ext uri="{FF2B5EF4-FFF2-40B4-BE49-F238E27FC236}">
                <a16:creationId xmlns:a16="http://schemas.microsoft.com/office/drawing/2014/main" id="{EFAF35D7-4174-CAB1-234F-C12052B5C13D}"/>
              </a:ext>
            </a:extLst>
          </p:cNvPr>
          <p:cNvSpPr txBox="1"/>
          <p:nvPr/>
        </p:nvSpPr>
        <p:spPr>
          <a:xfrm>
            <a:off x="6410895" y="542399"/>
            <a:ext cx="5582449" cy="5996513"/>
          </a:xfrm>
          <a:prstGeom prst="rect">
            <a:avLst/>
          </a:prstGeom>
          <a:noFill/>
        </p:spPr>
        <p:txBody>
          <a:bodyPr wrap="square" numCol="1">
            <a:spAutoFit/>
          </a:bodyPr>
          <a:lstStyle/>
          <a:p>
            <a:r>
              <a:rPr lang="nl-NL" sz="1200" b="1" err="1"/>
              <a:t>Onderzoeksmodel</a:t>
            </a:r>
            <a:endParaRPr lang="nl-NL" sz="1200" b="1"/>
          </a:p>
          <a:p>
            <a:endParaRPr lang="nl-NL" sz="1200"/>
          </a:p>
          <a:p>
            <a:pPr algn="l"/>
            <a:r>
              <a:rPr lang="nl-NL" sz="1200" b="1" i="0" u="none" strike="noStrike" baseline="0"/>
              <a:t>Onder eigen regie verstaan we de </a:t>
            </a:r>
            <a:r>
              <a:rPr lang="nl-NL" sz="1200" b="1"/>
              <a:t>e</a:t>
            </a:r>
            <a:r>
              <a:rPr lang="nl-NL" sz="1200" b="1" i="0" u="none" strike="noStrike" baseline="0"/>
              <a:t>igen verantwoordelijkheid nemen, zelf het stuur</a:t>
            </a:r>
          </a:p>
          <a:p>
            <a:pPr algn="l"/>
            <a:r>
              <a:rPr lang="nl-NL" sz="1200" b="1" i="0" u="none" strike="noStrike" baseline="0"/>
              <a:t>in handen nemen, keuzes maken en tot actie komen en het (duurzaam inzetbare) gedrag blijven vertonen. Een medewerker beschikt over eigen regie, wanneer hij/zij beschikt over </a:t>
            </a:r>
            <a:r>
              <a:rPr lang="nl-NL" sz="1200" b="1" i="0" u="none" strike="noStrike" baseline="0" err="1"/>
              <a:t>zelfreflectief</a:t>
            </a:r>
            <a:r>
              <a:rPr lang="nl-NL" sz="1200" b="1" i="0" u="none" strike="noStrike" baseline="0"/>
              <a:t> vermogen, veerkracht en adaptief vermogen, zelfeffectiviteit en handelingsvaardigheid. (SER Eigen regie, september 2020).</a:t>
            </a:r>
          </a:p>
          <a:p>
            <a:endParaRPr lang="nl-NL" sz="1200"/>
          </a:p>
          <a:p>
            <a:pPr algn="l"/>
            <a:r>
              <a:rPr lang="nl-NL" sz="1200"/>
              <a:t>Als basis voor dit onderzoek is gebruik gemaakt van het </a:t>
            </a:r>
            <a:r>
              <a:rPr lang="nl-NL" sz="1200" err="1"/>
              <a:t>onderzoeksmodel</a:t>
            </a:r>
            <a:r>
              <a:rPr lang="nl-NL" sz="1200"/>
              <a:t> Eigen regie van de samenwerkende O&amp;O-organisaties. Dit model gaat uit van vijf factoren, die van invloed zijn op het nemen van eigen regie door de medewerker: weten-willen-kunnen-durven-mogen. </a:t>
            </a:r>
          </a:p>
          <a:p>
            <a:pPr algn="l"/>
            <a:endParaRPr lang="nl-NL" sz="1200"/>
          </a:p>
          <a:p>
            <a:pPr algn="l"/>
            <a:endParaRPr lang="nl-NL" sz="1200"/>
          </a:p>
          <a:p>
            <a:pPr algn="l"/>
            <a:endParaRPr lang="nl-NL" sz="1200"/>
          </a:p>
          <a:p>
            <a:pPr algn="l"/>
            <a:endParaRPr lang="nl-NL" sz="1200"/>
          </a:p>
          <a:p>
            <a:pPr algn="l"/>
            <a:endParaRPr lang="nl-NL" sz="1200"/>
          </a:p>
          <a:p>
            <a:pPr algn="l"/>
            <a:endParaRPr lang="nl-NL" sz="1200"/>
          </a:p>
          <a:p>
            <a:pPr algn="l"/>
            <a:endParaRPr lang="nl-NL" sz="1200"/>
          </a:p>
          <a:p>
            <a:pPr algn="l"/>
            <a:endParaRPr lang="nl-NL" sz="1200"/>
          </a:p>
          <a:p>
            <a:pPr algn="l"/>
            <a:endParaRPr lang="nl-NL" sz="1200"/>
          </a:p>
          <a:p>
            <a:endParaRPr lang="nl-NL" sz="1200"/>
          </a:p>
          <a:p>
            <a:endParaRPr lang="nl-NL" sz="1200"/>
          </a:p>
          <a:p>
            <a:endParaRPr lang="nl-NL" sz="1200"/>
          </a:p>
          <a:p>
            <a:endParaRPr lang="nl-NL" sz="1200"/>
          </a:p>
          <a:p>
            <a:endParaRPr lang="nl-NL" sz="1200"/>
          </a:p>
          <a:p>
            <a:endParaRPr lang="nl-NL" sz="1200"/>
          </a:p>
          <a:p>
            <a:r>
              <a:rPr lang="nl-NL" sz="1200"/>
              <a:t>Daarnaast is gebruik gemaakt van het 3R-model om te duiden wat de knoppen kunnen zijn waaraan gedraaid kan worden om eigen regie te stimuleren: Ruimte, Richting en Ruggensteun.</a:t>
            </a:r>
          </a:p>
          <a:p>
            <a:endParaRPr lang="nl-NL" sz="1200"/>
          </a:p>
          <a:p>
            <a:pPr>
              <a:lnSpc>
                <a:spcPts val="1400"/>
              </a:lnSpc>
            </a:pPr>
            <a:r>
              <a:rPr lang="nl-NL" sz="1200"/>
              <a:t> </a:t>
            </a:r>
          </a:p>
        </p:txBody>
      </p:sp>
      <p:pic>
        <p:nvPicPr>
          <p:cNvPr id="7" name="Afbeelding 6">
            <a:extLst>
              <a:ext uri="{FF2B5EF4-FFF2-40B4-BE49-F238E27FC236}">
                <a16:creationId xmlns:a16="http://schemas.microsoft.com/office/drawing/2014/main" id="{AAD3622E-07F2-1B7D-7432-18FB39E2B9CC}"/>
              </a:ext>
            </a:extLst>
          </p:cNvPr>
          <p:cNvPicPr>
            <a:picLocks noChangeAspect="1"/>
          </p:cNvPicPr>
          <p:nvPr/>
        </p:nvPicPr>
        <p:blipFill>
          <a:blip r:embed="rId3"/>
          <a:stretch>
            <a:fillRect/>
          </a:stretch>
        </p:blipFill>
        <p:spPr>
          <a:xfrm>
            <a:off x="6505589" y="2949301"/>
            <a:ext cx="4620223" cy="2343892"/>
          </a:xfrm>
          <a:prstGeom prst="rect">
            <a:avLst/>
          </a:prstGeom>
        </p:spPr>
      </p:pic>
    </p:spTree>
    <p:extLst>
      <p:ext uri="{BB962C8B-B14F-4D97-AF65-F5344CB8AC3E}">
        <p14:creationId xmlns:p14="http://schemas.microsoft.com/office/powerpoint/2010/main" val="3033799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D3FAA-AB77-C891-3876-3EEC07C5314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27C1D82-D651-2B0A-33B5-375496F6E12F}"/>
              </a:ext>
            </a:extLst>
          </p:cNvPr>
          <p:cNvSpPr>
            <a:spLocks noGrp="1"/>
          </p:cNvSpPr>
          <p:nvPr>
            <p:ph idx="1"/>
          </p:nvPr>
        </p:nvSpPr>
        <p:spPr>
          <a:xfrm>
            <a:off x="838200" y="907050"/>
            <a:ext cx="5181600" cy="5102899"/>
          </a:xfrm>
        </p:spPr>
        <p:txBody>
          <a:bodyPr vert="horz" lIns="91440" tIns="45720" rIns="91440" bIns="45720" rtlCol="0" anchor="t">
            <a:normAutofit/>
          </a:bodyPr>
          <a:lstStyle/>
          <a:p>
            <a:pPr marL="0" indent="0">
              <a:lnSpc>
                <a:spcPct val="120000"/>
              </a:lnSpc>
              <a:buNone/>
            </a:pPr>
            <a:endParaRPr lang="nl-NL" sz="1300"/>
          </a:p>
          <a:p>
            <a:pPr marL="0" indent="0">
              <a:lnSpc>
                <a:spcPct val="120000"/>
              </a:lnSpc>
              <a:buNone/>
            </a:pPr>
            <a:endParaRPr lang="nl-NL" sz="1300"/>
          </a:p>
          <a:p>
            <a:pPr marL="0" indent="0">
              <a:lnSpc>
                <a:spcPct val="120000"/>
              </a:lnSpc>
              <a:buNone/>
            </a:pPr>
            <a:endParaRPr lang="nl-NL" sz="1300"/>
          </a:p>
          <a:p>
            <a:endParaRPr lang="nl-NL" sz="1300"/>
          </a:p>
          <a:p>
            <a:pPr marL="0" indent="0">
              <a:buNone/>
            </a:pPr>
            <a:endParaRPr lang="nl-NL" sz="1300"/>
          </a:p>
          <a:p>
            <a:endParaRPr lang="nl-NL" sz="1300"/>
          </a:p>
          <a:p>
            <a:endParaRPr lang="nl-NL" sz="1200">
              <a:ea typeface="Calibri"/>
              <a:cs typeface="Calibri"/>
            </a:endParaRPr>
          </a:p>
        </p:txBody>
      </p:sp>
      <p:sp>
        <p:nvSpPr>
          <p:cNvPr id="4" name="Tijdelijke aanduiding voor dianummer 3">
            <a:extLst>
              <a:ext uri="{FF2B5EF4-FFF2-40B4-BE49-F238E27FC236}">
                <a16:creationId xmlns:a16="http://schemas.microsoft.com/office/drawing/2014/main" id="{19B3B50D-23E6-CF5F-0B09-E6BCD41EC4F2}"/>
              </a:ext>
            </a:extLst>
          </p:cNvPr>
          <p:cNvSpPr>
            <a:spLocks noGrp="1"/>
          </p:cNvSpPr>
          <p:nvPr>
            <p:ph type="sldNum" sz="quarter" idx="12"/>
          </p:nvPr>
        </p:nvSpPr>
        <p:spPr/>
        <p:txBody>
          <a:bodyPr/>
          <a:lstStyle/>
          <a:p>
            <a:fld id="{2117655D-1EEA-426F-87EE-1C00A87D509E}" type="slidenum">
              <a:rPr lang="nl-NL" smtClean="0"/>
              <a:t>50</a:t>
            </a:fld>
            <a:endParaRPr lang="nl-NL"/>
          </a:p>
        </p:txBody>
      </p:sp>
      <p:sp>
        <p:nvSpPr>
          <p:cNvPr id="6" name="Tijdelijke aanduiding voor inhoud 2">
            <a:extLst>
              <a:ext uri="{FF2B5EF4-FFF2-40B4-BE49-F238E27FC236}">
                <a16:creationId xmlns:a16="http://schemas.microsoft.com/office/drawing/2014/main" id="{12F6C17F-9E1B-27B6-D72B-9A78C4C5375D}"/>
              </a:ext>
            </a:extLst>
          </p:cNvPr>
          <p:cNvSpPr txBox="1">
            <a:spLocks/>
          </p:cNvSpPr>
          <p:nvPr/>
        </p:nvSpPr>
        <p:spPr>
          <a:xfrm>
            <a:off x="6470737" y="881998"/>
            <a:ext cx="5181600" cy="51028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200">
              <a:ea typeface="Calibri"/>
              <a:cs typeface="Calibri"/>
            </a:endParaRPr>
          </a:p>
          <a:p>
            <a:pPr marL="0" indent="0">
              <a:buFont typeface="Arial" panose="020B0604020202020204" pitchFamily="34" charset="0"/>
              <a:buNone/>
            </a:pPr>
            <a:endParaRPr lang="nl-NL" sz="1200">
              <a:ea typeface="Calibri"/>
              <a:cs typeface="Calibri"/>
            </a:endParaRPr>
          </a:p>
          <a:p>
            <a:pPr marL="0" indent="0">
              <a:buFont typeface="Arial" panose="020B0604020202020204" pitchFamily="34" charset="0"/>
              <a:buNone/>
            </a:pPr>
            <a:endParaRPr lang="nl-NL" sz="1200">
              <a:ea typeface="Calibri"/>
              <a:cs typeface="Calibri"/>
            </a:endParaRPr>
          </a:p>
          <a:p>
            <a:endParaRPr lang="nl-NL" sz="1200">
              <a:ea typeface="Calibri"/>
              <a:cs typeface="Calibri"/>
            </a:endParaRPr>
          </a:p>
          <a:p>
            <a:endParaRPr lang="nl-NL" sz="1200">
              <a:ea typeface="Calibri"/>
              <a:cs typeface="Calibri"/>
            </a:endParaRPr>
          </a:p>
        </p:txBody>
      </p:sp>
      <p:sp>
        <p:nvSpPr>
          <p:cNvPr id="8" name="Tekstvak 7">
            <a:extLst>
              <a:ext uri="{FF2B5EF4-FFF2-40B4-BE49-F238E27FC236}">
                <a16:creationId xmlns:a16="http://schemas.microsoft.com/office/drawing/2014/main" id="{9DFF3840-51D7-1206-8369-616554483A2E}"/>
              </a:ext>
            </a:extLst>
          </p:cNvPr>
          <p:cNvSpPr txBox="1"/>
          <p:nvPr/>
        </p:nvSpPr>
        <p:spPr>
          <a:xfrm>
            <a:off x="6327324" y="784585"/>
            <a:ext cx="5257800" cy="553998"/>
          </a:xfrm>
          <a:prstGeom prst="rect">
            <a:avLst/>
          </a:prstGeom>
          <a:noFill/>
        </p:spPr>
        <p:txBody>
          <a:bodyPr wrap="square">
            <a:spAutoFit/>
          </a:bodyPr>
          <a:lstStyle/>
          <a:p>
            <a:pPr marL="0" indent="0" fontAlgn="base">
              <a:lnSpc>
                <a:spcPct val="100000"/>
              </a:lnSpc>
              <a:buNone/>
            </a:pPr>
            <a:endParaRPr lang="nl-NL" sz="1200">
              <a:ea typeface="Calibri"/>
              <a:cs typeface="Calibri"/>
            </a:endParaRPr>
          </a:p>
          <a:p>
            <a:pPr marL="0" indent="0">
              <a:buNone/>
            </a:pPr>
            <a:endParaRPr lang="nl-NL" sz="1800">
              <a:solidFill>
                <a:srgbClr val="242424"/>
              </a:solidFill>
              <a:cs typeface="Calibri"/>
            </a:endParaRPr>
          </a:p>
        </p:txBody>
      </p:sp>
      <p:sp>
        <p:nvSpPr>
          <p:cNvPr id="11" name="Tijdelijke aanduiding voor inhoud 2">
            <a:extLst>
              <a:ext uri="{FF2B5EF4-FFF2-40B4-BE49-F238E27FC236}">
                <a16:creationId xmlns:a16="http://schemas.microsoft.com/office/drawing/2014/main" id="{95F626FE-2B30-1103-1906-60EF02F34DEA}"/>
              </a:ext>
            </a:extLst>
          </p:cNvPr>
          <p:cNvSpPr txBox="1">
            <a:spLocks/>
          </p:cNvSpPr>
          <p:nvPr/>
        </p:nvSpPr>
        <p:spPr>
          <a:xfrm>
            <a:off x="770987" y="784585"/>
            <a:ext cx="5181600" cy="56783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1200" b="1"/>
              <a:t>Rondetafelgesprek met werknemers</a:t>
            </a:r>
          </a:p>
          <a:p>
            <a:pPr marL="0" indent="0" fontAlgn="base">
              <a:lnSpc>
                <a:spcPct val="100000"/>
              </a:lnSpc>
              <a:buNone/>
            </a:pPr>
            <a:r>
              <a:rPr lang="nl-NL" sz="1200" i="1">
                <a:ea typeface="Calibri"/>
                <a:cs typeface="Calibri"/>
              </a:rPr>
              <a:t>Vertrouwen en controle</a:t>
            </a:r>
          </a:p>
          <a:p>
            <a:pPr marL="0" indent="0" fontAlgn="base">
              <a:lnSpc>
                <a:spcPct val="100000"/>
              </a:lnSpc>
              <a:buNone/>
            </a:pPr>
            <a:r>
              <a:rPr lang="nl-NL" sz="1200">
                <a:ea typeface="Calibri"/>
                <a:cs typeface="Calibri"/>
              </a:rPr>
              <a:t>Deelnemers aan het gesprek associëren eigen regie vooral met vertrouwen en autonomie. Aan de ene kant heb je als medewerker het vertrouwen van de organisatie nodig dat je als professional het goede doet en aan de andere kant moet je als medewerker zelf ook om hulp vragen en zelf ruggenspraak regelen.</a:t>
            </a:r>
          </a:p>
          <a:p>
            <a:pPr marL="0" indent="0" fontAlgn="base">
              <a:lnSpc>
                <a:spcPct val="100000"/>
              </a:lnSpc>
              <a:buNone/>
            </a:pPr>
            <a:r>
              <a:rPr lang="nl-NL" sz="1200">
                <a:ea typeface="Calibri"/>
                <a:cs typeface="Calibri"/>
              </a:rPr>
              <a:t>In coronatijd was er veel flexibiliteit. Er werd thuisgewerkt. De werkgever ging er vanuit dat je als professional de juiste keuze maakte. Nu zie je een omgekeerde trend.  Er is meer behoefte aan controle door de leiding. De mogelijkheden om thuis te werken worden ingeperkt. Er komen weer meer regels en dat resulteert in het gevoel dat er minder vertrouwen in de professional zelf is.</a:t>
            </a:r>
          </a:p>
          <a:p>
            <a:pPr marL="0" indent="0" fontAlgn="base">
              <a:lnSpc>
                <a:spcPct val="100000"/>
              </a:lnSpc>
              <a:buNone/>
            </a:pPr>
            <a:r>
              <a:rPr lang="nl-NL" sz="1200">
                <a:ea typeface="Calibri"/>
                <a:cs typeface="Calibri"/>
              </a:rPr>
              <a:t>De deelnemers geven aan dat zij ook zien dat, door een oplopend ziekteverzuim, een groot verloop en het grote tekort aan goede vakkrachten, het midden management meer teruggrijpt op controle in plaats van vertrouwen op professionaliteit. </a:t>
            </a:r>
          </a:p>
          <a:p>
            <a:pPr marL="0" indent="0" fontAlgn="base">
              <a:lnSpc>
                <a:spcPct val="100000"/>
              </a:lnSpc>
              <a:buNone/>
            </a:pPr>
            <a:r>
              <a:rPr lang="nl-NL" sz="1200" i="1">
                <a:ea typeface="Calibri"/>
                <a:cs typeface="Calibri"/>
              </a:rPr>
              <a:t>Druk van buitenaf</a:t>
            </a:r>
          </a:p>
          <a:p>
            <a:pPr marL="0" indent="0" fontAlgn="base">
              <a:lnSpc>
                <a:spcPct val="100000"/>
              </a:lnSpc>
              <a:buNone/>
            </a:pPr>
            <a:r>
              <a:rPr lang="nl-NL" sz="1200" kern="100">
                <a:effectLst/>
                <a:ea typeface="Aptos" panose="020B0004020202020204" pitchFamily="34" charset="0"/>
                <a:cs typeface="Times New Roman" panose="02020603050405020304" pitchFamily="18" charset="0"/>
              </a:rPr>
              <a:t>Werknemers ervaren </a:t>
            </a:r>
            <a:r>
              <a:rPr lang="nl-NL" sz="1200" kern="100">
                <a:ea typeface="Aptos" panose="020B0004020202020204" pitchFamily="34" charset="0"/>
                <a:cs typeface="Times New Roman" panose="02020603050405020304" pitchFamily="18" charset="0"/>
              </a:rPr>
              <a:t>een toename van de werkdruk doordat zij geconfronteerd worden met druk van buitenaf. Zo krijgen zij steeds vaker te maken met opdrachten en taken waar zij onvoldoende voor geëquipeerd zijn in kennis, ervaring en tijd. Een voorbeeld hiervan is een toename van cliënten vanuit de GGZ. </a:t>
            </a:r>
          </a:p>
          <a:p>
            <a:pPr marL="0" indent="0" fontAlgn="base">
              <a:lnSpc>
                <a:spcPct val="100000"/>
              </a:lnSpc>
              <a:buNone/>
            </a:pPr>
            <a:r>
              <a:rPr lang="nl-NL" sz="1200">
                <a:ea typeface="Calibri"/>
                <a:cs typeface="Calibri"/>
              </a:rPr>
              <a:t>Ook de druk op budgetten is goed voelbaar voor werknemers. Voor sommigen resulteert dit ook in werkonzekerheid en onrust.</a:t>
            </a:r>
          </a:p>
          <a:p>
            <a:pPr marL="0" indent="0" fontAlgn="base">
              <a:lnSpc>
                <a:spcPct val="100000"/>
              </a:lnSpc>
              <a:buNone/>
            </a:pPr>
            <a:endParaRPr lang="nl-NL" sz="1200">
              <a:ea typeface="Calibri"/>
              <a:cs typeface="Calibri"/>
            </a:endParaRPr>
          </a:p>
          <a:p>
            <a:pPr marL="0" indent="0" fontAlgn="base">
              <a:lnSpc>
                <a:spcPct val="100000"/>
              </a:lnSpc>
              <a:buNone/>
            </a:pPr>
            <a:endParaRPr lang="nl-NL" sz="1200">
              <a:ea typeface="Calibri"/>
              <a:cs typeface="Calibri"/>
            </a:endParaRPr>
          </a:p>
          <a:p>
            <a:pPr marL="0" indent="0">
              <a:lnSpc>
                <a:spcPct val="120000"/>
              </a:lnSpc>
              <a:buFont typeface="Arial" panose="020B0604020202020204" pitchFamily="34" charset="0"/>
              <a:buNone/>
            </a:pPr>
            <a:endParaRPr lang="nl-NL" sz="1300"/>
          </a:p>
          <a:p>
            <a:pPr marL="0" indent="0">
              <a:buNone/>
            </a:pPr>
            <a:endParaRPr lang="nl-NL" sz="1300"/>
          </a:p>
          <a:p>
            <a:pPr marL="0" indent="0">
              <a:buFont typeface="Arial" panose="020B0604020202020204" pitchFamily="34" charset="0"/>
              <a:buNone/>
            </a:pPr>
            <a:endParaRPr lang="nl-NL" sz="1300"/>
          </a:p>
          <a:p>
            <a:endParaRPr lang="nl-NL" sz="1300"/>
          </a:p>
          <a:p>
            <a:endParaRPr lang="nl-NL" sz="1200">
              <a:ea typeface="Calibri"/>
              <a:cs typeface="Calibri"/>
            </a:endParaRPr>
          </a:p>
        </p:txBody>
      </p:sp>
      <p:sp>
        <p:nvSpPr>
          <p:cNvPr id="2" name="Tijdelijke aanduiding voor inhoud 2">
            <a:extLst>
              <a:ext uri="{FF2B5EF4-FFF2-40B4-BE49-F238E27FC236}">
                <a16:creationId xmlns:a16="http://schemas.microsoft.com/office/drawing/2014/main" id="{BA6ADCD4-6464-1B25-F5AF-F67A7D9B9305}"/>
              </a:ext>
            </a:extLst>
          </p:cNvPr>
          <p:cNvSpPr txBox="1">
            <a:spLocks/>
          </p:cNvSpPr>
          <p:nvPr/>
        </p:nvSpPr>
        <p:spPr>
          <a:xfrm>
            <a:off x="6172202" y="1043104"/>
            <a:ext cx="5181600" cy="56783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nl-NL" sz="1200" i="1">
                <a:ea typeface="Calibri"/>
                <a:cs typeface="Calibri"/>
              </a:rPr>
              <a:t>Werk- en privé balans</a:t>
            </a:r>
          </a:p>
          <a:p>
            <a:pPr marL="0" indent="0" fontAlgn="base">
              <a:lnSpc>
                <a:spcPct val="100000"/>
              </a:lnSpc>
              <a:buNone/>
            </a:pPr>
            <a:r>
              <a:rPr lang="nl-NL" sz="1200"/>
              <a:t>De deelnemers geven aan dat de werk- en privébalans heel ingewikkeld kan zijn. Dit heeft verschillende oorzaken. Aan de ene kant is het inherent aan het werk dat het gebruikelijk is dat je ook buiten kantooruren beschikbaar bent en werkt. Daarnaast maakt het hoge ziekteverzuim en de arbeidsmarktkrapte dat de werkdruk enorm aan het toenemen is. De mogelijkheden voor vervanging zijn steeds beperkter. Als er dan geen goede begeleiding en voorzieningen zijn, zoals een werktelefoon en het recht op onbereikbaarheid, dan kan dit leiden tot ernstige situaties. </a:t>
            </a:r>
          </a:p>
          <a:p>
            <a:pPr marL="0" indent="0">
              <a:lnSpc>
                <a:spcPct val="100000"/>
              </a:lnSpc>
              <a:buFont typeface="Arial" panose="020B0604020202020204" pitchFamily="34" charset="0"/>
              <a:buNone/>
            </a:pPr>
            <a:r>
              <a:rPr lang="nl-NL" sz="1200">
                <a:ea typeface="Calibri"/>
                <a:cs typeface="Calibri"/>
              </a:rPr>
              <a:t>De deelnemers geven ook aan dat er weinig rekening wordt gehouden met specifieke problemen die werknemers kunnen ervaren. Voorbeelden hiervan zijn overgangs- en menstruatieklachten waar veel vrouwen mee te maken hebben. In het sociale domein werken veel vrouwen. Zij zouden erg veel baat bij kunnen hebben als er meer begrip en ruimte voor komt voor deze klachten. Meer ruimte voor eigen regie kan ook daarin behulpzaam zijn. Een voorbeeld hiervan is een werknemer met heftige menstruatieklachten. Zij kan hierdoor niet ambulant of op kantoor werken maar zou wel thuis werkzaamheden kunnen oppakken (werk achter computer of telefoon). Hier ruimte en flexibiliteit voor bieden kan maken dat zij zich niet ziek hoeft te melden maar aangepast toch inzetbaar blijft. </a:t>
            </a:r>
          </a:p>
          <a:p>
            <a:pPr marL="0" indent="0">
              <a:lnSpc>
                <a:spcPct val="100000"/>
              </a:lnSpc>
              <a:buFont typeface="Arial" panose="020B0604020202020204" pitchFamily="34" charset="0"/>
              <a:buNone/>
            </a:pPr>
            <a:r>
              <a:rPr lang="nl-NL" sz="1200"/>
              <a:t>Dat geldt ook voor werknemers met een arbeidsbeperking. Organisaties kunnen daarin beperkte denkers zijn. Er wordt weinig in oplossingen gedacht en dat is jammer, want met soms eenvoudige oplossingen zou er veel meer mogelijk zijn. </a:t>
            </a:r>
          </a:p>
          <a:p>
            <a:pPr marL="0" indent="0">
              <a:lnSpc>
                <a:spcPct val="100000"/>
              </a:lnSpc>
              <a:buFont typeface="Arial" panose="020B0604020202020204" pitchFamily="34" charset="0"/>
              <a:buNone/>
            </a:pPr>
            <a:endParaRPr lang="nl-NL" sz="1200"/>
          </a:p>
          <a:p>
            <a:pPr marL="0" indent="0">
              <a:lnSpc>
                <a:spcPct val="100000"/>
              </a:lnSpc>
              <a:buNone/>
            </a:pPr>
            <a:endParaRPr lang="nl-NL" sz="1200"/>
          </a:p>
        </p:txBody>
      </p:sp>
    </p:spTree>
    <p:extLst>
      <p:ext uri="{BB962C8B-B14F-4D97-AF65-F5344CB8AC3E}">
        <p14:creationId xmlns:p14="http://schemas.microsoft.com/office/powerpoint/2010/main" val="3460154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6B76-3791-F7EA-1BA2-B7F0A949C04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7A4A54B-12BE-FF49-E9B7-304FEF1665DD}"/>
              </a:ext>
            </a:extLst>
          </p:cNvPr>
          <p:cNvSpPr>
            <a:spLocks noGrp="1"/>
          </p:cNvSpPr>
          <p:nvPr>
            <p:ph idx="1"/>
          </p:nvPr>
        </p:nvSpPr>
        <p:spPr>
          <a:xfrm>
            <a:off x="838200" y="907050"/>
            <a:ext cx="5181600" cy="5102899"/>
          </a:xfrm>
        </p:spPr>
        <p:txBody>
          <a:bodyPr vert="horz" lIns="91440" tIns="45720" rIns="91440" bIns="45720" rtlCol="0" anchor="t">
            <a:normAutofit/>
          </a:bodyPr>
          <a:lstStyle/>
          <a:p>
            <a:pPr marL="0" indent="0">
              <a:lnSpc>
                <a:spcPct val="120000"/>
              </a:lnSpc>
              <a:buNone/>
            </a:pPr>
            <a:endParaRPr lang="nl-NL" sz="1300"/>
          </a:p>
          <a:p>
            <a:pPr marL="0" indent="0">
              <a:lnSpc>
                <a:spcPct val="120000"/>
              </a:lnSpc>
              <a:buNone/>
            </a:pPr>
            <a:endParaRPr lang="nl-NL" sz="1300"/>
          </a:p>
          <a:p>
            <a:pPr marL="0" indent="0">
              <a:lnSpc>
                <a:spcPct val="120000"/>
              </a:lnSpc>
              <a:buNone/>
            </a:pPr>
            <a:endParaRPr lang="nl-NL" sz="1300"/>
          </a:p>
          <a:p>
            <a:endParaRPr lang="nl-NL" sz="1300"/>
          </a:p>
          <a:p>
            <a:pPr marL="0" indent="0">
              <a:buNone/>
            </a:pPr>
            <a:endParaRPr lang="nl-NL" sz="1300"/>
          </a:p>
          <a:p>
            <a:endParaRPr lang="nl-NL" sz="1300"/>
          </a:p>
          <a:p>
            <a:endParaRPr lang="nl-NL" sz="1200">
              <a:ea typeface="Calibri"/>
              <a:cs typeface="Calibri"/>
            </a:endParaRPr>
          </a:p>
        </p:txBody>
      </p:sp>
      <p:sp>
        <p:nvSpPr>
          <p:cNvPr id="4" name="Tijdelijke aanduiding voor dianummer 3">
            <a:extLst>
              <a:ext uri="{FF2B5EF4-FFF2-40B4-BE49-F238E27FC236}">
                <a16:creationId xmlns:a16="http://schemas.microsoft.com/office/drawing/2014/main" id="{3E4ED977-73C7-C6A8-BDB5-66C81EBCB771}"/>
              </a:ext>
            </a:extLst>
          </p:cNvPr>
          <p:cNvSpPr>
            <a:spLocks noGrp="1"/>
          </p:cNvSpPr>
          <p:nvPr>
            <p:ph type="sldNum" sz="quarter" idx="12"/>
          </p:nvPr>
        </p:nvSpPr>
        <p:spPr/>
        <p:txBody>
          <a:bodyPr/>
          <a:lstStyle/>
          <a:p>
            <a:fld id="{2117655D-1EEA-426F-87EE-1C00A87D509E}" type="slidenum">
              <a:rPr lang="nl-NL" smtClean="0"/>
              <a:t>51</a:t>
            </a:fld>
            <a:endParaRPr lang="nl-NL"/>
          </a:p>
        </p:txBody>
      </p:sp>
      <p:sp>
        <p:nvSpPr>
          <p:cNvPr id="6" name="Tijdelijke aanduiding voor inhoud 2">
            <a:extLst>
              <a:ext uri="{FF2B5EF4-FFF2-40B4-BE49-F238E27FC236}">
                <a16:creationId xmlns:a16="http://schemas.microsoft.com/office/drawing/2014/main" id="{3D8B7C5C-F9C2-F0CD-A43D-6DA51FE965E4}"/>
              </a:ext>
            </a:extLst>
          </p:cNvPr>
          <p:cNvSpPr txBox="1">
            <a:spLocks/>
          </p:cNvSpPr>
          <p:nvPr/>
        </p:nvSpPr>
        <p:spPr>
          <a:xfrm>
            <a:off x="6470737" y="881998"/>
            <a:ext cx="5181600" cy="51028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200">
              <a:ea typeface="Calibri"/>
              <a:cs typeface="Calibri"/>
            </a:endParaRPr>
          </a:p>
          <a:p>
            <a:pPr marL="0" indent="0">
              <a:buFont typeface="Arial" panose="020B0604020202020204" pitchFamily="34" charset="0"/>
              <a:buNone/>
            </a:pPr>
            <a:endParaRPr lang="nl-NL" sz="1200">
              <a:ea typeface="Calibri"/>
              <a:cs typeface="Calibri"/>
            </a:endParaRPr>
          </a:p>
          <a:p>
            <a:pPr marL="0" indent="0">
              <a:buFont typeface="Arial" panose="020B0604020202020204" pitchFamily="34" charset="0"/>
              <a:buNone/>
            </a:pPr>
            <a:endParaRPr lang="nl-NL" sz="1200">
              <a:ea typeface="Calibri"/>
              <a:cs typeface="Calibri"/>
            </a:endParaRPr>
          </a:p>
          <a:p>
            <a:endParaRPr lang="nl-NL" sz="1200">
              <a:ea typeface="Calibri"/>
              <a:cs typeface="Calibri"/>
            </a:endParaRPr>
          </a:p>
          <a:p>
            <a:endParaRPr lang="nl-NL" sz="1200">
              <a:ea typeface="Calibri"/>
              <a:cs typeface="Calibri"/>
            </a:endParaRPr>
          </a:p>
        </p:txBody>
      </p:sp>
      <p:sp>
        <p:nvSpPr>
          <p:cNvPr id="8" name="Tekstvak 7">
            <a:extLst>
              <a:ext uri="{FF2B5EF4-FFF2-40B4-BE49-F238E27FC236}">
                <a16:creationId xmlns:a16="http://schemas.microsoft.com/office/drawing/2014/main" id="{0F283240-EC02-BCD5-60C1-F2368E0F6818}"/>
              </a:ext>
            </a:extLst>
          </p:cNvPr>
          <p:cNvSpPr txBox="1"/>
          <p:nvPr/>
        </p:nvSpPr>
        <p:spPr>
          <a:xfrm>
            <a:off x="6327324" y="784585"/>
            <a:ext cx="5257800" cy="553998"/>
          </a:xfrm>
          <a:prstGeom prst="rect">
            <a:avLst/>
          </a:prstGeom>
          <a:noFill/>
        </p:spPr>
        <p:txBody>
          <a:bodyPr wrap="square">
            <a:spAutoFit/>
          </a:bodyPr>
          <a:lstStyle/>
          <a:p>
            <a:pPr marL="0" indent="0" fontAlgn="base">
              <a:lnSpc>
                <a:spcPct val="100000"/>
              </a:lnSpc>
              <a:buNone/>
            </a:pPr>
            <a:endParaRPr lang="nl-NL" sz="1200">
              <a:ea typeface="Calibri"/>
              <a:cs typeface="Calibri"/>
            </a:endParaRPr>
          </a:p>
          <a:p>
            <a:pPr marL="0" indent="0">
              <a:buNone/>
            </a:pPr>
            <a:endParaRPr lang="nl-NL" sz="1800">
              <a:solidFill>
                <a:srgbClr val="242424"/>
              </a:solidFill>
              <a:cs typeface="Calibri"/>
            </a:endParaRPr>
          </a:p>
        </p:txBody>
      </p:sp>
      <p:sp>
        <p:nvSpPr>
          <p:cNvPr id="2" name="Tijdelijke aanduiding voor inhoud 2">
            <a:extLst>
              <a:ext uri="{FF2B5EF4-FFF2-40B4-BE49-F238E27FC236}">
                <a16:creationId xmlns:a16="http://schemas.microsoft.com/office/drawing/2014/main" id="{2DA933B5-C5A0-636F-64B3-0B385DA1D539}"/>
              </a:ext>
            </a:extLst>
          </p:cNvPr>
          <p:cNvSpPr txBox="1">
            <a:spLocks/>
          </p:cNvSpPr>
          <p:nvPr/>
        </p:nvSpPr>
        <p:spPr>
          <a:xfrm>
            <a:off x="770987" y="589814"/>
            <a:ext cx="5181600" cy="56783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1200" i="1"/>
              <a:t>Eigen regie en de cao</a:t>
            </a:r>
          </a:p>
          <a:p>
            <a:pPr marL="0" indent="0">
              <a:lnSpc>
                <a:spcPct val="100000"/>
              </a:lnSpc>
              <a:buNone/>
            </a:pPr>
            <a:r>
              <a:rPr lang="nl-NL" sz="1200"/>
              <a:t>Op de vraag of het loopbaanbudget en IKB werknemers helpen om eigen keuzes te maken en eigen regie te nemen wordt opgemerkt dat dit inderdaad fijn is, maar dat werknemers er in de praktijk ook tegenaanlopen dat gemaakte keuzes ook weer voor andere problemen kunnen zorgen. Een voorbeeld hiervan is het opnemen van verlof of tijd vanuit het IKB. Het risico bestaat dat je dan zelf in de knoei komt doordat je wel verantwoordelijk bent voor je eigen caseload. Er is vaak geen vervanging en je moet dan zelf de achterstand in het werk weer gaan inlopen. Dat wat op papier een goede regeling lijkt, kan dan in de praktijk anders uitpakken. De arbeidsmarktkrapte en het hoge ziekteverzuim versterken dit en kunnen voor extra complicaties zorgen.  </a:t>
            </a:r>
          </a:p>
          <a:p>
            <a:pPr marL="0" indent="0">
              <a:lnSpc>
                <a:spcPct val="100000"/>
              </a:lnSpc>
              <a:buNone/>
            </a:pPr>
            <a:r>
              <a:rPr lang="nl-NL" sz="1200"/>
              <a:t>Cao-wensen</a:t>
            </a:r>
          </a:p>
          <a:p>
            <a:pPr>
              <a:lnSpc>
                <a:spcPct val="100000"/>
              </a:lnSpc>
            </a:pPr>
            <a:r>
              <a:rPr lang="nl-NL" sz="1200"/>
              <a:t>Betere voorlichting en faciliteiten voor vrouwen met menstruatieklachten en in de overgang</a:t>
            </a:r>
          </a:p>
          <a:p>
            <a:pPr>
              <a:lnSpc>
                <a:spcPct val="100000"/>
              </a:lnSpc>
            </a:pPr>
            <a:r>
              <a:rPr lang="nl-NL" sz="1200"/>
              <a:t>Recht om onbereikbaar te zijn</a:t>
            </a:r>
          </a:p>
          <a:p>
            <a:pPr>
              <a:lnSpc>
                <a:spcPct val="100000"/>
              </a:lnSpc>
            </a:pPr>
            <a:r>
              <a:rPr lang="nl-NL" sz="1200"/>
              <a:t>Betere kansen voor sociaal werkers met een beperking</a:t>
            </a:r>
          </a:p>
          <a:p>
            <a:pPr>
              <a:lnSpc>
                <a:spcPct val="100000"/>
              </a:lnSpc>
            </a:pPr>
            <a:r>
              <a:rPr lang="nl-NL" sz="1200"/>
              <a:t>Goede reiskostenregeling en faciliteiten als telefoon en laptop</a:t>
            </a:r>
          </a:p>
          <a:p>
            <a:pPr>
              <a:lnSpc>
                <a:spcPct val="100000"/>
              </a:lnSpc>
            </a:pPr>
            <a:r>
              <a:rPr lang="nl-NL" sz="1200"/>
              <a:t>Aandacht voor grensoverschrijdend gedrag, met name ook door cliënten. Er is in toenemende mate sprake van complexe problematiek met hogere risico's voor werknemers op grensoverschrijdend gedrag.</a:t>
            </a:r>
          </a:p>
          <a:p>
            <a:pPr>
              <a:lnSpc>
                <a:spcPct val="100000"/>
              </a:lnSpc>
            </a:pPr>
            <a:r>
              <a:rPr lang="nl-NL" sz="1200"/>
              <a:t>Meer inzetten op innovatie. Onderzoek de mogelijkheden om AI in te zetten om de administratieve lastendruk te verlichten</a:t>
            </a:r>
          </a:p>
        </p:txBody>
      </p:sp>
      <p:sp>
        <p:nvSpPr>
          <p:cNvPr id="5" name="Rechthoek 4">
            <a:extLst>
              <a:ext uri="{FF2B5EF4-FFF2-40B4-BE49-F238E27FC236}">
                <a16:creationId xmlns:a16="http://schemas.microsoft.com/office/drawing/2014/main" id="{C8F5D819-CF4F-2A3C-5766-21A48C087993}"/>
              </a:ext>
            </a:extLst>
          </p:cNvPr>
          <p:cNvSpPr/>
          <p:nvPr/>
        </p:nvSpPr>
        <p:spPr>
          <a:xfrm>
            <a:off x="6519672" y="-18847"/>
            <a:ext cx="5672328" cy="687684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46322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283897B-0D29-4B54-A824-FE6E01B10A38}"/>
              </a:ext>
            </a:extLst>
          </p:cNvPr>
          <p:cNvSpPr/>
          <p:nvPr/>
        </p:nvSpPr>
        <p:spPr>
          <a:xfrm>
            <a:off x="-14152" y="5522976"/>
            <a:ext cx="3084414" cy="133502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CEF8B9DF-D8FE-41C2-BD9A-C517D2CA49BE}"/>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41124DAD-0799-441F-8E38-E6D0E3CB8CDC}"/>
              </a:ext>
            </a:extLst>
          </p:cNvPr>
          <p:cNvSpPr>
            <a:spLocks noGrp="1"/>
          </p:cNvSpPr>
          <p:nvPr>
            <p:ph type="sldNum" sz="quarter" idx="12"/>
          </p:nvPr>
        </p:nvSpPr>
        <p:spPr/>
        <p:txBody>
          <a:bodyPr/>
          <a:lstStyle/>
          <a:p>
            <a:fld id="{2117655D-1EEA-426F-87EE-1C00A87D509E}" type="slidenum">
              <a:rPr lang="nl-NL" smtClean="0">
                <a:solidFill>
                  <a:schemeClr val="bg2"/>
                </a:solidFill>
              </a:rPr>
              <a:t>52</a:t>
            </a:fld>
            <a:endParaRPr lang="nl-NL">
              <a:solidFill>
                <a:schemeClr val="bg2"/>
              </a:solidFill>
            </a:endParaRPr>
          </a:p>
        </p:txBody>
      </p:sp>
      <p:sp>
        <p:nvSpPr>
          <p:cNvPr id="8" name="Tekstvak 7">
            <a:extLst>
              <a:ext uri="{FF2B5EF4-FFF2-40B4-BE49-F238E27FC236}">
                <a16:creationId xmlns:a16="http://schemas.microsoft.com/office/drawing/2014/main" id="{76AA6FBE-9A84-38AB-BAB6-2BA677C8A669}"/>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7" name="Tekstvak 6">
            <a:extLst>
              <a:ext uri="{FF2B5EF4-FFF2-40B4-BE49-F238E27FC236}">
                <a16:creationId xmlns:a16="http://schemas.microsoft.com/office/drawing/2014/main" id="{8BB9547C-B95B-7102-1BEA-97412B9E3591}"/>
              </a:ext>
            </a:extLst>
          </p:cNvPr>
          <p:cNvSpPr txBox="1"/>
          <p:nvPr/>
        </p:nvSpPr>
        <p:spPr>
          <a:xfrm>
            <a:off x="189234" y="5693026"/>
            <a:ext cx="2878372" cy="830997"/>
          </a:xfrm>
          <a:prstGeom prst="rect">
            <a:avLst/>
          </a:prstGeom>
          <a:noFill/>
        </p:spPr>
        <p:txBody>
          <a:bodyPr wrap="square" rtlCol="0">
            <a:spAutoFit/>
          </a:bodyPr>
          <a:lstStyle/>
          <a:p>
            <a:r>
              <a:rPr lang="nl-NL" sz="2400">
                <a:solidFill>
                  <a:schemeClr val="bg1"/>
                </a:solidFill>
              </a:rPr>
              <a:t>6. </a:t>
            </a:r>
          </a:p>
          <a:p>
            <a:r>
              <a:rPr lang="nl-NL" sz="2400">
                <a:solidFill>
                  <a:schemeClr val="bg1"/>
                </a:solidFill>
              </a:rPr>
              <a:t>Observaties</a:t>
            </a:r>
          </a:p>
        </p:txBody>
      </p:sp>
      <p:pic>
        <p:nvPicPr>
          <p:cNvPr id="10" name="Afbeelding 9">
            <a:extLst>
              <a:ext uri="{FF2B5EF4-FFF2-40B4-BE49-F238E27FC236}">
                <a16:creationId xmlns:a16="http://schemas.microsoft.com/office/drawing/2014/main" id="{1AA35FC8-55D0-AEC5-28DA-B0CD27033B58}"/>
              </a:ext>
            </a:extLst>
          </p:cNvPr>
          <p:cNvPicPr>
            <a:picLocks noChangeAspect="1"/>
          </p:cNvPicPr>
          <p:nvPr/>
        </p:nvPicPr>
        <p:blipFill>
          <a:blip r:embed="rId3">
            <a:alphaModFix amt="38000"/>
            <a:duotone>
              <a:schemeClr val="accent3">
                <a:shade val="45000"/>
                <a:satMod val="135000"/>
              </a:schemeClr>
              <a:prstClr val="white"/>
            </a:duotone>
          </a:blip>
          <a:stretch>
            <a:fillRect/>
          </a:stretch>
        </p:blipFill>
        <p:spPr>
          <a:xfrm>
            <a:off x="-16808" y="-1"/>
            <a:ext cx="3084414" cy="5522977"/>
          </a:xfrm>
          <a:prstGeom prst="rect">
            <a:avLst/>
          </a:prstGeom>
        </p:spPr>
      </p:pic>
      <p:sp>
        <p:nvSpPr>
          <p:cNvPr id="12" name="Tekstvak 11">
            <a:extLst>
              <a:ext uri="{FF2B5EF4-FFF2-40B4-BE49-F238E27FC236}">
                <a16:creationId xmlns:a16="http://schemas.microsoft.com/office/drawing/2014/main" id="{8F7FFC44-CAC1-482C-CA3E-B1B16B4F87FF}"/>
              </a:ext>
            </a:extLst>
          </p:cNvPr>
          <p:cNvSpPr txBox="1"/>
          <p:nvPr/>
        </p:nvSpPr>
        <p:spPr>
          <a:xfrm>
            <a:off x="3538659" y="1297477"/>
            <a:ext cx="8367824" cy="738664"/>
          </a:xfrm>
          <a:prstGeom prst="rect">
            <a:avLst/>
          </a:prstGeom>
          <a:noFill/>
        </p:spPr>
        <p:txBody>
          <a:bodyPr wrap="square" rtlCol="0">
            <a:spAutoFit/>
          </a:bodyPr>
          <a:lstStyle/>
          <a:p>
            <a:endParaRPr lang="nl-NL" sz="1400">
              <a:solidFill>
                <a:schemeClr val="tx1">
                  <a:lumMod val="85000"/>
                  <a:lumOff val="15000"/>
                </a:schemeClr>
              </a:solidFill>
            </a:endParaRPr>
          </a:p>
          <a:p>
            <a:endParaRPr lang="nl-NL" sz="1400">
              <a:solidFill>
                <a:schemeClr val="tx1">
                  <a:lumMod val="85000"/>
                  <a:lumOff val="15000"/>
                </a:schemeClr>
              </a:solidFill>
            </a:endParaRPr>
          </a:p>
          <a:p>
            <a:endParaRPr lang="nl-NL" sz="1400"/>
          </a:p>
        </p:txBody>
      </p:sp>
      <p:sp>
        <p:nvSpPr>
          <p:cNvPr id="2" name="Tekstvak 1">
            <a:extLst>
              <a:ext uri="{FF2B5EF4-FFF2-40B4-BE49-F238E27FC236}">
                <a16:creationId xmlns:a16="http://schemas.microsoft.com/office/drawing/2014/main" id="{F68E30A8-E7A1-3A32-C1A0-D8BDFD30E288}"/>
              </a:ext>
            </a:extLst>
          </p:cNvPr>
          <p:cNvSpPr txBox="1"/>
          <p:nvPr/>
        </p:nvSpPr>
        <p:spPr>
          <a:xfrm>
            <a:off x="3414015" y="194452"/>
            <a:ext cx="8227243" cy="6740307"/>
          </a:xfrm>
          <a:prstGeom prst="rect">
            <a:avLst/>
          </a:prstGeom>
          <a:noFill/>
        </p:spPr>
        <p:txBody>
          <a:bodyPr wrap="square" rtlCol="0">
            <a:spAutoFit/>
          </a:bodyPr>
          <a:lstStyle/>
          <a:p>
            <a:r>
              <a:rPr lang="nl-NL" sz="1200">
                <a:solidFill>
                  <a:schemeClr val="tx1">
                    <a:lumMod val="85000"/>
                    <a:lumOff val="15000"/>
                  </a:schemeClr>
                </a:solidFill>
              </a:rPr>
              <a:t>Op basis van de online dialogen en de rondetafelgesprekken komen we tot verschillende observaties. </a:t>
            </a:r>
            <a:r>
              <a:rPr lang="nl-NL" sz="1200">
                <a:effectLst/>
                <a:ea typeface="Aptos" panose="020B0004020202020204" pitchFamily="34" charset="0"/>
                <a:cs typeface="Aptos" panose="020B0004020202020204" pitchFamily="34" charset="0"/>
              </a:rPr>
              <a:t>In het algemeen kan gesteld worden dat zowel werknemers als werkgevers in de branche sociaal werk sterk waarde hechten aan:</a:t>
            </a:r>
          </a:p>
          <a:p>
            <a:endParaRPr lang="nl-NL" sz="1200">
              <a:effectLst/>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nl-NL" sz="1200" b="1">
                <a:effectLst/>
                <a:ea typeface="Aptos" panose="020B0004020202020204" pitchFamily="34" charset="0"/>
                <a:cs typeface="Aptos" panose="020B0004020202020204" pitchFamily="34" charset="0"/>
              </a:rPr>
              <a:t>Autonomie</a:t>
            </a:r>
            <a:r>
              <a:rPr lang="nl-NL" sz="1200">
                <a:effectLst/>
                <a:ea typeface="Aptos" panose="020B0004020202020204" pitchFamily="34" charset="0"/>
                <a:cs typeface="Aptos" panose="020B0004020202020204" pitchFamily="34" charset="0"/>
              </a:rPr>
              <a:t> in het uitvoeren van hun werk,</a:t>
            </a:r>
          </a:p>
          <a:p>
            <a:pPr marL="342900" lvl="0" indent="-342900">
              <a:buSzPts val="1000"/>
              <a:buFont typeface="Symbol" panose="05050102010706020507" pitchFamily="18" charset="2"/>
              <a:buChar char=""/>
              <a:tabLst>
                <a:tab pos="457200" algn="l"/>
              </a:tabLst>
            </a:pPr>
            <a:r>
              <a:rPr lang="nl-NL" sz="1200" b="1">
                <a:effectLst/>
                <a:ea typeface="Aptos" panose="020B0004020202020204" pitchFamily="34" charset="0"/>
                <a:cs typeface="Aptos" panose="020B0004020202020204" pitchFamily="34" charset="0"/>
              </a:rPr>
              <a:t>Vertrouwen</a:t>
            </a:r>
            <a:r>
              <a:rPr lang="nl-NL" sz="1200">
                <a:effectLst/>
                <a:ea typeface="Aptos" panose="020B0004020202020204" pitchFamily="34" charset="0"/>
                <a:cs typeface="Aptos" panose="020B0004020202020204" pitchFamily="34" charset="0"/>
              </a:rPr>
              <a:t> van leidinggevenden, met minder nadruk op controle.</a:t>
            </a:r>
          </a:p>
          <a:p>
            <a:pPr marL="342900" lvl="0" indent="-342900">
              <a:buSzPts val="1000"/>
              <a:buFont typeface="Symbol" panose="05050102010706020507" pitchFamily="18" charset="2"/>
              <a:buChar char=""/>
              <a:tabLst>
                <a:tab pos="457200" algn="l"/>
              </a:tabLst>
            </a:pPr>
            <a:r>
              <a:rPr lang="nl-NL" sz="1200" b="1">
                <a:effectLst/>
                <a:ea typeface="Aptos" panose="020B0004020202020204" pitchFamily="34" charset="0"/>
                <a:cs typeface="Aptos" panose="020B0004020202020204" pitchFamily="34" charset="0"/>
              </a:rPr>
              <a:t>Heldere kaders</a:t>
            </a:r>
            <a:r>
              <a:rPr lang="nl-NL" sz="1200">
                <a:effectLst/>
                <a:ea typeface="Aptos" panose="020B0004020202020204" pitchFamily="34" charset="0"/>
                <a:cs typeface="Aptos" panose="020B0004020202020204" pitchFamily="34" charset="0"/>
              </a:rPr>
              <a:t> en ondersteuning zonder daarbij aan regie in te boeten.</a:t>
            </a:r>
          </a:p>
          <a:p>
            <a:pPr marL="342900" lvl="0" indent="-342900">
              <a:buSzPts val="1000"/>
              <a:buFont typeface="Symbol" panose="05050102010706020507" pitchFamily="18" charset="2"/>
              <a:buChar char=""/>
              <a:tabLst>
                <a:tab pos="457200" algn="l"/>
              </a:tabLst>
            </a:pPr>
            <a:r>
              <a:rPr lang="nl-NL" sz="1200" b="1">
                <a:effectLst/>
                <a:ea typeface="Aptos" panose="020B0004020202020204" pitchFamily="34" charset="0"/>
                <a:cs typeface="Aptos" panose="020B0004020202020204" pitchFamily="34" charset="0"/>
              </a:rPr>
              <a:t>Flexibele regelingen</a:t>
            </a:r>
            <a:r>
              <a:rPr lang="nl-NL" sz="1200">
                <a:effectLst/>
                <a:ea typeface="Aptos" panose="020B0004020202020204" pitchFamily="34" charset="0"/>
                <a:cs typeface="Aptos" panose="020B0004020202020204" pitchFamily="34" charset="0"/>
              </a:rPr>
              <a:t> met betrekking tot werkuren, verlof en pensioen om werkdruk beheersbaar te houden en </a:t>
            </a:r>
            <a:r>
              <a:rPr lang="nl-NL" sz="1200">
                <a:ea typeface="Aptos" panose="020B0004020202020204" pitchFamily="34" charset="0"/>
                <a:cs typeface="Aptos" panose="020B0004020202020204" pitchFamily="34" charset="0"/>
              </a:rPr>
              <a:t> </a:t>
            </a:r>
            <a:r>
              <a:rPr lang="nl-NL" sz="1200">
                <a:effectLst/>
                <a:ea typeface="Aptos" panose="020B0004020202020204" pitchFamily="34" charset="0"/>
                <a:cs typeface="Aptos" panose="020B0004020202020204" pitchFamily="34" charset="0"/>
              </a:rPr>
              <a:t>voldoende herstelmogelijkheden te hebben </a:t>
            </a:r>
          </a:p>
          <a:p>
            <a:pPr marL="342900" lvl="0" indent="-342900">
              <a:buSzPts val="1000"/>
              <a:buFont typeface="Symbol" panose="05050102010706020507" pitchFamily="18" charset="2"/>
              <a:buChar char=""/>
              <a:tabLst>
                <a:tab pos="457200" algn="l"/>
              </a:tabLst>
            </a:pPr>
            <a:r>
              <a:rPr lang="nl-NL" sz="1200" b="1">
                <a:effectLst/>
                <a:ea typeface="Aptos" panose="020B0004020202020204" pitchFamily="34" charset="0"/>
                <a:cs typeface="Aptos" panose="020B0004020202020204" pitchFamily="34" charset="0"/>
              </a:rPr>
              <a:t>Opleidingsmogelijkheden</a:t>
            </a:r>
            <a:r>
              <a:rPr lang="nl-NL" sz="1200">
                <a:effectLst/>
                <a:ea typeface="Aptos" panose="020B0004020202020204" pitchFamily="34" charset="0"/>
                <a:cs typeface="Aptos" panose="020B0004020202020204" pitchFamily="34" charset="0"/>
              </a:rPr>
              <a:t> en voortdurende ontwikkeling om zich professioneel verder te kunnen verbeteren.</a:t>
            </a:r>
          </a:p>
          <a:p>
            <a:pPr lvl="0">
              <a:buSzPts val="1000"/>
              <a:tabLst>
                <a:tab pos="457200" algn="l"/>
              </a:tabLst>
            </a:pPr>
            <a:endParaRPr lang="nl-NL" sz="1200">
              <a:effectLst/>
              <a:ea typeface="Aptos" panose="020B0004020202020204" pitchFamily="34" charset="0"/>
              <a:cs typeface="Aptos" panose="020B0004020202020204" pitchFamily="34" charset="0"/>
            </a:endParaRPr>
          </a:p>
          <a:p>
            <a:r>
              <a:rPr lang="nl-NL" sz="1200">
                <a:effectLst/>
                <a:ea typeface="Aptos" panose="020B0004020202020204" pitchFamily="34" charset="0"/>
                <a:cs typeface="Aptos" panose="020B0004020202020204" pitchFamily="34" charset="0"/>
              </a:rPr>
              <a:t>Deze </a:t>
            </a:r>
            <a:r>
              <a:rPr lang="nl-NL" sz="1200">
                <a:ea typeface="Aptos" panose="020B0004020202020204" pitchFamily="34" charset="0"/>
                <a:cs typeface="Aptos" panose="020B0004020202020204" pitchFamily="34" charset="0"/>
              </a:rPr>
              <a:t>thema’s w</a:t>
            </a:r>
            <a:r>
              <a:rPr lang="nl-NL" sz="1200">
                <a:effectLst/>
                <a:ea typeface="Aptos" panose="020B0004020202020204" pitchFamily="34" charset="0"/>
                <a:cs typeface="Aptos" panose="020B0004020202020204" pitchFamily="34" charset="0"/>
              </a:rPr>
              <a:t>ijzen erop dat medewerkers een werkomgeving waarderen die hen ruimte biedt om zelf beslissingen te nemen, met voldoende steun en vertrouwen om die beslissingen in goede banen te leiden. Tegelijkertijd is het duidelijk dat medewerkers verwachten dat de organisatie een duidelijke structuur biedt en hen helpt groeien zonder te veel beperkingen op te leggen. Gelijktijdig worstelen organisaties met krappe budgetten, stringente subsidieregels en strakke normen als het gaat om productiviteit. Daardoor zien we een aantal spanningsvelden ontstaan als het gaat om de wensen en behoeften van medewerkers enerzijds en de eisen die aan de organisatie worden gesteld anderzijds. </a:t>
            </a:r>
            <a:endParaRPr lang="nl-NL" sz="1200">
              <a:ea typeface="Aptos" panose="020B0004020202020204" pitchFamily="34" charset="0"/>
              <a:cs typeface="Aptos" panose="020B0004020202020204" pitchFamily="34" charset="0"/>
            </a:endParaRPr>
          </a:p>
          <a:p>
            <a:pPr marL="0" indent="0">
              <a:buNone/>
            </a:pPr>
            <a:r>
              <a:rPr lang="nl-NL" sz="1200">
                <a:effectLst/>
                <a:ea typeface="Aptos" panose="020B0004020202020204" pitchFamily="34" charset="0"/>
                <a:cs typeface="Aptos" panose="020B0004020202020204" pitchFamily="34" charset="0"/>
              </a:rPr>
              <a:t>Deze trends hebben verschillende gevolgen voor organisaties, zowel op het gebied van cultuur als op operationeel en strategisch niveau als ook voor werknemers in de ervaring van het werk. Bovendien verhouden sommige trends zich slecht ten opzichte van elkaar waardoor er op sommige thema’s spanning ontstaat. De cao is het instrument om richting te geven aan deze </a:t>
            </a:r>
            <a:r>
              <a:rPr lang="nl-NL" sz="1200">
                <a:ea typeface="Aptos" panose="020B0004020202020204" pitchFamily="34" charset="0"/>
                <a:cs typeface="Aptos" panose="020B0004020202020204" pitchFamily="34" charset="0"/>
              </a:rPr>
              <a:t>spanningsvelden. </a:t>
            </a:r>
          </a:p>
          <a:p>
            <a:pPr marL="0" indent="0">
              <a:buNone/>
            </a:pPr>
            <a:endParaRPr lang="nl-NL" sz="1200">
              <a:ea typeface="Aptos" panose="020B0004020202020204" pitchFamily="34" charset="0"/>
              <a:cs typeface="Aptos" panose="020B0004020202020204" pitchFamily="34" charset="0"/>
            </a:endParaRPr>
          </a:p>
          <a:p>
            <a:pPr marL="0" indent="0">
              <a:buNone/>
            </a:pPr>
            <a:r>
              <a:rPr lang="nl-NL" sz="1200">
                <a:ea typeface="Aptos" panose="020B0004020202020204" pitchFamily="34" charset="0"/>
                <a:cs typeface="Aptos" panose="020B0004020202020204" pitchFamily="34" charset="0"/>
              </a:rPr>
              <a:t>In de komende slides zijn onze observaties beschreven. Deze zijn geordend in een viertal centrale thema’s. Deze vier centrale thema’s komen voort uit een clustering van de thema’s die uit dit onderzoek naar voren komen. Zie hiervoor de afbeelding op de volgende pagina. De vier centrale thema’s zijn: </a:t>
            </a:r>
          </a:p>
          <a:p>
            <a:pPr marL="0" indent="0">
              <a:buNone/>
            </a:pPr>
            <a:endParaRPr lang="nl-NL" sz="1200">
              <a:ea typeface="Aptos" panose="020B0004020202020204" pitchFamily="34" charset="0"/>
              <a:cs typeface="Aptos" panose="020B0004020202020204" pitchFamily="34" charset="0"/>
            </a:endParaRPr>
          </a:p>
          <a:p>
            <a:pPr marL="228600" indent="-228600">
              <a:buFont typeface="+mj-lt"/>
              <a:buAutoNum type="arabicPeriod"/>
            </a:pPr>
            <a:r>
              <a:rPr lang="nl-NL" sz="1200"/>
              <a:t>Goed werkgeverschap en goed </a:t>
            </a:r>
            <a:r>
              <a:rPr lang="nl-NL" sz="1200" err="1"/>
              <a:t>werknemerschap</a:t>
            </a:r>
            <a:endParaRPr lang="nl-NL" sz="1200"/>
          </a:p>
          <a:p>
            <a:pPr marL="228600" indent="-228600">
              <a:buFont typeface="+mj-lt"/>
              <a:buAutoNum type="arabicPeriod"/>
            </a:pPr>
            <a:r>
              <a:rPr lang="nl-NL" sz="1200"/>
              <a:t>Ontwikkeling en loopbaankansen</a:t>
            </a:r>
          </a:p>
          <a:p>
            <a:pPr marL="228600" indent="-228600">
              <a:buFont typeface="+mj-lt"/>
              <a:buAutoNum type="arabicPeriod"/>
            </a:pPr>
            <a:r>
              <a:rPr lang="nl-NL" sz="1200"/>
              <a:t>Werk-privébalans</a:t>
            </a:r>
          </a:p>
          <a:p>
            <a:pPr marL="228600" indent="-228600">
              <a:buFont typeface="+mj-lt"/>
              <a:buAutoNum type="arabicPeriod"/>
            </a:pPr>
            <a:r>
              <a:rPr lang="nl-NL" sz="1200"/>
              <a:t>Gezondheid en vitaliteit</a:t>
            </a:r>
          </a:p>
          <a:p>
            <a:pPr marL="171450" indent="-171450">
              <a:buFontTx/>
              <a:buChar char="-"/>
            </a:pPr>
            <a:endParaRPr lang="nl-NL" sz="1200"/>
          </a:p>
          <a:p>
            <a:r>
              <a:rPr lang="nl-NL" sz="1200"/>
              <a:t>De observaties worden waar mogelijk onderbouwd  door de scores uit de online-dialogen tussen haakjes te vermelden. De eerste score is het percentage uit de eerste ronde, de tweede score is het percentage dat in de tweede ronde een positieve waardering geeft aan de bijdrage uit de eerste ronde.</a:t>
            </a:r>
          </a:p>
          <a:p>
            <a:endParaRPr lang="nl-NL" sz="1200"/>
          </a:p>
          <a:p>
            <a:r>
              <a:rPr lang="nl-NL" sz="1200"/>
              <a:t>In Hoofdstuk 7 zijn de observaties door de onderzoekers vertaald in mogelijke bouwstenen voor cao-partijen.</a:t>
            </a:r>
          </a:p>
          <a:p>
            <a:pPr marL="0" indent="0">
              <a:buNone/>
            </a:pPr>
            <a:endParaRPr lang="nl-NL" sz="1200"/>
          </a:p>
        </p:txBody>
      </p:sp>
    </p:spTree>
    <p:extLst>
      <p:ext uri="{BB962C8B-B14F-4D97-AF65-F5344CB8AC3E}">
        <p14:creationId xmlns:p14="http://schemas.microsoft.com/office/powerpoint/2010/main" val="3565884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elijkbenige driehoek 23">
            <a:extLst>
              <a:ext uri="{FF2B5EF4-FFF2-40B4-BE49-F238E27FC236}">
                <a16:creationId xmlns:a16="http://schemas.microsoft.com/office/drawing/2014/main" id="{DECD88FB-FD9D-DDDD-9DD7-BDC6857AC5F9}"/>
              </a:ext>
            </a:extLst>
          </p:cNvPr>
          <p:cNvSpPr/>
          <p:nvPr/>
        </p:nvSpPr>
        <p:spPr>
          <a:xfrm rot="13476364">
            <a:off x="7802474" y="1065620"/>
            <a:ext cx="782365" cy="628575"/>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ianummer 2">
            <a:extLst>
              <a:ext uri="{FF2B5EF4-FFF2-40B4-BE49-F238E27FC236}">
                <a16:creationId xmlns:a16="http://schemas.microsoft.com/office/drawing/2014/main" id="{BF79DBA5-8E9B-2711-EA55-4AC72D47418E}"/>
              </a:ext>
            </a:extLst>
          </p:cNvPr>
          <p:cNvSpPr>
            <a:spLocks noGrp="1"/>
          </p:cNvSpPr>
          <p:nvPr>
            <p:ph type="sldNum" sz="quarter" idx="12"/>
          </p:nvPr>
        </p:nvSpPr>
        <p:spPr/>
        <p:txBody>
          <a:bodyPr/>
          <a:lstStyle/>
          <a:p>
            <a:fld id="{2117655D-1EEA-426F-87EE-1C00A87D509E}" type="slidenum">
              <a:rPr lang="nl-NL" smtClean="0"/>
              <a:t>53</a:t>
            </a:fld>
            <a:endParaRPr lang="nl-NL"/>
          </a:p>
        </p:txBody>
      </p:sp>
      <p:sp>
        <p:nvSpPr>
          <p:cNvPr id="4" name="Rechthoek 3">
            <a:extLst>
              <a:ext uri="{FF2B5EF4-FFF2-40B4-BE49-F238E27FC236}">
                <a16:creationId xmlns:a16="http://schemas.microsoft.com/office/drawing/2014/main" id="{0FD149FD-6498-9A84-14CA-20D74F3472A0}"/>
              </a:ext>
            </a:extLst>
          </p:cNvPr>
          <p:cNvSpPr/>
          <p:nvPr/>
        </p:nvSpPr>
        <p:spPr>
          <a:xfrm>
            <a:off x="9346" y="-73151"/>
            <a:ext cx="12262104" cy="6931151"/>
          </a:xfrm>
          <a:prstGeom prst="rect">
            <a:avLst/>
          </a:prstGeom>
          <a:solidFill>
            <a:srgbClr val="EB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nl-NL" sz="1400"/>
          </a:p>
        </p:txBody>
      </p:sp>
      <p:pic>
        <p:nvPicPr>
          <p:cNvPr id="18" name="Afbeelding 17">
            <a:extLst>
              <a:ext uri="{FF2B5EF4-FFF2-40B4-BE49-F238E27FC236}">
                <a16:creationId xmlns:a16="http://schemas.microsoft.com/office/drawing/2014/main" id="{9A992C94-DBB7-CCF3-14FC-D71ADF7B61F9}"/>
              </a:ext>
            </a:extLst>
          </p:cNvPr>
          <p:cNvPicPr>
            <a:picLocks noChangeAspect="1"/>
          </p:cNvPicPr>
          <p:nvPr/>
        </p:nvPicPr>
        <p:blipFill>
          <a:blip r:embed="rId2"/>
          <a:stretch>
            <a:fillRect/>
          </a:stretch>
        </p:blipFill>
        <p:spPr>
          <a:xfrm>
            <a:off x="4167460" y="1749882"/>
            <a:ext cx="3602515" cy="3178122"/>
          </a:xfrm>
          <a:prstGeom prst="rect">
            <a:avLst/>
          </a:prstGeom>
          <a:ln>
            <a:noFill/>
          </a:ln>
        </p:spPr>
      </p:pic>
      <p:sp>
        <p:nvSpPr>
          <p:cNvPr id="19" name="Tekstvak 18">
            <a:extLst>
              <a:ext uri="{FF2B5EF4-FFF2-40B4-BE49-F238E27FC236}">
                <a16:creationId xmlns:a16="http://schemas.microsoft.com/office/drawing/2014/main" id="{90835964-C49E-EA24-ECAD-9327BB765329}"/>
              </a:ext>
            </a:extLst>
          </p:cNvPr>
          <p:cNvSpPr txBox="1"/>
          <p:nvPr/>
        </p:nvSpPr>
        <p:spPr>
          <a:xfrm>
            <a:off x="223529" y="95349"/>
            <a:ext cx="7397496" cy="338554"/>
          </a:xfrm>
          <a:prstGeom prst="rect">
            <a:avLst/>
          </a:prstGeom>
          <a:noFill/>
        </p:spPr>
        <p:txBody>
          <a:bodyPr wrap="square" lIns="91440" tIns="45720" rIns="91440" bIns="45720" rtlCol="0" anchor="t">
            <a:spAutoFit/>
          </a:bodyPr>
          <a:lstStyle/>
          <a:p>
            <a:r>
              <a:rPr lang="nl-NL" sz="1600" b="1"/>
              <a:t>Overzicht Eigen regie en cao thema’s</a:t>
            </a:r>
          </a:p>
        </p:txBody>
      </p:sp>
      <p:sp>
        <p:nvSpPr>
          <p:cNvPr id="23" name="Tekstvak 22">
            <a:extLst>
              <a:ext uri="{FF2B5EF4-FFF2-40B4-BE49-F238E27FC236}">
                <a16:creationId xmlns:a16="http://schemas.microsoft.com/office/drawing/2014/main" id="{DDA9E5F3-0D6D-2C20-74FE-8C1BFA20CFD7}"/>
              </a:ext>
            </a:extLst>
          </p:cNvPr>
          <p:cNvSpPr txBox="1"/>
          <p:nvPr/>
        </p:nvSpPr>
        <p:spPr>
          <a:xfrm>
            <a:off x="9131706" y="154178"/>
            <a:ext cx="2743200" cy="1384995"/>
          </a:xfrm>
          <a:prstGeom prst="rect">
            <a:avLst/>
          </a:prstGeom>
          <a:solidFill>
            <a:schemeClr val="bg2"/>
          </a:solidFill>
          <a:ln>
            <a:solidFill>
              <a:schemeClr val="accent3"/>
            </a:solidFill>
          </a:ln>
        </p:spPr>
        <p:txBody>
          <a:bodyPr wrap="square" lIns="91440" tIns="45720" rIns="91440" bIns="45720" rtlCol="0" anchor="t">
            <a:spAutoFit/>
          </a:bodyPr>
          <a:lstStyle/>
          <a:p>
            <a:pPr algn="l"/>
            <a:r>
              <a:rPr lang="nl-NL" sz="1400"/>
              <a:t>Eigen regie kunnen nemen op:</a:t>
            </a:r>
          </a:p>
          <a:p>
            <a:pPr marL="285750" indent="-285750" algn="l">
              <a:buFont typeface="Wingdings" panose="05000000000000000000" pitchFamily="2" charset="2"/>
              <a:buChar char="v"/>
            </a:pPr>
            <a:r>
              <a:rPr lang="nl-NL" sz="1400"/>
              <a:t>de uitvoering van je werk</a:t>
            </a:r>
          </a:p>
          <a:p>
            <a:pPr marL="285750" indent="-285750" algn="l">
              <a:buFont typeface="Wingdings" panose="05000000000000000000" pitchFamily="2" charset="2"/>
              <a:buChar char="v"/>
            </a:pPr>
            <a:r>
              <a:rPr lang="nl-NL" sz="1400"/>
              <a:t>wanneer en waar je werkt</a:t>
            </a:r>
          </a:p>
          <a:p>
            <a:pPr marL="285750" indent="-285750" algn="l">
              <a:buFont typeface="Wingdings" panose="05000000000000000000" pitchFamily="2" charset="2"/>
              <a:buChar char="v"/>
            </a:pPr>
            <a:r>
              <a:rPr lang="nl-NL" sz="1400"/>
              <a:t>je loopbaan en ontwikkeling</a:t>
            </a:r>
          </a:p>
          <a:p>
            <a:pPr marL="285750" indent="-285750" algn="l">
              <a:buFont typeface="Wingdings" panose="05000000000000000000" pitchFamily="2" charset="2"/>
              <a:buChar char="v"/>
            </a:pPr>
            <a:r>
              <a:rPr lang="nl-NL" sz="1400"/>
              <a:t>je gezondheid en veiligheid</a:t>
            </a:r>
          </a:p>
          <a:p>
            <a:pPr marL="285750" indent="-285750">
              <a:buFont typeface="Wingdings" panose="05000000000000000000" pitchFamily="2" charset="2"/>
              <a:buChar char="v"/>
            </a:pPr>
            <a:r>
              <a:rPr lang="nl-NL" sz="1400">
                <a:cs typeface="Calibri" panose="020F0502020204030204"/>
              </a:rPr>
              <a:t>je arbeidsvoorwaarden</a:t>
            </a:r>
          </a:p>
        </p:txBody>
      </p:sp>
      <p:sp>
        <p:nvSpPr>
          <p:cNvPr id="2" name="Tekstballon: rechthoek met afgeronde hoeken 1">
            <a:extLst>
              <a:ext uri="{FF2B5EF4-FFF2-40B4-BE49-F238E27FC236}">
                <a16:creationId xmlns:a16="http://schemas.microsoft.com/office/drawing/2014/main" id="{80DDE9A6-1A2F-E07A-697E-293B860515B8}"/>
              </a:ext>
            </a:extLst>
          </p:cNvPr>
          <p:cNvSpPr/>
          <p:nvPr/>
        </p:nvSpPr>
        <p:spPr>
          <a:xfrm>
            <a:off x="6712082" y="1171654"/>
            <a:ext cx="1833222" cy="329393"/>
          </a:xfrm>
          <a:prstGeom prst="wedgeRoundRectCallout">
            <a:avLst/>
          </a:prstGeom>
          <a:solidFill>
            <a:srgbClr val="C00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cs typeface="Calibri"/>
              </a:rPr>
              <a:t>Gesprekkencyclus</a:t>
            </a:r>
          </a:p>
        </p:txBody>
      </p:sp>
      <p:sp>
        <p:nvSpPr>
          <p:cNvPr id="27" name="Tekstballon: rechthoek met afgeronde hoeken 26">
            <a:extLst>
              <a:ext uri="{FF2B5EF4-FFF2-40B4-BE49-F238E27FC236}">
                <a16:creationId xmlns:a16="http://schemas.microsoft.com/office/drawing/2014/main" id="{35731D30-A40C-FCB7-154B-8DD64B3A7EAA}"/>
              </a:ext>
            </a:extLst>
          </p:cNvPr>
          <p:cNvSpPr/>
          <p:nvPr/>
        </p:nvSpPr>
        <p:spPr>
          <a:xfrm>
            <a:off x="7717163" y="4092652"/>
            <a:ext cx="1264016" cy="430385"/>
          </a:xfrm>
          <a:prstGeom prst="wedgeRoundRectCallo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LBB en IKB</a:t>
            </a:r>
          </a:p>
        </p:txBody>
      </p:sp>
      <p:sp>
        <p:nvSpPr>
          <p:cNvPr id="28" name="Tekstballon: rechthoek met afgeronde hoeken 27">
            <a:extLst>
              <a:ext uri="{FF2B5EF4-FFF2-40B4-BE49-F238E27FC236}">
                <a16:creationId xmlns:a16="http://schemas.microsoft.com/office/drawing/2014/main" id="{B518E484-EFBC-05A7-BF1D-22AD4A98B328}"/>
              </a:ext>
            </a:extLst>
          </p:cNvPr>
          <p:cNvSpPr/>
          <p:nvPr/>
        </p:nvSpPr>
        <p:spPr>
          <a:xfrm>
            <a:off x="921661" y="5354507"/>
            <a:ext cx="2413662" cy="549127"/>
          </a:xfrm>
          <a:prstGeom prst="wedgeRoundRectCallou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Faciliteiten </a:t>
            </a:r>
            <a:r>
              <a:rPr lang="nl-NL" sz="1400" err="1">
                <a:cs typeface="Calibri"/>
              </a:rPr>
              <a:t>tbv</a:t>
            </a:r>
            <a:r>
              <a:rPr lang="nl-NL" sz="1400">
                <a:cs typeface="Calibri"/>
              </a:rPr>
              <a:t> mantelzorg, menstruatie en overgang</a:t>
            </a:r>
            <a:endParaRPr lang="nl-NL"/>
          </a:p>
        </p:txBody>
      </p:sp>
      <p:sp>
        <p:nvSpPr>
          <p:cNvPr id="29" name="Tekstballon: rechthoek met afgeronde hoeken 28">
            <a:extLst>
              <a:ext uri="{FF2B5EF4-FFF2-40B4-BE49-F238E27FC236}">
                <a16:creationId xmlns:a16="http://schemas.microsoft.com/office/drawing/2014/main" id="{82DA591A-5012-C39A-8234-EE6029E5FD81}"/>
              </a:ext>
            </a:extLst>
          </p:cNvPr>
          <p:cNvSpPr/>
          <p:nvPr/>
        </p:nvSpPr>
        <p:spPr>
          <a:xfrm>
            <a:off x="3003023" y="5011372"/>
            <a:ext cx="1888306" cy="265128"/>
          </a:xfrm>
          <a:prstGeom prst="wedgeRoundRectCallou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Rouwverlof</a:t>
            </a:r>
          </a:p>
        </p:txBody>
      </p:sp>
      <p:sp>
        <p:nvSpPr>
          <p:cNvPr id="30" name="Tekstballon: rechthoek met afgeronde hoeken 29">
            <a:extLst>
              <a:ext uri="{FF2B5EF4-FFF2-40B4-BE49-F238E27FC236}">
                <a16:creationId xmlns:a16="http://schemas.microsoft.com/office/drawing/2014/main" id="{EF4D328C-B965-803C-9772-788AF41B490A}"/>
              </a:ext>
            </a:extLst>
          </p:cNvPr>
          <p:cNvSpPr/>
          <p:nvPr/>
        </p:nvSpPr>
        <p:spPr>
          <a:xfrm>
            <a:off x="5047194" y="5078930"/>
            <a:ext cx="1897487" cy="338573"/>
          </a:xfrm>
          <a:prstGeom prst="wedgeRoundRectCallou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Buitengewoonverlof</a:t>
            </a:r>
            <a:endParaRPr lang="nl-NL"/>
          </a:p>
        </p:txBody>
      </p:sp>
      <p:sp>
        <p:nvSpPr>
          <p:cNvPr id="31" name="Tekstballon: rechthoek met afgeronde hoeken 30">
            <a:extLst>
              <a:ext uri="{FF2B5EF4-FFF2-40B4-BE49-F238E27FC236}">
                <a16:creationId xmlns:a16="http://schemas.microsoft.com/office/drawing/2014/main" id="{10DF6F13-B374-07CE-AB7C-E1A48DC58150}"/>
              </a:ext>
            </a:extLst>
          </p:cNvPr>
          <p:cNvSpPr/>
          <p:nvPr/>
        </p:nvSpPr>
        <p:spPr>
          <a:xfrm>
            <a:off x="5299448" y="6092425"/>
            <a:ext cx="2154547" cy="338575"/>
          </a:xfrm>
          <a:prstGeom prst="wedgeRoundRectCallou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Kortere werkdag/week</a:t>
            </a:r>
          </a:p>
        </p:txBody>
      </p:sp>
      <p:sp>
        <p:nvSpPr>
          <p:cNvPr id="32" name="Tekstballon: rechthoek met afgeronde hoeken 31">
            <a:extLst>
              <a:ext uri="{FF2B5EF4-FFF2-40B4-BE49-F238E27FC236}">
                <a16:creationId xmlns:a16="http://schemas.microsoft.com/office/drawing/2014/main" id="{484914B5-8D4B-DB6D-2538-684209CD87D7}"/>
              </a:ext>
            </a:extLst>
          </p:cNvPr>
          <p:cNvSpPr/>
          <p:nvPr/>
        </p:nvSpPr>
        <p:spPr>
          <a:xfrm>
            <a:off x="2643084" y="576259"/>
            <a:ext cx="1925028" cy="549731"/>
          </a:xfrm>
          <a:prstGeom prst="wedgeRoundRectCallou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Goed werkgeverschap en </a:t>
            </a:r>
            <a:r>
              <a:rPr lang="nl-NL" sz="1400" err="1">
                <a:cs typeface="Calibri"/>
              </a:rPr>
              <a:t>werknemerschap</a:t>
            </a:r>
            <a:endParaRPr lang="nl-NL" err="1"/>
          </a:p>
        </p:txBody>
      </p:sp>
      <p:sp>
        <p:nvSpPr>
          <p:cNvPr id="33" name="Tekstballon: rechthoek met afgeronde hoeken 32">
            <a:extLst>
              <a:ext uri="{FF2B5EF4-FFF2-40B4-BE49-F238E27FC236}">
                <a16:creationId xmlns:a16="http://schemas.microsoft.com/office/drawing/2014/main" id="{4EBD55A0-B52D-FA88-4962-7137CC98CB80}"/>
              </a:ext>
            </a:extLst>
          </p:cNvPr>
          <p:cNvSpPr/>
          <p:nvPr/>
        </p:nvSpPr>
        <p:spPr>
          <a:xfrm>
            <a:off x="2240482" y="4216176"/>
            <a:ext cx="1980112" cy="375296"/>
          </a:xfrm>
          <a:prstGeom prst="wedgeRoundRectCallout">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Werkdrukverlichting</a:t>
            </a:r>
            <a:endParaRPr lang="nl-NL"/>
          </a:p>
        </p:txBody>
      </p:sp>
      <p:sp>
        <p:nvSpPr>
          <p:cNvPr id="34" name="Tekstballon: rechthoek met afgeronde hoeken 33">
            <a:extLst>
              <a:ext uri="{FF2B5EF4-FFF2-40B4-BE49-F238E27FC236}">
                <a16:creationId xmlns:a16="http://schemas.microsoft.com/office/drawing/2014/main" id="{8EA4722B-6556-C91D-049B-C731B64F5940}"/>
              </a:ext>
            </a:extLst>
          </p:cNvPr>
          <p:cNvSpPr/>
          <p:nvPr/>
        </p:nvSpPr>
        <p:spPr>
          <a:xfrm>
            <a:off x="2286385" y="3035522"/>
            <a:ext cx="1888306" cy="265128"/>
          </a:xfrm>
          <a:prstGeom prst="wedgeRoundRectCallout">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Belastbaarheid</a:t>
            </a:r>
            <a:endParaRPr lang="nl-NL"/>
          </a:p>
        </p:txBody>
      </p:sp>
      <p:sp>
        <p:nvSpPr>
          <p:cNvPr id="35" name="Tekstballon: rechthoek met afgeronde hoeken 34">
            <a:extLst>
              <a:ext uri="{FF2B5EF4-FFF2-40B4-BE49-F238E27FC236}">
                <a16:creationId xmlns:a16="http://schemas.microsoft.com/office/drawing/2014/main" id="{7396F199-59EA-4789-E26D-1D72CC5D493D}"/>
              </a:ext>
            </a:extLst>
          </p:cNvPr>
          <p:cNvSpPr/>
          <p:nvPr/>
        </p:nvSpPr>
        <p:spPr>
          <a:xfrm>
            <a:off x="2128492" y="2611929"/>
            <a:ext cx="1888306" cy="265128"/>
          </a:xfrm>
          <a:prstGeom prst="wedgeRoundRectCallout">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Vitaliteit</a:t>
            </a:r>
            <a:endParaRPr lang="nl-NL"/>
          </a:p>
        </p:txBody>
      </p:sp>
      <p:sp>
        <p:nvSpPr>
          <p:cNvPr id="36" name="Tekstballon: rechthoek met afgeronde hoeken 35">
            <a:extLst>
              <a:ext uri="{FF2B5EF4-FFF2-40B4-BE49-F238E27FC236}">
                <a16:creationId xmlns:a16="http://schemas.microsoft.com/office/drawing/2014/main" id="{DC2DCF9B-EE70-4AED-4A27-A761C43748F4}"/>
              </a:ext>
            </a:extLst>
          </p:cNvPr>
          <p:cNvSpPr/>
          <p:nvPr/>
        </p:nvSpPr>
        <p:spPr>
          <a:xfrm>
            <a:off x="5911068" y="427000"/>
            <a:ext cx="1925028" cy="549731"/>
          </a:xfrm>
          <a:prstGeom prst="wedgeRoundRectCallou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Goed opdrachtgeverschap</a:t>
            </a:r>
            <a:endParaRPr lang="nl-NL"/>
          </a:p>
        </p:txBody>
      </p:sp>
      <p:sp>
        <p:nvSpPr>
          <p:cNvPr id="37" name="Tekstballon: rechthoek met afgeronde hoeken 36">
            <a:extLst>
              <a:ext uri="{FF2B5EF4-FFF2-40B4-BE49-F238E27FC236}">
                <a16:creationId xmlns:a16="http://schemas.microsoft.com/office/drawing/2014/main" id="{F88170ED-964F-A94D-E1F6-35B003E3AE9E}"/>
              </a:ext>
            </a:extLst>
          </p:cNvPr>
          <p:cNvSpPr/>
          <p:nvPr/>
        </p:nvSpPr>
        <p:spPr>
          <a:xfrm>
            <a:off x="9126054" y="3824603"/>
            <a:ext cx="2136184" cy="338576"/>
          </a:xfrm>
          <a:prstGeom prst="wedgeRoundRectCallo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Doorgroeimogelijkheden</a:t>
            </a:r>
            <a:endParaRPr lang="nl-NL"/>
          </a:p>
        </p:txBody>
      </p:sp>
      <p:sp>
        <p:nvSpPr>
          <p:cNvPr id="38" name="Tekstballon: rechthoek met afgeronde hoeken 37">
            <a:extLst>
              <a:ext uri="{FF2B5EF4-FFF2-40B4-BE49-F238E27FC236}">
                <a16:creationId xmlns:a16="http://schemas.microsoft.com/office/drawing/2014/main" id="{8A350BCF-BD27-FF2E-8259-AC4B91FE191D}"/>
              </a:ext>
            </a:extLst>
          </p:cNvPr>
          <p:cNvSpPr/>
          <p:nvPr/>
        </p:nvSpPr>
        <p:spPr>
          <a:xfrm>
            <a:off x="8351950" y="3209217"/>
            <a:ext cx="2127004" cy="439564"/>
          </a:xfrm>
          <a:prstGeom prst="wedgeRoundRectCallo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Brede ontwikkeling</a:t>
            </a:r>
          </a:p>
          <a:p>
            <a:pPr algn="ctr"/>
            <a:r>
              <a:rPr lang="nl-NL" sz="1400">
                <a:cs typeface="Calibri"/>
              </a:rPr>
              <a:t>(Horizontaal)</a:t>
            </a:r>
          </a:p>
        </p:txBody>
      </p:sp>
      <p:sp>
        <p:nvSpPr>
          <p:cNvPr id="40" name="Tekstballon: rechthoek met afgeronde hoeken 39">
            <a:extLst>
              <a:ext uri="{FF2B5EF4-FFF2-40B4-BE49-F238E27FC236}">
                <a16:creationId xmlns:a16="http://schemas.microsoft.com/office/drawing/2014/main" id="{61F6B800-0B16-A2F0-A1BC-B9FEFA9CDF03}"/>
              </a:ext>
            </a:extLst>
          </p:cNvPr>
          <p:cNvSpPr/>
          <p:nvPr/>
        </p:nvSpPr>
        <p:spPr>
          <a:xfrm>
            <a:off x="7694417" y="2181532"/>
            <a:ext cx="1713873" cy="356937"/>
          </a:xfrm>
          <a:prstGeom prst="wedgeRoundRectCallou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Coaching</a:t>
            </a:r>
            <a:endParaRPr lang="nl-NL"/>
          </a:p>
        </p:txBody>
      </p:sp>
      <p:sp>
        <p:nvSpPr>
          <p:cNvPr id="41" name="Tekstballon: rechthoek met afgeronde hoeken 40">
            <a:extLst>
              <a:ext uri="{FF2B5EF4-FFF2-40B4-BE49-F238E27FC236}">
                <a16:creationId xmlns:a16="http://schemas.microsoft.com/office/drawing/2014/main" id="{14996363-C9A5-60F8-AB9D-D9CEAAD437DB}"/>
              </a:ext>
            </a:extLst>
          </p:cNvPr>
          <p:cNvSpPr/>
          <p:nvPr/>
        </p:nvSpPr>
        <p:spPr>
          <a:xfrm>
            <a:off x="3003023" y="6062705"/>
            <a:ext cx="1888306" cy="320213"/>
          </a:xfrm>
          <a:prstGeom prst="wedgeRoundRectCallou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Meer vrije dagen</a:t>
            </a:r>
            <a:endParaRPr lang="nl-NL"/>
          </a:p>
        </p:txBody>
      </p:sp>
      <p:sp>
        <p:nvSpPr>
          <p:cNvPr id="42" name="Tekstballon: rechthoek met afgeronde hoeken 41">
            <a:extLst>
              <a:ext uri="{FF2B5EF4-FFF2-40B4-BE49-F238E27FC236}">
                <a16:creationId xmlns:a16="http://schemas.microsoft.com/office/drawing/2014/main" id="{E0042477-8B68-7A9C-F8F8-045E64C6F1E9}"/>
              </a:ext>
            </a:extLst>
          </p:cNvPr>
          <p:cNvSpPr/>
          <p:nvPr/>
        </p:nvSpPr>
        <p:spPr>
          <a:xfrm>
            <a:off x="3778606" y="5511075"/>
            <a:ext cx="2081101" cy="375298"/>
          </a:xfrm>
          <a:prstGeom prst="wedgeRoundRectCallou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Thuiswerkmogelijkheden</a:t>
            </a:r>
            <a:endParaRPr lang="nl-NL"/>
          </a:p>
        </p:txBody>
      </p:sp>
      <p:sp>
        <p:nvSpPr>
          <p:cNvPr id="43" name="Tekstballon: rechthoek met afgeronde hoeken 42">
            <a:extLst>
              <a:ext uri="{FF2B5EF4-FFF2-40B4-BE49-F238E27FC236}">
                <a16:creationId xmlns:a16="http://schemas.microsoft.com/office/drawing/2014/main" id="{31F3FB8D-606A-DD52-6D4C-312D368ABD2D}"/>
              </a:ext>
            </a:extLst>
          </p:cNvPr>
          <p:cNvSpPr/>
          <p:nvPr/>
        </p:nvSpPr>
        <p:spPr>
          <a:xfrm>
            <a:off x="8349171" y="4868007"/>
            <a:ext cx="1925027" cy="467106"/>
          </a:xfrm>
          <a:prstGeom prst="wedgeRoundRectCallo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Tijd bijkopen en opsparen</a:t>
            </a:r>
            <a:endParaRPr lang="nl-NL"/>
          </a:p>
        </p:txBody>
      </p:sp>
      <p:sp>
        <p:nvSpPr>
          <p:cNvPr id="44" name="Tekstballon: rechthoek met afgeronde hoeken 43">
            <a:extLst>
              <a:ext uri="{FF2B5EF4-FFF2-40B4-BE49-F238E27FC236}">
                <a16:creationId xmlns:a16="http://schemas.microsoft.com/office/drawing/2014/main" id="{521E53E5-EEB8-A3BC-3216-92CC5C43C845}"/>
              </a:ext>
            </a:extLst>
          </p:cNvPr>
          <p:cNvSpPr/>
          <p:nvPr/>
        </p:nvSpPr>
        <p:spPr>
          <a:xfrm>
            <a:off x="2118901" y="3530541"/>
            <a:ext cx="2007653" cy="476287"/>
          </a:xfrm>
          <a:prstGeom prst="wedgeRoundRectCallout">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Verplichte generatieregeling</a:t>
            </a:r>
            <a:endParaRPr lang="nl-NL"/>
          </a:p>
        </p:txBody>
      </p:sp>
      <p:sp>
        <p:nvSpPr>
          <p:cNvPr id="45" name="Tekstballon: rechthoek met afgeronde hoeken 44">
            <a:extLst>
              <a:ext uri="{FF2B5EF4-FFF2-40B4-BE49-F238E27FC236}">
                <a16:creationId xmlns:a16="http://schemas.microsoft.com/office/drawing/2014/main" id="{2930EB1C-DAE2-64D1-E7B5-71C0F7B450D5}"/>
              </a:ext>
            </a:extLst>
          </p:cNvPr>
          <p:cNvSpPr/>
          <p:nvPr/>
        </p:nvSpPr>
        <p:spPr>
          <a:xfrm>
            <a:off x="9128835" y="4423992"/>
            <a:ext cx="1952569" cy="320216"/>
          </a:xfrm>
          <a:prstGeom prst="wedgeRoundRectCallo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Loon</a:t>
            </a:r>
            <a:endParaRPr lang="nl-NL"/>
          </a:p>
        </p:txBody>
      </p:sp>
      <p:sp>
        <p:nvSpPr>
          <p:cNvPr id="46" name="Tekstballon: rechthoek met afgeronde hoeken 45">
            <a:extLst>
              <a:ext uri="{FF2B5EF4-FFF2-40B4-BE49-F238E27FC236}">
                <a16:creationId xmlns:a16="http://schemas.microsoft.com/office/drawing/2014/main" id="{86AF7E7A-931D-AB70-8FA4-DA4F110BF14A}"/>
              </a:ext>
            </a:extLst>
          </p:cNvPr>
          <p:cNvSpPr/>
          <p:nvPr/>
        </p:nvSpPr>
        <p:spPr>
          <a:xfrm>
            <a:off x="9647823" y="5506484"/>
            <a:ext cx="1906666" cy="384480"/>
          </a:xfrm>
          <a:prstGeom prst="wedgeRoundRectCallo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Aflossen studieschuld</a:t>
            </a:r>
            <a:endParaRPr lang="nl-NL"/>
          </a:p>
        </p:txBody>
      </p:sp>
      <p:sp>
        <p:nvSpPr>
          <p:cNvPr id="47" name="Tekstballon: rechthoek met afgeronde hoeken 46">
            <a:extLst>
              <a:ext uri="{FF2B5EF4-FFF2-40B4-BE49-F238E27FC236}">
                <a16:creationId xmlns:a16="http://schemas.microsoft.com/office/drawing/2014/main" id="{C5B600F6-ACF5-D4D3-107F-466552D84E2F}"/>
              </a:ext>
            </a:extLst>
          </p:cNvPr>
          <p:cNvSpPr/>
          <p:nvPr/>
        </p:nvSpPr>
        <p:spPr>
          <a:xfrm>
            <a:off x="94965" y="3877603"/>
            <a:ext cx="1897487" cy="338573"/>
          </a:xfrm>
          <a:prstGeom prst="wedgeRoundRectCallout">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Verbeteren consignatie</a:t>
            </a:r>
            <a:endParaRPr lang="nl-NL"/>
          </a:p>
        </p:txBody>
      </p:sp>
      <p:sp>
        <p:nvSpPr>
          <p:cNvPr id="48" name="Tekstballon: rechthoek met afgeronde hoeken 47">
            <a:extLst>
              <a:ext uri="{FF2B5EF4-FFF2-40B4-BE49-F238E27FC236}">
                <a16:creationId xmlns:a16="http://schemas.microsoft.com/office/drawing/2014/main" id="{E991AE46-573A-B1F3-3AB4-CDD2CB2D0036}"/>
              </a:ext>
            </a:extLst>
          </p:cNvPr>
          <p:cNvSpPr/>
          <p:nvPr/>
        </p:nvSpPr>
        <p:spPr>
          <a:xfrm>
            <a:off x="7198660" y="1713316"/>
            <a:ext cx="1833222" cy="329393"/>
          </a:xfrm>
          <a:prstGeom prst="wedgeRoundRectCallou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Leiderschap</a:t>
            </a:r>
            <a:endParaRPr lang="nl-NL"/>
          </a:p>
        </p:txBody>
      </p:sp>
      <p:sp>
        <p:nvSpPr>
          <p:cNvPr id="8" name="Tekstballon: rechthoek met afgeronde hoeken 7">
            <a:extLst>
              <a:ext uri="{FF2B5EF4-FFF2-40B4-BE49-F238E27FC236}">
                <a16:creationId xmlns:a16="http://schemas.microsoft.com/office/drawing/2014/main" id="{2B267858-F866-188B-135A-48BC2478158A}"/>
              </a:ext>
            </a:extLst>
          </p:cNvPr>
          <p:cNvSpPr/>
          <p:nvPr/>
        </p:nvSpPr>
        <p:spPr>
          <a:xfrm>
            <a:off x="2407300" y="1372131"/>
            <a:ext cx="1925028" cy="369104"/>
          </a:xfrm>
          <a:prstGeom prst="wedgeRoundRectCallou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Vertrouwen</a:t>
            </a:r>
            <a:endParaRPr lang="nl-NL"/>
          </a:p>
        </p:txBody>
      </p:sp>
      <p:sp>
        <p:nvSpPr>
          <p:cNvPr id="9" name="Tekstballon: rechthoek met afgeronde hoeken 8">
            <a:extLst>
              <a:ext uri="{FF2B5EF4-FFF2-40B4-BE49-F238E27FC236}">
                <a16:creationId xmlns:a16="http://schemas.microsoft.com/office/drawing/2014/main" id="{31EF5889-A20B-43F9-22BF-C24E66124F56}"/>
              </a:ext>
            </a:extLst>
          </p:cNvPr>
          <p:cNvSpPr/>
          <p:nvPr/>
        </p:nvSpPr>
        <p:spPr>
          <a:xfrm>
            <a:off x="4603818" y="1124905"/>
            <a:ext cx="1925028" cy="463315"/>
          </a:xfrm>
          <a:prstGeom prst="wedgeRoundRectCallou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Bureaucratie en regeldruk</a:t>
            </a:r>
            <a:endParaRPr lang="nl-NL"/>
          </a:p>
        </p:txBody>
      </p:sp>
      <p:sp>
        <p:nvSpPr>
          <p:cNvPr id="10" name="Tekstballon: rechthoek met afgeronde hoeken 9">
            <a:extLst>
              <a:ext uri="{FF2B5EF4-FFF2-40B4-BE49-F238E27FC236}">
                <a16:creationId xmlns:a16="http://schemas.microsoft.com/office/drawing/2014/main" id="{33BDE955-D76D-E403-A95E-554356CBDCE9}"/>
              </a:ext>
            </a:extLst>
          </p:cNvPr>
          <p:cNvSpPr/>
          <p:nvPr/>
        </p:nvSpPr>
        <p:spPr>
          <a:xfrm>
            <a:off x="514965" y="825126"/>
            <a:ext cx="1925028" cy="369104"/>
          </a:xfrm>
          <a:prstGeom prst="wedgeRoundRectCallou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Autonomie</a:t>
            </a:r>
            <a:endParaRPr lang="nl-NL"/>
          </a:p>
        </p:txBody>
      </p:sp>
      <p:sp>
        <p:nvSpPr>
          <p:cNvPr id="11" name="Tekstballon: rechthoek met afgeronde hoeken 10">
            <a:extLst>
              <a:ext uri="{FF2B5EF4-FFF2-40B4-BE49-F238E27FC236}">
                <a16:creationId xmlns:a16="http://schemas.microsoft.com/office/drawing/2014/main" id="{5F181FAB-4B70-0E6C-D9E4-87B4C6B40273}"/>
              </a:ext>
            </a:extLst>
          </p:cNvPr>
          <p:cNvSpPr/>
          <p:nvPr/>
        </p:nvSpPr>
        <p:spPr>
          <a:xfrm>
            <a:off x="279181" y="1370960"/>
            <a:ext cx="1925028" cy="369104"/>
          </a:xfrm>
          <a:prstGeom prst="wedgeRoundRectCallou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Controle</a:t>
            </a:r>
            <a:endParaRPr lang="nl-NL"/>
          </a:p>
        </p:txBody>
      </p:sp>
      <p:sp>
        <p:nvSpPr>
          <p:cNvPr id="12" name="Tekstballon: rechthoek met afgeronde hoeken 11">
            <a:extLst>
              <a:ext uri="{FF2B5EF4-FFF2-40B4-BE49-F238E27FC236}">
                <a16:creationId xmlns:a16="http://schemas.microsoft.com/office/drawing/2014/main" id="{D65B0908-34CE-C97E-CE33-5169BF126020}"/>
              </a:ext>
            </a:extLst>
          </p:cNvPr>
          <p:cNvSpPr/>
          <p:nvPr/>
        </p:nvSpPr>
        <p:spPr>
          <a:xfrm>
            <a:off x="745597" y="2066980"/>
            <a:ext cx="1897487" cy="471489"/>
          </a:xfrm>
          <a:prstGeom prst="wedgeRoundRectCallout">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Ziekteverzuim en verloop</a:t>
            </a:r>
            <a:endParaRPr lang="nl-NL"/>
          </a:p>
        </p:txBody>
      </p:sp>
      <p:sp>
        <p:nvSpPr>
          <p:cNvPr id="13" name="Tekstballon: rechthoek met afgeronde hoeken 12">
            <a:extLst>
              <a:ext uri="{FF2B5EF4-FFF2-40B4-BE49-F238E27FC236}">
                <a16:creationId xmlns:a16="http://schemas.microsoft.com/office/drawing/2014/main" id="{F3C5F5AC-9D71-52BD-0C2D-C985A190BA84}"/>
              </a:ext>
            </a:extLst>
          </p:cNvPr>
          <p:cNvSpPr/>
          <p:nvPr/>
        </p:nvSpPr>
        <p:spPr>
          <a:xfrm>
            <a:off x="6276841" y="5568429"/>
            <a:ext cx="2081101" cy="308625"/>
          </a:xfrm>
          <a:prstGeom prst="wedgeRoundRectCallou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(On)bereikbaarheid</a:t>
            </a:r>
            <a:endParaRPr lang="nl-NL"/>
          </a:p>
        </p:txBody>
      </p:sp>
      <p:sp>
        <p:nvSpPr>
          <p:cNvPr id="14" name="Tekstballon: rechthoek met afgeronde hoeken 13">
            <a:extLst>
              <a:ext uri="{FF2B5EF4-FFF2-40B4-BE49-F238E27FC236}">
                <a16:creationId xmlns:a16="http://schemas.microsoft.com/office/drawing/2014/main" id="{02EF471A-CC25-DC32-17D9-2CED6EEA65CB}"/>
              </a:ext>
            </a:extLst>
          </p:cNvPr>
          <p:cNvSpPr/>
          <p:nvPr/>
        </p:nvSpPr>
        <p:spPr>
          <a:xfrm>
            <a:off x="190916" y="3008282"/>
            <a:ext cx="1897487" cy="472163"/>
          </a:xfrm>
          <a:prstGeom prst="wedgeRoundRectCallout">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a:cs typeface="Calibri"/>
              </a:rPr>
              <a:t>Sociale veiligheid</a:t>
            </a:r>
            <a:endParaRPr lang="nl-NL"/>
          </a:p>
        </p:txBody>
      </p:sp>
    </p:spTree>
    <p:extLst>
      <p:ext uri="{BB962C8B-B14F-4D97-AF65-F5344CB8AC3E}">
        <p14:creationId xmlns:p14="http://schemas.microsoft.com/office/powerpoint/2010/main" val="53006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12F07D3-4088-7E6C-F1C6-06BF6B5B0C76}"/>
              </a:ext>
            </a:extLst>
          </p:cNvPr>
          <p:cNvSpPr>
            <a:spLocks noGrp="1"/>
          </p:cNvSpPr>
          <p:nvPr>
            <p:ph idx="1"/>
          </p:nvPr>
        </p:nvSpPr>
        <p:spPr>
          <a:xfrm>
            <a:off x="6286499" y="954000"/>
            <a:ext cx="5400000" cy="5899146"/>
          </a:xfrm>
        </p:spPr>
        <p:txBody>
          <a:bodyPr>
            <a:normAutofit fontScale="32500" lnSpcReduction="20000"/>
          </a:bodyPr>
          <a:lstStyle/>
          <a:p>
            <a:pPr marL="0" indent="0">
              <a:lnSpc>
                <a:spcPct val="120000"/>
              </a:lnSpc>
              <a:buNone/>
            </a:pPr>
            <a:r>
              <a:rPr lang="nl-NL" sz="3700" b="0" i="0">
                <a:solidFill>
                  <a:srgbClr val="111111"/>
                </a:solidFill>
                <a:effectLst/>
              </a:rPr>
              <a:t>In de huidige dynamische arbeidsmarkt is het essentieel om een evenwicht te vinden tussen goed werkgeverschap en goed </a:t>
            </a:r>
            <a:r>
              <a:rPr lang="nl-NL" sz="3700" b="0" i="0" err="1">
                <a:solidFill>
                  <a:srgbClr val="111111"/>
                </a:solidFill>
                <a:effectLst/>
              </a:rPr>
              <a:t>werknemerschap</a:t>
            </a:r>
            <a:r>
              <a:rPr lang="nl-NL" sz="3700" b="0" i="0">
                <a:solidFill>
                  <a:srgbClr val="111111"/>
                </a:solidFill>
                <a:effectLst/>
              </a:rPr>
              <a:t>. Dit evenwicht is niet alleen cruciaal voor het welzijn van de werknemers, maar ook voor de algehele productiviteit en het succes van organisaties. </a:t>
            </a:r>
          </a:p>
          <a:p>
            <a:pPr>
              <a:lnSpc>
                <a:spcPct val="120000"/>
              </a:lnSpc>
              <a:buFont typeface="Wingdings" panose="05000000000000000000" pitchFamily="2" charset="2"/>
              <a:buChar char="v"/>
            </a:pPr>
            <a:r>
              <a:rPr lang="nl-NL" sz="3700" b="1"/>
              <a:t>Observatie 1: Autonomie versus controle </a:t>
            </a:r>
          </a:p>
          <a:p>
            <a:pPr marL="0" indent="0">
              <a:lnSpc>
                <a:spcPct val="120000"/>
              </a:lnSpc>
              <a:buNone/>
            </a:pPr>
            <a:r>
              <a:rPr lang="nl-NL" sz="3700">
                <a:effectLst/>
                <a:ea typeface="Aptos" panose="020B0004020202020204" pitchFamily="34" charset="0"/>
                <a:cs typeface="Aptos" panose="020B0004020202020204" pitchFamily="34" charset="0"/>
              </a:rPr>
              <a:t>Medewerkers verlangen naar meer autonomie (vraag 4: 33%/58%), meer vertrouwen van de organisatie (7%/92%) en minder toezicht (2%/98%). Controlemechanismen, regels en bureaucratische processen (vraag 3: 20/48%) kunnen dit in de weg staan. </a:t>
            </a:r>
            <a:r>
              <a:rPr lang="nl-NL" sz="3700" b="0" i="0">
                <a:solidFill>
                  <a:srgbClr val="111111"/>
                </a:solidFill>
                <a:effectLst/>
              </a:rPr>
              <a:t>Werkgevers en werknemers in het sociaal domein geven echter juist aan </a:t>
            </a:r>
            <a:r>
              <a:rPr lang="nl-NL" sz="3700">
                <a:solidFill>
                  <a:srgbClr val="111111"/>
                </a:solidFill>
              </a:rPr>
              <a:t>in toenemende mate bureaucratie (administratieve belasting), regeldruk en financiële druk te ervaren (vraag 3: 18%/63%) vanuit opdrachtgevers en subsidieverstrekkers (voornamelijk de gemeenten). Dit leidt in verschillende organisaties tot een toenemende behoefte aan controle en daarmee naar duidelijkere (en soms nauwere) kaders  (11%/89%) en minder flexibiliteit (met name m.b.t. werktijden en werkplek). In deze organisaties is soms ook een tendens naar een meer top-down managementstijl en daarmee een meer sturende leiderschapsstijl (17%/78%,). Daarmee komen de mogelijkheden om eigen regie te kunnen nemen onder druk te staan. </a:t>
            </a:r>
          </a:p>
          <a:p>
            <a:pPr>
              <a:lnSpc>
                <a:spcPct val="120000"/>
              </a:lnSpc>
              <a:spcBef>
                <a:spcPts val="800"/>
              </a:spcBef>
              <a:spcAft>
                <a:spcPts val="400"/>
              </a:spcAft>
              <a:buFont typeface="Wingdings" panose="05000000000000000000" pitchFamily="2" charset="2"/>
              <a:buChar char="v"/>
            </a:pPr>
            <a:r>
              <a:rPr lang="nl-NL" sz="3700" b="1"/>
              <a:t>Observatie 2: </a:t>
            </a:r>
            <a:r>
              <a:rPr lang="nl-NL" sz="3700" b="1">
                <a:ea typeface="Aptos" panose="020B0004020202020204" pitchFamily="34" charset="0"/>
                <a:cs typeface="Times New Roman" panose="02020603050405020304" pitchFamily="18" charset="0"/>
              </a:rPr>
              <a:t>Flexibiliteit versus heldere kaders</a:t>
            </a:r>
            <a:endParaRPr lang="nl-NL" sz="3700" b="1">
              <a:effectLst/>
              <a:ea typeface="Aptos" panose="020B0004020202020204" pitchFamily="34" charset="0"/>
              <a:cs typeface="Times New Roman" panose="02020603050405020304" pitchFamily="18" charset="0"/>
            </a:endParaRPr>
          </a:p>
          <a:p>
            <a:pPr marL="0" lvl="0" indent="0">
              <a:lnSpc>
                <a:spcPct val="120000"/>
              </a:lnSpc>
              <a:buSzPts val="1000"/>
              <a:buNone/>
              <a:tabLst>
                <a:tab pos="457200" algn="l"/>
              </a:tabLst>
            </a:pPr>
            <a:r>
              <a:rPr lang="nl-NL" sz="3700">
                <a:effectLst/>
                <a:ea typeface="Aptos" panose="020B0004020202020204" pitchFamily="34" charset="0"/>
                <a:cs typeface="Aptos" panose="020B0004020202020204" pitchFamily="34" charset="0"/>
              </a:rPr>
              <a:t>Ondanks dat een aanzienlijk deel van de werknemers </a:t>
            </a:r>
            <a:r>
              <a:rPr lang="nl-NL" sz="3700">
                <a:ea typeface="Aptos" panose="020B0004020202020204" pitchFamily="34" charset="0"/>
                <a:cs typeface="Aptos" panose="020B0004020202020204" pitchFamily="34" charset="0"/>
              </a:rPr>
              <a:t>meer </a:t>
            </a:r>
            <a:r>
              <a:rPr lang="nl-NL" sz="3700">
                <a:effectLst/>
                <a:ea typeface="Aptos" panose="020B0004020202020204" pitchFamily="34" charset="0"/>
                <a:cs typeface="Aptos" panose="020B0004020202020204" pitchFamily="34" charset="0"/>
              </a:rPr>
              <a:t>autonomie wenst, blijft ook deze groep behoefte houden aan duidelijke kaders en structuur (6%/78%). Daarnaast is er een groep medewerkers die zich minder comfortabel voelt bij de autonomie die men verwacht van de </a:t>
            </a:r>
            <a:r>
              <a:rPr lang="nl-NL" sz="3700" err="1">
                <a:effectLst/>
                <a:ea typeface="Aptos" panose="020B0004020202020204" pitchFamily="34" charset="0"/>
                <a:cs typeface="Aptos" panose="020B0004020202020204" pitchFamily="34" charset="0"/>
              </a:rPr>
              <a:t>vakvolwassen</a:t>
            </a:r>
            <a:r>
              <a:rPr lang="nl-NL" sz="3700">
                <a:effectLst/>
                <a:ea typeface="Aptos" panose="020B0004020202020204" pitchFamily="34" charset="0"/>
                <a:cs typeface="Aptos" panose="020B0004020202020204" pitchFamily="34" charset="0"/>
              </a:rPr>
              <a:t> professional: met name jongere </a:t>
            </a:r>
            <a:r>
              <a:rPr lang="nl-NL" sz="3700">
                <a:ea typeface="Aptos" panose="020B0004020202020204" pitchFamily="34" charset="0"/>
                <a:cs typeface="Aptos" panose="020B0004020202020204" pitchFamily="34" charset="0"/>
              </a:rPr>
              <a:t>werknemers en nieuwe instroom (die niet zelden uit een andere beroepsomgeving instroomt) hebben duidelijke kaders en richtlijnen nodig als </a:t>
            </a:r>
            <a:r>
              <a:rPr lang="nl-NL" sz="3700">
                <a:effectLst/>
                <a:ea typeface="Aptos" panose="020B0004020202020204" pitchFamily="34" charset="0"/>
                <a:cs typeface="Aptos" panose="020B0004020202020204" pitchFamily="34" charset="0"/>
              </a:rPr>
              <a:t>basis om vanuit te werken.</a:t>
            </a:r>
          </a:p>
          <a:p>
            <a:pPr marL="0" lvl="0" indent="0">
              <a:lnSpc>
                <a:spcPct val="120000"/>
              </a:lnSpc>
              <a:buSzPts val="1000"/>
              <a:buNone/>
              <a:tabLst>
                <a:tab pos="457200" algn="l"/>
              </a:tabLst>
            </a:pPr>
            <a:endParaRPr lang="nl-NL" sz="2200"/>
          </a:p>
        </p:txBody>
      </p:sp>
      <p:sp>
        <p:nvSpPr>
          <p:cNvPr id="4" name="Tijdelijke aanduiding voor dianummer 3">
            <a:extLst>
              <a:ext uri="{FF2B5EF4-FFF2-40B4-BE49-F238E27FC236}">
                <a16:creationId xmlns:a16="http://schemas.microsoft.com/office/drawing/2014/main" id="{9F53CFAD-1D4A-224B-0BB6-A02D816E3C09}"/>
              </a:ext>
            </a:extLst>
          </p:cNvPr>
          <p:cNvSpPr>
            <a:spLocks noGrp="1"/>
          </p:cNvSpPr>
          <p:nvPr>
            <p:ph type="sldNum" sz="quarter" idx="12"/>
          </p:nvPr>
        </p:nvSpPr>
        <p:spPr/>
        <p:txBody>
          <a:bodyPr/>
          <a:lstStyle/>
          <a:p>
            <a:fld id="{2117655D-1EEA-426F-87EE-1C00A87D509E}" type="slidenum">
              <a:rPr lang="nl-NL" smtClean="0"/>
              <a:t>54</a:t>
            </a:fld>
            <a:endParaRPr lang="nl-NL"/>
          </a:p>
        </p:txBody>
      </p:sp>
      <p:sp>
        <p:nvSpPr>
          <p:cNvPr id="7" name="Tekstvak 6">
            <a:extLst>
              <a:ext uri="{FF2B5EF4-FFF2-40B4-BE49-F238E27FC236}">
                <a16:creationId xmlns:a16="http://schemas.microsoft.com/office/drawing/2014/main" id="{35BC0718-B6A2-1F73-1700-3EC771E50304}"/>
              </a:ext>
            </a:extLst>
          </p:cNvPr>
          <p:cNvSpPr txBox="1"/>
          <p:nvPr/>
        </p:nvSpPr>
        <p:spPr>
          <a:xfrm>
            <a:off x="604800" y="952202"/>
            <a:ext cx="5400000" cy="6432530"/>
          </a:xfrm>
          <a:prstGeom prst="rect">
            <a:avLst/>
          </a:prstGeom>
          <a:noFill/>
        </p:spPr>
        <p:txBody>
          <a:bodyPr wrap="square">
            <a:spAutoFit/>
          </a:bodyPr>
          <a:lstStyle/>
          <a:p>
            <a:r>
              <a:rPr lang="nl-NL" sz="1200" b="1"/>
              <a:t>Inleiding</a:t>
            </a:r>
          </a:p>
          <a:p>
            <a:endParaRPr lang="nl-NL" sz="1200" b="1"/>
          </a:p>
          <a:p>
            <a:r>
              <a:rPr lang="nl-NL" sz="1200" b="0" i="0">
                <a:solidFill>
                  <a:srgbClr val="111111"/>
                </a:solidFill>
                <a:effectLst/>
              </a:rPr>
              <a:t>Goed werkgeverschap houdt in dat werkgevers zorgen voor een veilige, respectvolle en ondersteunende werkomgeving. Dit omvat onder andere het bieden van eerlijke arbeidsvoorwaarden, mogelijkheden voor professionele ontwikkeling en het bevorderen van een goede werk-privébalans. Een goede werkgever erkent de waarde van zijn werknemers en investeert in hun welzijn en groei.</a:t>
            </a:r>
          </a:p>
          <a:p>
            <a:endParaRPr lang="nl-NL" sz="1200" b="0" i="0">
              <a:solidFill>
                <a:srgbClr val="111111"/>
              </a:solidFill>
              <a:effectLst/>
            </a:endParaRPr>
          </a:p>
          <a:p>
            <a:r>
              <a:rPr lang="nl-NL" sz="1200" b="0" i="0">
                <a:solidFill>
                  <a:srgbClr val="111111"/>
                </a:solidFill>
                <a:effectLst/>
              </a:rPr>
              <a:t>Goed </a:t>
            </a:r>
            <a:r>
              <a:rPr lang="nl-NL" sz="1200" b="0" i="0" err="1">
                <a:solidFill>
                  <a:srgbClr val="111111"/>
                </a:solidFill>
                <a:effectLst/>
              </a:rPr>
              <a:t>werknemerschap</a:t>
            </a:r>
            <a:r>
              <a:rPr lang="nl-NL" sz="1200" b="0" i="0">
                <a:solidFill>
                  <a:srgbClr val="111111"/>
                </a:solidFill>
                <a:effectLst/>
              </a:rPr>
              <a:t> betekent dat werknemers zich verantwoordelijk en betrokken voelen bij hun werk. Dit omvat het tonen van inzet, betrouwbaarheid en een proactieve houding. Werknemers die goed </a:t>
            </a:r>
            <a:r>
              <a:rPr lang="nl-NL" sz="1200" b="0" i="0" err="1">
                <a:solidFill>
                  <a:srgbClr val="111111"/>
                </a:solidFill>
                <a:effectLst/>
              </a:rPr>
              <a:t>werknemerschap</a:t>
            </a:r>
            <a:r>
              <a:rPr lang="nl-NL" sz="1200" b="0" i="0">
                <a:solidFill>
                  <a:srgbClr val="111111"/>
                </a:solidFill>
                <a:effectLst/>
              </a:rPr>
              <a:t> tonen, dragen bij aan een positieve werkcultuur en zijn bereid om samen te werken en bij te dragen aan de doelen van de organisatie.</a:t>
            </a:r>
          </a:p>
          <a:p>
            <a:endParaRPr lang="nl-NL" sz="1200">
              <a:solidFill>
                <a:srgbClr val="111111"/>
              </a:solidFill>
            </a:endParaRPr>
          </a:p>
          <a:p>
            <a:pPr algn="l"/>
            <a:r>
              <a:rPr lang="nl-NL" sz="1200" b="0" i="0">
                <a:solidFill>
                  <a:srgbClr val="111111"/>
                </a:solidFill>
                <a:effectLst/>
              </a:rPr>
              <a:t>Voor eigen regie zijn goed werkgeverschap en goed </a:t>
            </a:r>
            <a:r>
              <a:rPr lang="nl-NL" sz="1200" b="0" i="0" err="1">
                <a:solidFill>
                  <a:srgbClr val="111111"/>
                </a:solidFill>
                <a:effectLst/>
              </a:rPr>
              <a:t>werknemerschap</a:t>
            </a:r>
            <a:r>
              <a:rPr lang="nl-NL" sz="1200" b="0" i="0">
                <a:solidFill>
                  <a:srgbClr val="111111"/>
                </a:solidFill>
                <a:effectLst/>
              </a:rPr>
              <a:t> het fundament. Goed werkgeverschap creëert een omgeving waarin werknemers zich gesteund voelen om eigen regie te nemen. Dit versterkt betrokkenheid en motivatie, en leidt tot beter </a:t>
            </a:r>
            <a:r>
              <a:rPr lang="nl-NL" sz="1200" b="0" i="0" err="1">
                <a:solidFill>
                  <a:srgbClr val="111111"/>
                </a:solidFill>
                <a:effectLst/>
              </a:rPr>
              <a:t>werknemerschap</a:t>
            </a:r>
            <a:r>
              <a:rPr lang="nl-NL" sz="1200" b="0" i="0">
                <a:solidFill>
                  <a:srgbClr val="111111"/>
                </a:solidFill>
                <a:effectLst/>
              </a:rPr>
              <a:t>. Wanneer werkgevers vertrouwen tonen in werknemers door hen eigen regie te geven, bevordert dit een cultuur van wederzijds respect en vertrouwen. Dit draagt bij aan een positieve werkrelatie en verhoogt de productiviteit.</a:t>
            </a:r>
          </a:p>
          <a:p>
            <a:pPr algn="l"/>
            <a:r>
              <a:rPr lang="nl-NL" sz="1200" b="0" i="0">
                <a:solidFill>
                  <a:srgbClr val="111111"/>
                </a:solidFill>
                <a:effectLst/>
              </a:rPr>
              <a:t>Goed werkgeverschap biedt tevens de middelen en mogelijkheden voor werknemers om zich te ontwikkelen. Eigen regie stelt werknemers in staat om deze kansen optimaal te benutten, wat resulteert in persoonlijke en professionele groei.</a:t>
            </a:r>
          </a:p>
          <a:p>
            <a:pPr algn="l"/>
            <a:endParaRPr lang="nl-NL" sz="1200" b="0" i="0">
              <a:solidFill>
                <a:srgbClr val="111111"/>
              </a:solidFill>
              <a:effectLst/>
            </a:endParaRPr>
          </a:p>
          <a:p>
            <a:pPr algn="l"/>
            <a:r>
              <a:rPr lang="nl-NL" sz="1200" b="0" i="0">
                <a:solidFill>
                  <a:srgbClr val="111111"/>
                </a:solidFill>
                <a:effectLst/>
              </a:rPr>
              <a:t>Door eigen regie te bevorderen, kunnen werknemers beter hun werk-privébalans beheren, wat bijdraagt aan hun algehele welzijn. Dit is een belangrijk aspect van goed werkgeverschap en goed </a:t>
            </a:r>
            <a:r>
              <a:rPr lang="nl-NL" sz="1200" b="0" i="0" err="1">
                <a:solidFill>
                  <a:srgbClr val="111111"/>
                </a:solidFill>
                <a:effectLst/>
              </a:rPr>
              <a:t>werknemerschap</a:t>
            </a:r>
            <a:r>
              <a:rPr lang="nl-NL" sz="1200" b="0" i="0">
                <a:solidFill>
                  <a:srgbClr val="111111"/>
                </a:solidFill>
                <a:effectLst/>
              </a:rPr>
              <a:t>.</a:t>
            </a:r>
          </a:p>
          <a:p>
            <a:endParaRPr lang="nl-NL" sz="1200">
              <a:solidFill>
                <a:srgbClr val="111111"/>
              </a:solidFill>
            </a:endParaRPr>
          </a:p>
          <a:p>
            <a:pPr>
              <a:spcBef>
                <a:spcPts val="800"/>
              </a:spcBef>
              <a:spcAft>
                <a:spcPts val="400"/>
              </a:spcAft>
            </a:pPr>
            <a:endParaRPr lang="nl-NL" sz="1200" b="0">
              <a:solidFill>
                <a:srgbClr val="0F4761"/>
              </a:solidFill>
              <a:effectLs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nl-NL" sz="1800">
              <a:effectLst/>
              <a:ea typeface="Aptos" panose="020B0004020202020204" pitchFamily="34" charset="0"/>
              <a:cs typeface="Aptos" panose="020B0004020202020204" pitchFamily="34" charset="0"/>
            </a:endParaRPr>
          </a:p>
        </p:txBody>
      </p:sp>
      <p:sp>
        <p:nvSpPr>
          <p:cNvPr id="8" name="Tekstvak 7">
            <a:extLst>
              <a:ext uri="{FF2B5EF4-FFF2-40B4-BE49-F238E27FC236}">
                <a16:creationId xmlns:a16="http://schemas.microsoft.com/office/drawing/2014/main" id="{2AC2E42D-E5ED-EBA5-DC24-4D2C8B755666}"/>
              </a:ext>
            </a:extLst>
          </p:cNvPr>
          <p:cNvSpPr txBox="1"/>
          <p:nvPr/>
        </p:nvSpPr>
        <p:spPr>
          <a:xfrm>
            <a:off x="604800" y="485251"/>
            <a:ext cx="6860445" cy="615553"/>
          </a:xfrm>
          <a:prstGeom prst="rect">
            <a:avLst/>
          </a:prstGeom>
          <a:noFill/>
        </p:spPr>
        <p:txBody>
          <a:bodyPr wrap="square" rtlCol="0">
            <a:spAutoFit/>
          </a:bodyPr>
          <a:lstStyle/>
          <a:p>
            <a:pPr marL="342900" indent="-342900">
              <a:buAutoNum type="arabicPeriod"/>
            </a:pPr>
            <a:r>
              <a:rPr lang="nl-NL" sz="1600" b="1"/>
              <a:t>Goed werkgeverschap en goed </a:t>
            </a:r>
            <a:r>
              <a:rPr lang="nl-NL" sz="1600" b="1" err="1"/>
              <a:t>werknemerschap</a:t>
            </a:r>
            <a:endParaRPr lang="nl-NL" sz="1600" b="1"/>
          </a:p>
          <a:p>
            <a:endParaRPr lang="nl-NL"/>
          </a:p>
        </p:txBody>
      </p:sp>
    </p:spTree>
    <p:extLst>
      <p:ext uri="{BB962C8B-B14F-4D97-AF65-F5344CB8AC3E}">
        <p14:creationId xmlns:p14="http://schemas.microsoft.com/office/powerpoint/2010/main" val="1239877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29A79-11C5-9EAC-A31C-1F1D414B4F6B}"/>
              </a:ext>
            </a:extLst>
          </p:cNvPr>
          <p:cNvSpPr>
            <a:spLocks noGrp="1"/>
          </p:cNvSpPr>
          <p:nvPr>
            <p:ph type="title"/>
          </p:nvPr>
        </p:nvSpPr>
        <p:spPr>
          <a:xfrm>
            <a:off x="606275" y="402924"/>
            <a:ext cx="10515600" cy="365126"/>
          </a:xfrm>
        </p:spPr>
        <p:txBody>
          <a:bodyPr>
            <a:normAutofit/>
          </a:bodyPr>
          <a:lstStyle/>
          <a:p>
            <a:r>
              <a:rPr lang="nl-NL" sz="1600" b="1">
                <a:latin typeface="+mn-lt"/>
              </a:rPr>
              <a:t>2. Ontwikkeling en loopbaankansen</a:t>
            </a:r>
          </a:p>
        </p:txBody>
      </p:sp>
      <p:sp>
        <p:nvSpPr>
          <p:cNvPr id="3" name="Tijdelijke aanduiding voor inhoud 2">
            <a:extLst>
              <a:ext uri="{FF2B5EF4-FFF2-40B4-BE49-F238E27FC236}">
                <a16:creationId xmlns:a16="http://schemas.microsoft.com/office/drawing/2014/main" id="{1C63BBEE-267B-2BF1-385C-BB36CE49CA9D}"/>
              </a:ext>
            </a:extLst>
          </p:cNvPr>
          <p:cNvSpPr>
            <a:spLocks noGrp="1"/>
          </p:cNvSpPr>
          <p:nvPr>
            <p:ph idx="1"/>
          </p:nvPr>
        </p:nvSpPr>
        <p:spPr>
          <a:xfrm>
            <a:off x="606275" y="723137"/>
            <a:ext cx="5400000" cy="5633213"/>
          </a:xfrm>
        </p:spPr>
        <p:txBody>
          <a:bodyPr>
            <a:noAutofit/>
          </a:bodyPr>
          <a:lstStyle/>
          <a:p>
            <a:pPr marL="0" indent="0">
              <a:lnSpc>
                <a:spcPct val="100000"/>
              </a:lnSpc>
              <a:buNone/>
            </a:pPr>
            <a:r>
              <a:rPr lang="nl-NL" sz="1200" b="1"/>
              <a:t>Inleiding</a:t>
            </a:r>
          </a:p>
          <a:p>
            <a:pPr marL="0" indent="0">
              <a:lnSpc>
                <a:spcPct val="100000"/>
              </a:lnSpc>
              <a:buNone/>
            </a:pPr>
            <a:r>
              <a:rPr lang="nl-NL" sz="1200"/>
              <a:t>De branche sociaal werk wordt gekenmerkt door constante veranderingen en toenemende complexiteit: de doelgroep wordt toenemend complexer (</a:t>
            </a:r>
            <a:r>
              <a:rPr lang="nl-NL" sz="1200" err="1"/>
              <a:t>multiproblematiek</a:t>
            </a:r>
            <a:r>
              <a:rPr lang="nl-NL" sz="1200"/>
              <a:t>, GGZ problematiek) en  nieuwe dossiers (zoals de toeslagaffaire, het organiseren van niet geïndiceerde ouderenopvang) komen steeds vaker op het bord van de sociaal werker terecht. Medewerkers staan daarmee voor de uitdaging om zich voortdurend aan te passen aan nieuwe technologieën, werkmethoden en marktbehoeften. Door de krappe budgetten en daarmee hoge tijdsdruk op dossiers is het essentieel om steeds optimaal toegerust te zijn voor het werk en daarmee is de noodzaak van opleiding en ontwikkeling essentieel. Daarnaast biedt het investeren in opleiding en ontwikkeling ook de kans om nieuwe vaardigheden te verwerven, waarmee werknemers eigen regie kunnen nemen over hun loopbaan: zowel verticale als horizontale loopbaanstappen behoren daarmee tot de mogelijkheden. Wanneer medewerkers de ruimte krijgen om ook hun leertraject zelf vorm te geven, voelen ze zich meer betrokken bij hun werk en verantwoordelijk voor hun eigen ontwikkeling. Dit leidt tot hogere motivatie en productiviteit.</a:t>
            </a:r>
          </a:p>
          <a:p>
            <a:pPr marL="0" indent="0">
              <a:lnSpc>
                <a:spcPct val="100000"/>
              </a:lnSpc>
              <a:buNone/>
            </a:pPr>
            <a:r>
              <a:rPr lang="nl-NL" sz="1200"/>
              <a:t>Persoonlijke ontwikkeling kan op het niveau van teams de creativiteit en innovatie bevorderen. Goed ontwikkelde medewerkers kunnen met elkaar sparren om oplossingen te bedenken voor complexe vraagstukken. Het stimuleren van opleiding en ontwikkeling is dus niet alleen gunstig voor individuele medewerkers, maar ook voor de organisatie als geheel. </a:t>
            </a:r>
          </a:p>
          <a:p>
            <a:pPr>
              <a:lnSpc>
                <a:spcPct val="100000"/>
              </a:lnSpc>
              <a:buFont typeface="Wingdings" panose="05000000000000000000" pitchFamily="2" charset="2"/>
              <a:buChar char="v"/>
            </a:pPr>
            <a:r>
              <a:rPr lang="nl-NL" sz="1200" b="1"/>
              <a:t>Observatie 1: Arbeidsmarktkrapte en nieuwe instroom</a:t>
            </a:r>
          </a:p>
          <a:p>
            <a:pPr marL="0" indent="0">
              <a:lnSpc>
                <a:spcPct val="100000"/>
              </a:lnSpc>
              <a:buNone/>
            </a:pPr>
            <a:r>
              <a:rPr lang="nl-NL" sz="1200"/>
              <a:t>Als gevolg van de arbeidsmarktkrapte en de daarmee ontstane personeelstekorten in de branche, stromen steeds vaker nieuwe werknemers in zonder relevante vooropleiding of werkervaring (zij-instromers, net niet </a:t>
            </a:r>
            <a:r>
              <a:rPr lang="nl-NL" sz="1200" err="1"/>
              <a:t>passenden</a:t>
            </a:r>
            <a:r>
              <a:rPr lang="nl-NL" sz="1200"/>
              <a:t>). Zowel HR (6%/60%) als werknemers (2%/67%) signaleren steeds vaker dat deze groep, na het volgen van een basistraining, worden ingezet op dossiers. Dit vormt een risico voor de doelgroep (als gevolg van mogelijk schadelijke handelingen door onervarenheid en onvoldoende</a:t>
            </a:r>
          </a:p>
        </p:txBody>
      </p:sp>
      <p:sp>
        <p:nvSpPr>
          <p:cNvPr id="4" name="Tijdelijke aanduiding voor dianummer 3">
            <a:extLst>
              <a:ext uri="{FF2B5EF4-FFF2-40B4-BE49-F238E27FC236}">
                <a16:creationId xmlns:a16="http://schemas.microsoft.com/office/drawing/2014/main" id="{3645B866-9F8E-3F40-EE4F-D64EC806675D}"/>
              </a:ext>
            </a:extLst>
          </p:cNvPr>
          <p:cNvSpPr>
            <a:spLocks noGrp="1"/>
          </p:cNvSpPr>
          <p:nvPr>
            <p:ph type="sldNum" sz="quarter" idx="12"/>
          </p:nvPr>
        </p:nvSpPr>
        <p:spPr/>
        <p:txBody>
          <a:bodyPr/>
          <a:lstStyle/>
          <a:p>
            <a:fld id="{2117655D-1EEA-426F-87EE-1C00A87D509E}" type="slidenum">
              <a:rPr lang="nl-NL" smtClean="0"/>
              <a:t>55</a:t>
            </a:fld>
            <a:endParaRPr lang="nl-NL"/>
          </a:p>
        </p:txBody>
      </p:sp>
      <p:sp>
        <p:nvSpPr>
          <p:cNvPr id="5" name="Tijdelijke aanduiding voor inhoud 2">
            <a:extLst>
              <a:ext uri="{FF2B5EF4-FFF2-40B4-BE49-F238E27FC236}">
                <a16:creationId xmlns:a16="http://schemas.microsoft.com/office/drawing/2014/main" id="{E2D57EAB-2486-659F-2560-469BA8553F03}"/>
              </a:ext>
            </a:extLst>
          </p:cNvPr>
          <p:cNvSpPr txBox="1">
            <a:spLocks/>
          </p:cNvSpPr>
          <p:nvPr/>
        </p:nvSpPr>
        <p:spPr>
          <a:xfrm>
            <a:off x="6448646" y="723600"/>
            <a:ext cx="5400000" cy="599197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nl-NL" sz="2500"/>
              <a:t>kwalificatie). Tevens vormt het inwerken van deze groep (soms ook door het </a:t>
            </a:r>
            <a:r>
              <a:rPr lang="nl-NL" sz="2500" err="1"/>
              <a:t>adhoc</a:t>
            </a:r>
            <a:r>
              <a:rPr lang="nl-NL" sz="2500"/>
              <a:t> karakter daarvan omdat overleggen waarin casuïstiek besproken wordt vaak niet doorgaan of wegbezuinigd zijn) een toenemende belasting voor de meer ervaren groep medewerkers. </a:t>
            </a:r>
          </a:p>
          <a:p>
            <a:pPr>
              <a:lnSpc>
                <a:spcPct val="120000"/>
              </a:lnSpc>
              <a:buFont typeface="Wingdings" panose="05000000000000000000" pitchFamily="2" charset="2"/>
              <a:buChar char="v"/>
            </a:pPr>
            <a:r>
              <a:rPr lang="nl-NL" sz="2500" b="1"/>
              <a:t>Observatie 2: Opleidingsmogelijkheden</a:t>
            </a:r>
          </a:p>
          <a:p>
            <a:pPr marL="0" indent="0">
              <a:lnSpc>
                <a:spcPct val="120000"/>
              </a:lnSpc>
              <a:buFont typeface="Arial" panose="020B0604020202020204" pitchFamily="34" charset="0"/>
              <a:buNone/>
            </a:pPr>
            <a:r>
              <a:rPr lang="nl-NL" sz="2500"/>
              <a:t>Door de cao wordt al jaren opleiden en ontwikkelen gestimuleerd, onder andere door het LBB. Hoewel er steeds volop aandacht wordt besteed aan de faciliteiten die de cao biedt, geven groepen medewerkers aan dat zij onvoldoende op de hoogte zijn van de mogelijkheden om het LBB effectief in te zetten voor opleiding en ontwikkeling (5%/43%). Ook lijken (met name nieuw instromende) leidinggevenden onvoldoende te weten welke benuttingsmogelijkheden er zijn (2%/34%), waardoor het thema ontwikkeling in het jaargesprek niet altijd voldoende besproken wordt.</a:t>
            </a:r>
          </a:p>
          <a:p>
            <a:pPr>
              <a:lnSpc>
                <a:spcPct val="120000"/>
              </a:lnSpc>
              <a:buFont typeface="Wingdings" panose="05000000000000000000" pitchFamily="2" charset="2"/>
              <a:buChar char="v"/>
            </a:pPr>
            <a:r>
              <a:rPr lang="nl-NL" sz="2500" b="1"/>
              <a:t>Observatie 3:  Ontwikkeling en loopbaan</a:t>
            </a:r>
          </a:p>
          <a:p>
            <a:pPr marL="0" indent="0">
              <a:lnSpc>
                <a:spcPct val="120000"/>
              </a:lnSpc>
              <a:buFont typeface="Arial" panose="020B0604020202020204" pitchFamily="34" charset="0"/>
              <a:buNone/>
            </a:pPr>
            <a:r>
              <a:rPr lang="nl-NL" sz="2500"/>
              <a:t>Zowel HR-verantwoordelijken als werknemers geven aan dat er een groep (vnl. meer ervaren werknemers en werknemers in kleinere organisaties) is, die het belang van continu opleiden en ontwikkelen minder onderkent. Deze groep geeft vooral aan dat het gebrek aan loopbaanperspectief beperkt is: verticale doorgroei is niet mogelijk en de mogelijkheden tot horizontale groei lijkt onvoldoende bekend (2%/56%).</a:t>
            </a:r>
          </a:p>
          <a:p>
            <a:pPr>
              <a:lnSpc>
                <a:spcPct val="120000"/>
              </a:lnSpc>
              <a:buFont typeface="Wingdings" panose="05000000000000000000" pitchFamily="2" charset="2"/>
              <a:buChar char="v"/>
            </a:pPr>
            <a:r>
              <a:rPr lang="nl-NL" sz="2500" b="1"/>
              <a:t>Observatie 4: Opleiden en werkdruk</a:t>
            </a:r>
          </a:p>
          <a:p>
            <a:pPr marL="0" indent="0">
              <a:lnSpc>
                <a:spcPct val="120000"/>
              </a:lnSpc>
              <a:buFont typeface="Arial" panose="020B0604020202020204" pitchFamily="34" charset="0"/>
              <a:buNone/>
            </a:pPr>
            <a:r>
              <a:rPr lang="nl-NL" sz="2500"/>
              <a:t>Medewerkers geven aan dat het volgen van opleidingen ook onder druk komt te staan als gevolg van de caseload en de hoge werkdruk (4,8%/76%). Omdat werknemers zelf verantwoordelijk zijn voor hun caseload en zij deze werkzaamheden vaak niet kunnen overdragen, betekent afwezigheid vanwege opleidingsdagen, dat op andere werkdagen de achterstand moet worden weggewerkt. Het verlagen van de werkdruk zal in ieder geval een deel van de werknemers helpen meer werk te maken van opleiding en ontwikkeling</a:t>
            </a:r>
            <a:r>
              <a:rPr lang="nl-NL" sz="2200"/>
              <a:t>.</a:t>
            </a:r>
            <a:endParaRPr lang="nl-NL"/>
          </a:p>
        </p:txBody>
      </p:sp>
    </p:spTree>
    <p:extLst>
      <p:ext uri="{BB962C8B-B14F-4D97-AF65-F5344CB8AC3E}">
        <p14:creationId xmlns:p14="http://schemas.microsoft.com/office/powerpoint/2010/main" val="2139974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AEAB7-21A2-5CBF-5DC3-6FACEDD4DF8B}"/>
              </a:ext>
            </a:extLst>
          </p:cNvPr>
          <p:cNvSpPr>
            <a:spLocks noGrp="1"/>
          </p:cNvSpPr>
          <p:nvPr>
            <p:ph type="title"/>
          </p:nvPr>
        </p:nvSpPr>
        <p:spPr>
          <a:xfrm>
            <a:off x="604800" y="316251"/>
            <a:ext cx="10567488" cy="453859"/>
          </a:xfrm>
        </p:spPr>
        <p:txBody>
          <a:bodyPr>
            <a:normAutofit/>
          </a:bodyPr>
          <a:lstStyle/>
          <a:p>
            <a:r>
              <a:rPr lang="nl-NL" sz="1600" b="1">
                <a:latin typeface="+mn-lt"/>
              </a:rPr>
              <a:t>3. Werk-privé balans</a:t>
            </a:r>
          </a:p>
        </p:txBody>
      </p:sp>
      <p:sp>
        <p:nvSpPr>
          <p:cNvPr id="3" name="Tijdelijke aanduiding voor inhoud 2">
            <a:extLst>
              <a:ext uri="{FF2B5EF4-FFF2-40B4-BE49-F238E27FC236}">
                <a16:creationId xmlns:a16="http://schemas.microsoft.com/office/drawing/2014/main" id="{43476717-F226-B831-FC5E-8505AD84E2D9}"/>
              </a:ext>
            </a:extLst>
          </p:cNvPr>
          <p:cNvSpPr>
            <a:spLocks noGrp="1"/>
          </p:cNvSpPr>
          <p:nvPr>
            <p:ph idx="1"/>
          </p:nvPr>
        </p:nvSpPr>
        <p:spPr>
          <a:xfrm>
            <a:off x="604799" y="723600"/>
            <a:ext cx="5400000" cy="5693423"/>
          </a:xfrm>
        </p:spPr>
        <p:txBody>
          <a:bodyPr>
            <a:noAutofit/>
          </a:bodyPr>
          <a:lstStyle/>
          <a:p>
            <a:pPr marL="0" lvl="0" indent="0">
              <a:lnSpc>
                <a:spcPct val="100000"/>
              </a:lnSpc>
              <a:buSzPts val="1000"/>
              <a:buNone/>
              <a:tabLst>
                <a:tab pos="457200" algn="l"/>
              </a:tabLst>
            </a:pPr>
            <a:r>
              <a:rPr lang="nl-NL" sz="1200" b="1"/>
              <a:t>Inleiding</a:t>
            </a:r>
          </a:p>
          <a:p>
            <a:pPr marL="0" indent="0">
              <a:lnSpc>
                <a:spcPct val="100000"/>
              </a:lnSpc>
              <a:spcBef>
                <a:spcPts val="0"/>
              </a:spcBef>
              <a:buNone/>
            </a:pPr>
            <a:r>
              <a:rPr lang="nl-NL" sz="1200"/>
              <a:t>In het sociaal werk is het een uitdaging om balans te vinden in werk en privé. Dit wordt in de eerste plaats veroorzaakt een hoge werkdruk, waardoor sociaal werkers vaak meer energie in het werk stoppen ten koste van hun eigen herstel en privéleven. Daarnaast lijkt het in de sector geaccepteerd te zijn om eigen middelen (laptop en telefoon) te gebruiken voor het werk, waardoor het lastig is om werk en privé te scheiden. Bovendien lijkt er in organisaties veelal een cultuur te heersen waarin medewerkers zich vaak verplicht voelen om voortdurend beschikbaar te zijn. Zo wordt er regelmatig verwacht dat medewerkers werkzaamheden verrichten buiten de voor hen geldende werktijden (‘s avonds gesprekken met ouders voeren, deelnemen aan activiteiten in buurthuizen etc.). Medewerkers geven aan dat de mentale en psychische belasting van het werk emotioneel veel van hen vraagt en dat de mogelijkheid om volledig  los te komen van het werk hen helpt om voldoende te herstellen van die belasting. Daarnaast is de behoefte aan flexibiliteit in werktijden en verlofregelingen steeds urgenter. Medewerkers willen de mogelijkheid hebben om hun werk af te stemmen op persoonlijke verplichtingen, zoals gezinsverantwoordelijkheden of zorg voor naasten. Zonder adequate ondersteuning kunnen deze uitdagingen leiden tot een verhoging van de werkdruk en stress, vermindering van de werktevredenheid en mogelijk uitval of uitstroom. Het is daarom belangrijk dat in de organisatie regelingen (verlof en faciliteiten) en middelen zijn die inzetten op een cultuur waarin de werk-privébalans wordt gewaardeerd en gefaciliteerd. </a:t>
            </a:r>
          </a:p>
          <a:p>
            <a:pPr marL="0" indent="0">
              <a:lnSpc>
                <a:spcPct val="100000"/>
              </a:lnSpc>
              <a:spcBef>
                <a:spcPts val="0"/>
              </a:spcBef>
              <a:buNone/>
            </a:pPr>
            <a:endParaRPr lang="nl-NL" sz="1200"/>
          </a:p>
          <a:p>
            <a:pPr marL="171450" lvl="0" indent="-171450">
              <a:lnSpc>
                <a:spcPct val="100000"/>
              </a:lnSpc>
              <a:spcBef>
                <a:spcPts val="0"/>
              </a:spcBef>
              <a:buSzPts val="1000"/>
              <a:buFont typeface="Wingdings" panose="05000000000000000000" pitchFamily="2" charset="2"/>
              <a:buChar char="v"/>
              <a:tabLst>
                <a:tab pos="457200" algn="l"/>
              </a:tabLst>
            </a:pPr>
            <a:r>
              <a:rPr lang="nl-NL" sz="1200" b="1"/>
              <a:t>Observatie 1: Recht op onbereikbaarheid en eigen werktijden</a:t>
            </a:r>
          </a:p>
          <a:p>
            <a:pPr marL="0" indent="0">
              <a:lnSpc>
                <a:spcPct val="100000"/>
              </a:lnSpc>
              <a:spcBef>
                <a:spcPts val="0"/>
              </a:spcBef>
              <a:buSzPts val="1000"/>
              <a:buNone/>
              <a:tabLst>
                <a:tab pos="457200" algn="l"/>
              </a:tabLst>
            </a:pPr>
            <a:r>
              <a:rPr lang="nl-NL" sz="1200"/>
              <a:t>Werknemers geven aan dat zij met regelmaat druk ervaren om buiten hun afgesproken werktijden werkzaamheden te verrichten van buiten de organisatie (cliënten, bewindvoerders en verbonden organisaties bijvoorbeeld) maar ook vanuit de eigen organisatie (leidinggevenden en collega’s (1%/48%). </a:t>
            </a:r>
            <a:endParaRPr lang="nl-NL" sz="1200">
              <a:highlight>
                <a:srgbClr val="FFFF00"/>
              </a:highlight>
            </a:endParaRPr>
          </a:p>
        </p:txBody>
      </p:sp>
      <p:sp>
        <p:nvSpPr>
          <p:cNvPr id="4" name="Tijdelijke aanduiding voor dianummer 3">
            <a:extLst>
              <a:ext uri="{FF2B5EF4-FFF2-40B4-BE49-F238E27FC236}">
                <a16:creationId xmlns:a16="http://schemas.microsoft.com/office/drawing/2014/main" id="{D43D1C4D-583B-E287-86AF-2EFC794D8EEA}"/>
              </a:ext>
            </a:extLst>
          </p:cNvPr>
          <p:cNvSpPr>
            <a:spLocks noGrp="1"/>
          </p:cNvSpPr>
          <p:nvPr>
            <p:ph type="sldNum" sz="quarter" idx="12"/>
          </p:nvPr>
        </p:nvSpPr>
        <p:spPr/>
        <p:txBody>
          <a:bodyPr/>
          <a:lstStyle/>
          <a:p>
            <a:fld id="{2117655D-1EEA-426F-87EE-1C00A87D509E}" type="slidenum">
              <a:rPr lang="nl-NL" smtClean="0"/>
              <a:t>56</a:t>
            </a:fld>
            <a:endParaRPr lang="nl-NL"/>
          </a:p>
        </p:txBody>
      </p:sp>
      <p:sp>
        <p:nvSpPr>
          <p:cNvPr id="6" name="Tekstvak 5">
            <a:extLst>
              <a:ext uri="{FF2B5EF4-FFF2-40B4-BE49-F238E27FC236}">
                <a16:creationId xmlns:a16="http://schemas.microsoft.com/office/drawing/2014/main" id="{89AA26FC-F073-FD8D-5775-DD43209FF529}"/>
              </a:ext>
            </a:extLst>
          </p:cNvPr>
          <p:cNvSpPr txBox="1"/>
          <p:nvPr/>
        </p:nvSpPr>
        <p:spPr>
          <a:xfrm>
            <a:off x="6447600" y="723600"/>
            <a:ext cx="5400000" cy="5078313"/>
          </a:xfrm>
          <a:prstGeom prst="rect">
            <a:avLst/>
          </a:prstGeom>
          <a:noFill/>
        </p:spPr>
        <p:txBody>
          <a:bodyPr wrap="square">
            <a:spAutoFit/>
          </a:bodyPr>
          <a:lstStyle/>
          <a:p>
            <a:pPr lvl="0">
              <a:buSzPts val="1000"/>
              <a:tabLst>
                <a:tab pos="457200" algn="l"/>
              </a:tabLst>
            </a:pPr>
            <a:r>
              <a:rPr lang="nl-NL" sz="1200"/>
              <a:t>Werknemers geven aan dat het soms lastig is om (altijd) nee te zeggen, en dat zij, indien ze voor hun werk gebruik moeten maken van hun eigen telefoon en laptop (1/50%), dan moeilijk voldoende afstand kunnen nemen van hun werk. </a:t>
            </a:r>
          </a:p>
          <a:p>
            <a:pPr marL="0" lvl="0" indent="0">
              <a:buSzPts val="1000"/>
              <a:buNone/>
              <a:tabLst>
                <a:tab pos="457200" algn="l"/>
              </a:tabLst>
            </a:pPr>
            <a:endParaRPr lang="nl-NL" sz="1200"/>
          </a:p>
          <a:p>
            <a:pPr marL="171450" lvl="0" indent="-171450">
              <a:buSzPts val="1000"/>
              <a:buFont typeface="Wingdings" panose="05000000000000000000" pitchFamily="2" charset="2"/>
              <a:buChar char="v"/>
              <a:tabLst>
                <a:tab pos="457200" algn="l"/>
              </a:tabLst>
            </a:pPr>
            <a:r>
              <a:rPr lang="nl-NL" sz="1200" b="1"/>
              <a:t>Observatie 2: Verlofmogelijkheden</a:t>
            </a:r>
          </a:p>
          <a:p>
            <a:pPr marL="0" lvl="0" indent="0">
              <a:buSzPts val="1000"/>
              <a:buNone/>
              <a:tabLst>
                <a:tab pos="457200" algn="l"/>
              </a:tabLst>
            </a:pPr>
            <a:endParaRPr lang="nl-NL" sz="1200"/>
          </a:p>
          <a:p>
            <a:pPr marL="0" lvl="0" indent="0">
              <a:buSzPts val="1000"/>
              <a:buNone/>
              <a:tabLst>
                <a:tab pos="457200" algn="l"/>
              </a:tabLst>
            </a:pPr>
            <a:r>
              <a:rPr lang="nl-NL" sz="1200"/>
              <a:t>Medewerkers hebben behoefte aan ruimere mogelijkheden om verlof in te zetten (10%/77%). Zowel uit de online-dialogen als uit de rondetafelgesprekken komt naar voren dat medewerkers vaak niet goed op de hoogte zijn van de mogelijkheden die het IKB bijvoorbeeld biedt. Zij vinden dat zij te weinig verlof hebben, omdat ze de mogelijkheid niet kennen om het IKB om te zetten in verlof. Daarnaast vinden zowel werkgevers als werknemers de verschillende verlofsoorten (nodeloos) ingewikkeld. Een deel van de werknemers die deel hebben genomen aan dit onderzoek geeft aan dat zij structureel te weinig verlof hebben om te herstellen van het werk.</a:t>
            </a:r>
            <a:r>
              <a:rPr lang="nl-NL" sz="1200">
                <a:solidFill>
                  <a:srgbClr val="111111"/>
                </a:solidFill>
              </a:rPr>
              <a:t> Daarnaast is er behoefte aan ondersteuning in de vorm van verlof als het gaat om mantelzorg, rouw, menstruatie en overgang (9%/84%).</a:t>
            </a:r>
          </a:p>
          <a:p>
            <a:pPr marL="0" lvl="0" indent="0">
              <a:buSzPts val="1000"/>
              <a:buNone/>
              <a:tabLst>
                <a:tab pos="457200" algn="l"/>
              </a:tabLst>
            </a:pPr>
            <a:endParaRPr lang="nl-NL" sz="1200"/>
          </a:p>
          <a:p>
            <a:pPr marL="171450" lvl="0" indent="-171450">
              <a:buSzPts val="1000"/>
              <a:buFont typeface="Wingdings" panose="05000000000000000000" pitchFamily="2" charset="2"/>
              <a:buChar char="v"/>
              <a:tabLst>
                <a:tab pos="457200" algn="l"/>
              </a:tabLst>
            </a:pPr>
            <a:r>
              <a:rPr lang="nl-NL" sz="1200" b="1"/>
              <a:t> Observatie 3: Problematiek rondom menstruatie en overgang</a:t>
            </a:r>
          </a:p>
          <a:p>
            <a:pPr marL="0" lvl="0" indent="0">
              <a:buSzPts val="1000"/>
              <a:buNone/>
              <a:tabLst>
                <a:tab pos="457200" algn="l"/>
              </a:tabLst>
            </a:pPr>
            <a:endParaRPr lang="nl-NL" sz="1200">
              <a:solidFill>
                <a:schemeClr val="accent1"/>
              </a:solidFill>
            </a:endParaRPr>
          </a:p>
          <a:p>
            <a:pPr marL="0" lvl="0" indent="0">
              <a:buSzPts val="1000"/>
              <a:buNone/>
              <a:tabLst>
                <a:tab pos="457200" algn="l"/>
              </a:tabLst>
            </a:pPr>
            <a:r>
              <a:rPr lang="nl-NL" sz="1200"/>
              <a:t>In de branche werken veel vrouwen. Menstruatie- en overgangsklachten kunnen veel impact hebben op het werk en op de belastbaarheid van de werknemer. Uit de rondetafelgesprekken komt naar voren dat ondersteuning met betrekking tot menstruatie en overgang lang niet altijd hoeft te bestaan uit verlof of verzuim. Medewerkers missen soms ook gewoon een veilige omgeving om deze klachten te bespreken, informatie over de organisatie van het werk tijdens menstruatie en overgang en de ondersteuning (faciliteiten anders dan verlof) die de organisatie kan bieden.</a:t>
            </a:r>
            <a:endParaRPr lang="nl-NL" sz="1800">
              <a:solidFill>
                <a:schemeClr val="accent1"/>
              </a:solidFill>
            </a:endParaRPr>
          </a:p>
        </p:txBody>
      </p:sp>
    </p:spTree>
    <p:extLst>
      <p:ext uri="{BB962C8B-B14F-4D97-AF65-F5344CB8AC3E}">
        <p14:creationId xmlns:p14="http://schemas.microsoft.com/office/powerpoint/2010/main" val="2758745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97740-1940-3601-37A9-4D35EAD548E7}"/>
              </a:ext>
            </a:extLst>
          </p:cNvPr>
          <p:cNvSpPr>
            <a:spLocks noGrp="1"/>
          </p:cNvSpPr>
          <p:nvPr>
            <p:ph type="title"/>
          </p:nvPr>
        </p:nvSpPr>
        <p:spPr>
          <a:xfrm>
            <a:off x="604800" y="466683"/>
            <a:ext cx="10515600" cy="513833"/>
          </a:xfrm>
        </p:spPr>
        <p:txBody>
          <a:bodyPr>
            <a:normAutofit/>
          </a:bodyPr>
          <a:lstStyle/>
          <a:p>
            <a:r>
              <a:rPr lang="nl-NL" sz="1600" b="1">
                <a:latin typeface="+mn-lt"/>
              </a:rPr>
              <a:t>4. Gezondheid en vitaliteit</a:t>
            </a:r>
          </a:p>
        </p:txBody>
      </p:sp>
      <p:sp>
        <p:nvSpPr>
          <p:cNvPr id="3" name="Tijdelijke aanduiding voor inhoud 2">
            <a:extLst>
              <a:ext uri="{FF2B5EF4-FFF2-40B4-BE49-F238E27FC236}">
                <a16:creationId xmlns:a16="http://schemas.microsoft.com/office/drawing/2014/main" id="{E86DB58D-634C-42FD-D74F-9E54B37FD6CB}"/>
              </a:ext>
            </a:extLst>
          </p:cNvPr>
          <p:cNvSpPr>
            <a:spLocks noGrp="1"/>
          </p:cNvSpPr>
          <p:nvPr>
            <p:ph idx="1"/>
          </p:nvPr>
        </p:nvSpPr>
        <p:spPr>
          <a:xfrm>
            <a:off x="604800" y="980516"/>
            <a:ext cx="5400000" cy="5663609"/>
          </a:xfrm>
        </p:spPr>
        <p:txBody>
          <a:bodyPr>
            <a:noAutofit/>
          </a:bodyPr>
          <a:lstStyle/>
          <a:p>
            <a:pPr marL="0" indent="0">
              <a:lnSpc>
                <a:spcPct val="100000"/>
              </a:lnSpc>
              <a:buNone/>
            </a:pPr>
            <a:r>
              <a:rPr lang="nl-NL" sz="1200" b="1"/>
              <a:t>Inleiding</a:t>
            </a:r>
          </a:p>
          <a:p>
            <a:pPr marL="0" indent="0">
              <a:lnSpc>
                <a:spcPct val="100000"/>
              </a:lnSpc>
              <a:buNone/>
            </a:pPr>
            <a:r>
              <a:rPr lang="nl-NL" sz="1200"/>
              <a:t>Werknemers in de branche sociaal werk zijn over het algemeen zeer bevlogen in hun werk. Tegelijkertijd wordt het werk in de branche door de meeste respondenten gekenschetst als psychisch en mentaal belastend en (daardoor) emotioneel intensief.  Dat maakt dat gezondheid en vitaliteit en het hebben van regie daarop essentieel is: niet alleen voor het welzijn van werknemers, maar ook voor de kwaliteit van de zorg en ondersteuning die zij bieden aan cliënten. In de dialogen met werknemers en werkgevers komen we tot verschillende observaties als het gaat om de uitdagingen en knelpunten op het gebied van gezondheid en vitaliteit.</a:t>
            </a:r>
          </a:p>
          <a:p>
            <a:pPr>
              <a:lnSpc>
                <a:spcPct val="100000"/>
              </a:lnSpc>
              <a:buFont typeface="Wingdings" panose="05000000000000000000" pitchFamily="2" charset="2"/>
              <a:buChar char="v"/>
            </a:pPr>
            <a:r>
              <a:rPr lang="nl-NL" sz="1200" b="1"/>
              <a:t>Observatie 1: Hoge werkdruk</a:t>
            </a:r>
          </a:p>
          <a:p>
            <a:pPr marL="0" indent="0">
              <a:lnSpc>
                <a:spcPct val="100000"/>
              </a:lnSpc>
              <a:buNone/>
            </a:pPr>
            <a:r>
              <a:rPr lang="nl-NL" sz="1200"/>
              <a:t>Een van de belangrijkste knelpunten is de hoge werkdruk in het sociaal werk. Dit wordt zowel door werknemers (13%/58%) als door HR-verantwoordelijken (7%/72%) genoemd. Medewerkers moeten vaak met beperkte middelen en tijd veel taken uitvoeren. Dit kan leiden tot stress en zelfs burn-out. Als oorzaken worden vooral genoemd de rol van de opdrachtgever (meestal de gemeente) die leidend is als het gaat om de tijdsinvestering per dossier, de administratieve last als het gaat om de verantwoording en de stroperigheid in de besluitvorming.  Voor sommige werknemers spelen het ontbreken van duidelijke kaders en structuur een rol. Bovendien kampen veel organisaties met personeelstekorten, is er relatief veel onervaren instroom waardoor de case load van medewerkers hoog is. Omdat sociaal werkers gewend zijn te werken op basis van de behoeften van de cliënt, is het soms een uitdaging om werktijden en taken te bewaken. De caseload laat soms het opnemen van verlof niet of onvoldoende toe.</a:t>
            </a:r>
          </a:p>
        </p:txBody>
      </p:sp>
      <p:sp>
        <p:nvSpPr>
          <p:cNvPr id="4" name="Tijdelijke aanduiding voor dianummer 3">
            <a:extLst>
              <a:ext uri="{FF2B5EF4-FFF2-40B4-BE49-F238E27FC236}">
                <a16:creationId xmlns:a16="http://schemas.microsoft.com/office/drawing/2014/main" id="{42C8A7C7-5ADB-ADE1-AD66-712D55499021}"/>
              </a:ext>
            </a:extLst>
          </p:cNvPr>
          <p:cNvSpPr>
            <a:spLocks noGrp="1"/>
          </p:cNvSpPr>
          <p:nvPr>
            <p:ph type="sldNum" sz="quarter" idx="12"/>
          </p:nvPr>
        </p:nvSpPr>
        <p:spPr/>
        <p:txBody>
          <a:bodyPr/>
          <a:lstStyle/>
          <a:p>
            <a:fld id="{2117655D-1EEA-426F-87EE-1C00A87D509E}" type="slidenum">
              <a:rPr lang="nl-NL" smtClean="0"/>
              <a:t>57</a:t>
            </a:fld>
            <a:endParaRPr lang="nl-NL"/>
          </a:p>
        </p:txBody>
      </p:sp>
      <p:sp>
        <p:nvSpPr>
          <p:cNvPr id="5" name="Tekstvak 4">
            <a:extLst>
              <a:ext uri="{FF2B5EF4-FFF2-40B4-BE49-F238E27FC236}">
                <a16:creationId xmlns:a16="http://schemas.microsoft.com/office/drawing/2014/main" id="{1F6B81C7-6671-6166-16B8-591BA2E0AC59}"/>
              </a:ext>
            </a:extLst>
          </p:cNvPr>
          <p:cNvSpPr txBox="1"/>
          <p:nvPr/>
        </p:nvSpPr>
        <p:spPr>
          <a:xfrm>
            <a:off x="6447600" y="980516"/>
            <a:ext cx="5400000" cy="4985980"/>
          </a:xfrm>
          <a:prstGeom prst="rect">
            <a:avLst/>
          </a:prstGeom>
          <a:noFill/>
        </p:spPr>
        <p:txBody>
          <a:bodyPr wrap="square" rtlCol="0">
            <a:spAutoFit/>
          </a:bodyPr>
          <a:lstStyle/>
          <a:p>
            <a:pPr marL="171450" indent="-171450">
              <a:buFont typeface="Wingdings" panose="05000000000000000000" pitchFamily="2" charset="2"/>
              <a:buChar char="v"/>
            </a:pPr>
            <a:r>
              <a:rPr lang="nl-NL" sz="1200" b="1"/>
              <a:t>Observatie 2: De zwaarte van het werk</a:t>
            </a:r>
          </a:p>
          <a:p>
            <a:pPr marL="0" indent="0">
              <a:buNone/>
            </a:pPr>
            <a:endParaRPr lang="nl-NL" sz="1200">
              <a:solidFill>
                <a:schemeClr val="accent1"/>
              </a:solidFill>
            </a:endParaRPr>
          </a:p>
          <a:p>
            <a:pPr marL="0" indent="0">
              <a:buNone/>
            </a:pPr>
            <a:r>
              <a:rPr lang="nl-NL" sz="1200"/>
              <a:t>Het werk  in het sociaal werk is belastend, met name waar het gaat om psychische en mentale aspecten van het werk. De emotionele belasting van het werk is hoog. Sociaal werkers worden regelmatig geconfronteerd met complexe situaties en intense emoties, zoals verdriet, woede of trauma’s bij cliënten. Dit kan op termijn leiden tot emotionele uitputting.  Werknemers geven aan behoefte te hebben aan meer mogelijkheden om te herstellen van het werk. Ook geven (met name oudere) werknemers aan behoefte te hebben aan structureel minder te werken (4%/42%). Zij hebben meer tijd nodig om te herstellen van het werk, het bijhouden van de ontwikkelingen en de verplichtingen in hun privéleven (met name mantelzorg, 4%/67%). Zo hopen zij met behoud van een goede gezondheid te kunnen blijven werken tot aan hun pensioen.</a:t>
            </a:r>
          </a:p>
          <a:p>
            <a:pPr marL="0" indent="0">
              <a:buNone/>
            </a:pPr>
            <a:endParaRPr lang="nl-NL" sz="1200"/>
          </a:p>
          <a:p>
            <a:pPr marL="171450" indent="-171450">
              <a:buFont typeface="Wingdings" panose="05000000000000000000" pitchFamily="2" charset="2"/>
              <a:buChar char="v"/>
            </a:pPr>
            <a:r>
              <a:rPr lang="nl-NL" sz="1200" b="1"/>
              <a:t>Observatie 3: (Sociale) veiligheid</a:t>
            </a:r>
          </a:p>
          <a:p>
            <a:pPr marL="0" indent="0">
              <a:buNone/>
            </a:pPr>
            <a:endParaRPr lang="nl-NL" sz="1200"/>
          </a:p>
          <a:p>
            <a:pPr marL="0" indent="0">
              <a:buNone/>
            </a:pPr>
            <a:r>
              <a:rPr lang="nl-NL" sz="1200"/>
              <a:t>Werknemers in de sector geven  aan dat met het complexer worden van de doelgroep (GGZ-doelgroep, </a:t>
            </a:r>
            <a:r>
              <a:rPr lang="nl-NL" sz="1200" err="1"/>
              <a:t>multi</a:t>
            </a:r>
            <a:r>
              <a:rPr lang="nl-NL" sz="1200"/>
              <a:t>-problematiek etc.) de veiligheid van de sociaal werker steeds vaker in de knel komt (2%/60%). Voorbeelden variëren van agressie van cliënten tot huisbezoeken met extreme vervuiling tot ongepast gedrag van collega’s of leidinggevenden. Werknemers geven aan vaak niet te weten of en waar ze een grens mogen trekken. Daarnaast maken sommige werknemers melding bij hun leidinggevende als er sprake is van grensoverschrijdend gedrag door cliënten of collega’s maar leidinggevenden ook niet altijd lijken te weten hoe ze de juiste steun en begeleiding moeten bieden.</a:t>
            </a:r>
          </a:p>
          <a:p>
            <a:endParaRPr lang="nl-NL"/>
          </a:p>
        </p:txBody>
      </p:sp>
    </p:spTree>
    <p:extLst>
      <p:ext uri="{BB962C8B-B14F-4D97-AF65-F5344CB8AC3E}">
        <p14:creationId xmlns:p14="http://schemas.microsoft.com/office/powerpoint/2010/main" val="4202112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43D9E-089A-6D14-C975-E98B067CCBE4}"/>
            </a:ext>
          </a:extLst>
        </p:cNvPr>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1DACD2-067F-2AA9-4E74-BD529018EDB7}"/>
              </a:ext>
            </a:extLst>
          </p:cNvPr>
          <p:cNvSpPr>
            <a:spLocks noGrp="1"/>
          </p:cNvSpPr>
          <p:nvPr>
            <p:ph type="sldNum" sz="quarter" idx="12"/>
          </p:nvPr>
        </p:nvSpPr>
        <p:spPr/>
        <p:txBody>
          <a:bodyPr/>
          <a:lstStyle/>
          <a:p>
            <a:fld id="{2117655D-1EEA-426F-87EE-1C00A87D509E}" type="slidenum">
              <a:rPr lang="nl-NL" smtClean="0"/>
              <a:t>58</a:t>
            </a:fld>
            <a:endParaRPr lang="nl-NL"/>
          </a:p>
        </p:txBody>
      </p:sp>
      <p:sp>
        <p:nvSpPr>
          <p:cNvPr id="7" name="Tijdelijke aanduiding voor inhoud 2">
            <a:extLst>
              <a:ext uri="{FF2B5EF4-FFF2-40B4-BE49-F238E27FC236}">
                <a16:creationId xmlns:a16="http://schemas.microsoft.com/office/drawing/2014/main" id="{8E0B96FE-8E68-5E91-6832-845A8E5C3531}"/>
              </a:ext>
            </a:extLst>
          </p:cNvPr>
          <p:cNvSpPr txBox="1">
            <a:spLocks/>
          </p:cNvSpPr>
          <p:nvPr/>
        </p:nvSpPr>
        <p:spPr>
          <a:xfrm>
            <a:off x="6775397" y="801497"/>
            <a:ext cx="49865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200"/>
          </a:p>
        </p:txBody>
      </p:sp>
      <p:sp>
        <p:nvSpPr>
          <p:cNvPr id="9" name="Tekstvak 8">
            <a:extLst>
              <a:ext uri="{FF2B5EF4-FFF2-40B4-BE49-F238E27FC236}">
                <a16:creationId xmlns:a16="http://schemas.microsoft.com/office/drawing/2014/main" id="{F7290C4A-84F8-AA96-CDD7-B8C6DD61651A}"/>
              </a:ext>
            </a:extLst>
          </p:cNvPr>
          <p:cNvSpPr txBox="1"/>
          <p:nvPr/>
        </p:nvSpPr>
        <p:spPr>
          <a:xfrm>
            <a:off x="605801" y="600329"/>
            <a:ext cx="5345526" cy="3600986"/>
          </a:xfrm>
          <a:prstGeom prst="rect">
            <a:avLst/>
          </a:prstGeom>
          <a:noFill/>
        </p:spPr>
        <p:txBody>
          <a:bodyPr wrap="square" rtlCol="0">
            <a:spAutoFit/>
          </a:bodyPr>
          <a:lstStyle/>
          <a:p>
            <a:r>
              <a:rPr lang="nl-NL" sz="1200" b="1">
                <a:effectLst/>
                <a:latin typeface="Calibri" panose="020F0502020204030204" pitchFamily="34" charset="0"/>
                <a:ea typeface="Times New Roman" panose="02020603050405020304" pitchFamily="18" charset="0"/>
                <a:cs typeface="Arial" panose="020B0604020202020204" pitchFamily="34" charset="0"/>
              </a:rPr>
              <a:t>Samenvatting</a:t>
            </a:r>
          </a:p>
          <a:p>
            <a:endParaRPr lang="nl-NL" sz="1200">
              <a:latin typeface="Calibri" panose="020F0502020204030204" pitchFamily="34" charset="0"/>
              <a:ea typeface="Times New Roman" panose="02020603050405020304" pitchFamily="18" charset="0"/>
              <a:cs typeface="Arial" panose="020B0604020202020204" pitchFamily="34" charset="0"/>
            </a:endParaRPr>
          </a:p>
          <a:p>
            <a:r>
              <a:rPr lang="nl-NL" sz="1200">
                <a:effectLst/>
                <a:latin typeface="Calibri" panose="020F0502020204030204" pitchFamily="34" charset="0"/>
                <a:ea typeface="Times New Roman" panose="02020603050405020304" pitchFamily="18" charset="0"/>
                <a:cs typeface="Arial" panose="020B0604020202020204" pitchFamily="34" charset="0"/>
              </a:rPr>
              <a:t>De analyse toont aan dat er een sterke behoefte is aan een cultuur waarin autonomie, vertrouwen en ondersteuning centraal staan. Medewerkers willen vrijheid om zelf keuzes te maken, maar verwachten daarbij wel heldere kaders en steun vanuit de organisatie. Dit betekent dat leiderschap binnen de organisatie moet transformeren naar een faciliterende rol in plaats van een controlerende rol.</a:t>
            </a:r>
          </a:p>
          <a:p>
            <a:r>
              <a:rPr lang="nl-NL" sz="1200">
                <a:effectLst/>
                <a:latin typeface="Calibri" panose="020F0502020204030204" pitchFamily="34" charset="0"/>
                <a:ea typeface="Times New Roman" panose="02020603050405020304" pitchFamily="18" charset="0"/>
                <a:cs typeface="Arial" panose="020B0604020202020204" pitchFamily="34" charset="0"/>
              </a:rPr>
              <a:t> </a:t>
            </a:r>
          </a:p>
          <a:p>
            <a:r>
              <a:rPr lang="nl-NL" sz="1200">
                <a:effectLst/>
                <a:latin typeface="Calibri" panose="020F0502020204030204" pitchFamily="34" charset="0"/>
                <a:ea typeface="Times New Roman" panose="02020603050405020304" pitchFamily="18" charset="0"/>
                <a:cs typeface="Arial" panose="020B0604020202020204" pitchFamily="34" charset="0"/>
              </a:rPr>
              <a:t>Daarnaast is er een belangrijke behoefte aan psychologische veiligheid en ondersteuning bij ontwikkeling, wat impliceert dat de organisatie moet investeren in zowel de professionele als persoonlijke groei van medewerkers. Sociale cohesie en teamverband blijven ook essentieel, waarbij medewerkers elkaar willen ondersteunen en leren van gezamenlijke ervaringen.</a:t>
            </a:r>
          </a:p>
          <a:p>
            <a:r>
              <a:rPr lang="nl-NL" sz="1200">
                <a:effectLst/>
                <a:latin typeface="Calibri" panose="020F0502020204030204" pitchFamily="34" charset="0"/>
                <a:ea typeface="Times New Roman" panose="02020603050405020304" pitchFamily="18" charset="0"/>
                <a:cs typeface="Arial" panose="020B0604020202020204" pitchFamily="34" charset="0"/>
              </a:rPr>
              <a:t> </a:t>
            </a:r>
          </a:p>
          <a:p>
            <a:r>
              <a:rPr lang="nl-NL" sz="1200">
                <a:effectLst/>
                <a:latin typeface="Calibri" panose="020F0502020204030204" pitchFamily="34" charset="0"/>
                <a:ea typeface="Times New Roman" panose="02020603050405020304" pitchFamily="18" charset="0"/>
                <a:cs typeface="Arial" panose="020B0604020202020204" pitchFamily="34" charset="0"/>
              </a:rPr>
              <a:t>Het focussen op deze kernwaarden zal niet alleen de tevredenheid en betrokkenheid van medewerkers vergroten, maar ook bijdragen aan een cultuur waarin medewerkers hun volledige potentieel kunnen benutten. Als dit goed wordt opgepakt, kan het leiden tot betere prestaties, hogere retentie en een meer innovatieve werkomgeving.</a:t>
            </a:r>
          </a:p>
        </p:txBody>
      </p:sp>
      <p:sp>
        <p:nvSpPr>
          <p:cNvPr id="2" name="Rechthoek 1">
            <a:extLst>
              <a:ext uri="{FF2B5EF4-FFF2-40B4-BE49-F238E27FC236}">
                <a16:creationId xmlns:a16="http://schemas.microsoft.com/office/drawing/2014/main" id="{44BCF118-328A-1201-319E-49E68D44F377}"/>
              </a:ext>
            </a:extLst>
          </p:cNvPr>
          <p:cNvSpPr/>
          <p:nvPr/>
        </p:nvSpPr>
        <p:spPr>
          <a:xfrm>
            <a:off x="6519672" y="0"/>
            <a:ext cx="5672328" cy="6876847"/>
          </a:xfrm>
          <a:prstGeom prst="rect">
            <a:avLst/>
          </a:prstGeom>
          <a:solidFill>
            <a:schemeClr val="accent4">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7233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2ABD5-3CFD-EAFB-082D-6CD0CDA5BA6A}"/>
            </a:ext>
          </a:extLst>
        </p:cNvPr>
        <p:cNvGrpSpPr/>
        <p:nvPr/>
      </p:nvGrpSpPr>
      <p:grpSpPr>
        <a:xfrm>
          <a:off x="0" y="0"/>
          <a:ext cx="0" cy="0"/>
          <a:chOff x="0" y="0"/>
          <a:chExt cx="0" cy="0"/>
        </a:xfrm>
      </p:grpSpPr>
      <p:pic>
        <p:nvPicPr>
          <p:cNvPr id="9" name="Afbeelding 8">
            <a:extLst>
              <a:ext uri="{FF2B5EF4-FFF2-40B4-BE49-F238E27FC236}">
                <a16:creationId xmlns:a16="http://schemas.microsoft.com/office/drawing/2014/main" id="{9C225154-421F-AB35-6409-03F006ABE462}"/>
              </a:ext>
            </a:extLst>
          </p:cNvPr>
          <p:cNvPicPr>
            <a:picLocks noChangeAspect="1"/>
          </p:cNvPicPr>
          <p:nvPr/>
        </p:nvPicPr>
        <p:blipFill>
          <a:blip r:embed="rId3"/>
          <a:stretch>
            <a:fillRect/>
          </a:stretch>
        </p:blipFill>
        <p:spPr>
          <a:xfrm>
            <a:off x="3175" y="-21647"/>
            <a:ext cx="3076286" cy="5608203"/>
          </a:xfrm>
          <a:prstGeom prst="rect">
            <a:avLst/>
          </a:prstGeom>
          <a:ln>
            <a:noFill/>
          </a:ln>
        </p:spPr>
      </p:pic>
      <p:sp>
        <p:nvSpPr>
          <p:cNvPr id="4" name="Rechthoek 3">
            <a:extLst>
              <a:ext uri="{FF2B5EF4-FFF2-40B4-BE49-F238E27FC236}">
                <a16:creationId xmlns:a16="http://schemas.microsoft.com/office/drawing/2014/main" id="{31867C52-EE61-B2E3-69C5-24FFCC1E7507}"/>
              </a:ext>
            </a:extLst>
          </p:cNvPr>
          <p:cNvSpPr/>
          <p:nvPr/>
        </p:nvSpPr>
        <p:spPr>
          <a:xfrm>
            <a:off x="-14152" y="5324539"/>
            <a:ext cx="3084414" cy="15334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230D7DAC-C039-034F-920B-F1812A13A63D}"/>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26624D1D-A888-8C30-38E5-27559D4F510F}"/>
              </a:ext>
            </a:extLst>
          </p:cNvPr>
          <p:cNvSpPr>
            <a:spLocks noGrp="1"/>
          </p:cNvSpPr>
          <p:nvPr>
            <p:ph type="sldNum" sz="quarter" idx="12"/>
          </p:nvPr>
        </p:nvSpPr>
        <p:spPr/>
        <p:txBody>
          <a:bodyPr/>
          <a:lstStyle/>
          <a:p>
            <a:fld id="{2117655D-1EEA-426F-87EE-1C00A87D509E}" type="slidenum">
              <a:rPr lang="nl-NL" smtClean="0">
                <a:solidFill>
                  <a:schemeClr val="bg2"/>
                </a:solidFill>
              </a:rPr>
              <a:t>59</a:t>
            </a:fld>
            <a:endParaRPr lang="nl-NL">
              <a:solidFill>
                <a:schemeClr val="bg2"/>
              </a:solidFill>
            </a:endParaRPr>
          </a:p>
        </p:txBody>
      </p:sp>
      <p:sp>
        <p:nvSpPr>
          <p:cNvPr id="8" name="Tekstvak 7">
            <a:extLst>
              <a:ext uri="{FF2B5EF4-FFF2-40B4-BE49-F238E27FC236}">
                <a16:creationId xmlns:a16="http://schemas.microsoft.com/office/drawing/2014/main" id="{F3995823-C666-A9D7-CBF6-3FAB77BA1F7D}"/>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7" name="Tekstvak 6">
            <a:extLst>
              <a:ext uri="{FF2B5EF4-FFF2-40B4-BE49-F238E27FC236}">
                <a16:creationId xmlns:a16="http://schemas.microsoft.com/office/drawing/2014/main" id="{71A22E4A-C19A-CBBB-9920-AD5AD33F6B25}"/>
              </a:ext>
            </a:extLst>
          </p:cNvPr>
          <p:cNvSpPr txBox="1"/>
          <p:nvPr/>
        </p:nvSpPr>
        <p:spPr>
          <a:xfrm>
            <a:off x="57100" y="5408279"/>
            <a:ext cx="2878372" cy="1200329"/>
          </a:xfrm>
          <a:prstGeom prst="rect">
            <a:avLst/>
          </a:prstGeom>
          <a:noFill/>
        </p:spPr>
        <p:txBody>
          <a:bodyPr wrap="square" rtlCol="0">
            <a:spAutoFit/>
          </a:bodyPr>
          <a:lstStyle/>
          <a:p>
            <a:r>
              <a:rPr lang="nl-NL" sz="2400">
                <a:solidFill>
                  <a:schemeClr val="bg1"/>
                </a:solidFill>
              </a:rPr>
              <a:t>7. </a:t>
            </a:r>
          </a:p>
          <a:p>
            <a:r>
              <a:rPr lang="nl-NL" sz="2400">
                <a:solidFill>
                  <a:schemeClr val="bg1"/>
                </a:solidFill>
              </a:rPr>
              <a:t>Bouwstenen voor de cao-tafel</a:t>
            </a:r>
          </a:p>
        </p:txBody>
      </p:sp>
      <p:sp>
        <p:nvSpPr>
          <p:cNvPr id="504" name="Rechthoek: afgeronde hoeken 503">
            <a:extLst>
              <a:ext uri="{FF2B5EF4-FFF2-40B4-BE49-F238E27FC236}">
                <a16:creationId xmlns:a16="http://schemas.microsoft.com/office/drawing/2014/main" id="{2A09ED95-F888-D138-C64F-09A34663D33A}"/>
              </a:ext>
            </a:extLst>
          </p:cNvPr>
          <p:cNvSpPr/>
          <p:nvPr/>
        </p:nvSpPr>
        <p:spPr>
          <a:xfrm>
            <a:off x="4680151" y="3312621"/>
            <a:ext cx="2955636" cy="873980"/>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ea typeface="Calibri"/>
                <a:cs typeface="Calibri"/>
              </a:rPr>
              <a:t>Goed werkgeverschap en </a:t>
            </a:r>
            <a:r>
              <a:rPr lang="nl-NL" err="1">
                <a:ea typeface="Calibri"/>
                <a:cs typeface="Calibri"/>
              </a:rPr>
              <a:t>werknemerschap</a:t>
            </a:r>
            <a:endParaRPr lang="nl-NL"/>
          </a:p>
        </p:txBody>
      </p:sp>
      <p:sp>
        <p:nvSpPr>
          <p:cNvPr id="505" name="Rechthoek: afgeronde hoeken 504">
            <a:extLst>
              <a:ext uri="{FF2B5EF4-FFF2-40B4-BE49-F238E27FC236}">
                <a16:creationId xmlns:a16="http://schemas.microsoft.com/office/drawing/2014/main" id="{FAA0B81F-3E79-6C82-06A8-91E92BDE50AE}"/>
              </a:ext>
            </a:extLst>
          </p:cNvPr>
          <p:cNvSpPr/>
          <p:nvPr/>
        </p:nvSpPr>
        <p:spPr>
          <a:xfrm>
            <a:off x="7842703" y="3312621"/>
            <a:ext cx="2955636" cy="873980"/>
          </a:xfrm>
          <a:prstGeom prst="round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ea typeface="Calibri"/>
                <a:cs typeface="Calibri"/>
              </a:rPr>
              <a:t>Ontwikkeling en loopbaankansen</a:t>
            </a:r>
            <a:endParaRPr lang="nl-NL"/>
          </a:p>
        </p:txBody>
      </p:sp>
      <p:sp>
        <p:nvSpPr>
          <p:cNvPr id="506" name="Rechthoek: afgeronde hoeken 505">
            <a:extLst>
              <a:ext uri="{FF2B5EF4-FFF2-40B4-BE49-F238E27FC236}">
                <a16:creationId xmlns:a16="http://schemas.microsoft.com/office/drawing/2014/main" id="{8A6F9CFA-7D3C-30F2-79FF-3060CCF55512}"/>
              </a:ext>
            </a:extLst>
          </p:cNvPr>
          <p:cNvSpPr/>
          <p:nvPr/>
        </p:nvSpPr>
        <p:spPr>
          <a:xfrm>
            <a:off x="4684393" y="4366559"/>
            <a:ext cx="2955636" cy="824444"/>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ea typeface="Calibri"/>
                <a:cs typeface="Calibri"/>
              </a:rPr>
              <a:t>Werk-privébalans</a:t>
            </a:r>
            <a:endParaRPr lang="nl-NL"/>
          </a:p>
        </p:txBody>
      </p:sp>
      <p:sp>
        <p:nvSpPr>
          <p:cNvPr id="512" name="Rechthoek: afgeronde hoeken 511">
            <a:extLst>
              <a:ext uri="{FF2B5EF4-FFF2-40B4-BE49-F238E27FC236}">
                <a16:creationId xmlns:a16="http://schemas.microsoft.com/office/drawing/2014/main" id="{3EBD3CA7-B7D7-EC1B-F92C-750D6E0A5292}"/>
              </a:ext>
            </a:extLst>
          </p:cNvPr>
          <p:cNvSpPr/>
          <p:nvPr/>
        </p:nvSpPr>
        <p:spPr>
          <a:xfrm>
            <a:off x="7842703" y="4372862"/>
            <a:ext cx="2955636" cy="81396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ea typeface="Calibri"/>
                <a:cs typeface="Calibri"/>
              </a:rPr>
              <a:t>Gezondheid en vitaliteit</a:t>
            </a:r>
          </a:p>
        </p:txBody>
      </p:sp>
      <p:sp>
        <p:nvSpPr>
          <p:cNvPr id="513" name="Rechthoek: afgeronde hoeken 512">
            <a:extLst>
              <a:ext uri="{FF2B5EF4-FFF2-40B4-BE49-F238E27FC236}">
                <a16:creationId xmlns:a16="http://schemas.microsoft.com/office/drawing/2014/main" id="{CC736D96-609F-62C8-65C3-F5E47DBCCE45}"/>
              </a:ext>
            </a:extLst>
          </p:cNvPr>
          <p:cNvSpPr/>
          <p:nvPr/>
        </p:nvSpPr>
        <p:spPr>
          <a:xfrm>
            <a:off x="6557260" y="2172984"/>
            <a:ext cx="2157053" cy="554877"/>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a:cs typeface="Calibri"/>
              </a:rPr>
              <a:t>RICHTING</a:t>
            </a:r>
            <a:endParaRPr lang="nl-NL"/>
          </a:p>
        </p:txBody>
      </p:sp>
      <p:sp>
        <p:nvSpPr>
          <p:cNvPr id="514" name="Rechthoek: afgeronde hoeken 513">
            <a:extLst>
              <a:ext uri="{FF2B5EF4-FFF2-40B4-BE49-F238E27FC236}">
                <a16:creationId xmlns:a16="http://schemas.microsoft.com/office/drawing/2014/main" id="{37E01B46-6E19-D784-95A7-011ADB37029A}"/>
              </a:ext>
            </a:extLst>
          </p:cNvPr>
          <p:cNvSpPr/>
          <p:nvPr/>
        </p:nvSpPr>
        <p:spPr>
          <a:xfrm>
            <a:off x="6297908" y="5776749"/>
            <a:ext cx="2882330" cy="536794"/>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ea typeface="Calibri"/>
                <a:cs typeface="Calibri"/>
              </a:rPr>
              <a:t>RUGGENSTEUN</a:t>
            </a:r>
            <a:endParaRPr lang="nl-NL"/>
          </a:p>
        </p:txBody>
      </p:sp>
      <p:sp>
        <p:nvSpPr>
          <p:cNvPr id="515" name="Rechthoek: afgeronde hoeken 514">
            <a:extLst>
              <a:ext uri="{FF2B5EF4-FFF2-40B4-BE49-F238E27FC236}">
                <a16:creationId xmlns:a16="http://schemas.microsoft.com/office/drawing/2014/main" id="{5D364F0D-ED2F-137D-8E6C-D655C7C9878E}"/>
              </a:ext>
            </a:extLst>
          </p:cNvPr>
          <p:cNvSpPr/>
          <p:nvPr/>
        </p:nvSpPr>
        <p:spPr>
          <a:xfrm rot="5400000">
            <a:off x="9675059" y="4043937"/>
            <a:ext cx="2877185" cy="410347"/>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ea typeface="Calibri"/>
                <a:cs typeface="Calibri"/>
              </a:rPr>
              <a:t>Faciliteren, </a:t>
            </a:r>
            <a:r>
              <a:rPr lang="nl-NL" sz="1600">
                <a:ea typeface="Calibri"/>
                <a:cs typeface="Calibri"/>
              </a:rPr>
              <a:t>Mogelijk</a:t>
            </a:r>
            <a:r>
              <a:rPr lang="nl-NL">
                <a:ea typeface="Calibri"/>
                <a:cs typeface="Calibri"/>
              </a:rPr>
              <a:t> maken</a:t>
            </a:r>
            <a:endParaRPr lang="nl-NL"/>
          </a:p>
        </p:txBody>
      </p:sp>
      <p:sp>
        <p:nvSpPr>
          <p:cNvPr id="516" name="Rechthoek: afgeronde hoeken 515">
            <a:extLst>
              <a:ext uri="{FF2B5EF4-FFF2-40B4-BE49-F238E27FC236}">
                <a16:creationId xmlns:a16="http://schemas.microsoft.com/office/drawing/2014/main" id="{26DAD229-9FB8-2166-1713-F86A773B88E3}"/>
              </a:ext>
            </a:extLst>
          </p:cNvPr>
          <p:cNvSpPr/>
          <p:nvPr/>
        </p:nvSpPr>
        <p:spPr>
          <a:xfrm>
            <a:off x="4651424" y="2812483"/>
            <a:ext cx="6132027" cy="389413"/>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600">
                <a:ea typeface="Calibri"/>
                <a:cs typeface="Calibri"/>
              </a:rPr>
              <a:t>Informeren, Bewustwording, Stimuleren, Kaders en perspectief bieden</a:t>
            </a:r>
            <a:endParaRPr lang="nl-NL" sz="1600"/>
          </a:p>
        </p:txBody>
      </p:sp>
      <p:sp>
        <p:nvSpPr>
          <p:cNvPr id="517" name="Rechthoek: afgeronde hoeken 516">
            <a:extLst>
              <a:ext uri="{FF2B5EF4-FFF2-40B4-BE49-F238E27FC236}">
                <a16:creationId xmlns:a16="http://schemas.microsoft.com/office/drawing/2014/main" id="{B4B75803-4AF3-3CB2-380E-4D9864E5EEB9}"/>
              </a:ext>
            </a:extLst>
          </p:cNvPr>
          <p:cNvSpPr/>
          <p:nvPr/>
        </p:nvSpPr>
        <p:spPr>
          <a:xfrm>
            <a:off x="4679808" y="5294880"/>
            <a:ext cx="6118531" cy="35790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600">
                <a:ea typeface="Calibri"/>
                <a:cs typeface="Calibri"/>
              </a:rPr>
              <a:t>Ondersteunen, Meedenken, Vertrouwen geven</a:t>
            </a:r>
            <a:endParaRPr lang="nl-NL" sz="1600"/>
          </a:p>
        </p:txBody>
      </p:sp>
      <p:sp>
        <p:nvSpPr>
          <p:cNvPr id="518" name="Rechthoek: afgeronde hoeken 517">
            <a:extLst>
              <a:ext uri="{FF2B5EF4-FFF2-40B4-BE49-F238E27FC236}">
                <a16:creationId xmlns:a16="http://schemas.microsoft.com/office/drawing/2014/main" id="{30A3B9E9-DC20-8ECA-35CB-4BE9B91CB108}"/>
              </a:ext>
            </a:extLst>
          </p:cNvPr>
          <p:cNvSpPr/>
          <p:nvPr/>
        </p:nvSpPr>
        <p:spPr>
          <a:xfrm rot="5400000">
            <a:off x="10791182" y="4084576"/>
            <a:ext cx="1812221" cy="538878"/>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ea typeface="Calibri"/>
                <a:cs typeface="Calibri"/>
              </a:rPr>
              <a:t>RUIMTE</a:t>
            </a:r>
            <a:endParaRPr lang="nl-NL"/>
          </a:p>
        </p:txBody>
      </p:sp>
      <p:sp>
        <p:nvSpPr>
          <p:cNvPr id="519" name="Rechthoek: afgeronde hoeken 518">
            <a:extLst>
              <a:ext uri="{FF2B5EF4-FFF2-40B4-BE49-F238E27FC236}">
                <a16:creationId xmlns:a16="http://schemas.microsoft.com/office/drawing/2014/main" id="{9CF4BD9D-E9E2-43AD-04AC-7CEFDCF9A1AB}"/>
              </a:ext>
            </a:extLst>
          </p:cNvPr>
          <p:cNvSpPr/>
          <p:nvPr/>
        </p:nvSpPr>
        <p:spPr>
          <a:xfrm rot="-5400000">
            <a:off x="2860251" y="3953911"/>
            <a:ext cx="1766318" cy="584781"/>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ea typeface="Calibri"/>
                <a:cs typeface="Calibri"/>
              </a:rPr>
              <a:t>RUIMTE</a:t>
            </a:r>
            <a:endParaRPr lang="nl-NL"/>
          </a:p>
        </p:txBody>
      </p:sp>
      <p:sp>
        <p:nvSpPr>
          <p:cNvPr id="520" name="Rechthoek: afgeronde hoeken 519">
            <a:extLst>
              <a:ext uri="{FF2B5EF4-FFF2-40B4-BE49-F238E27FC236}">
                <a16:creationId xmlns:a16="http://schemas.microsoft.com/office/drawing/2014/main" id="{B000F4F9-5216-E27C-76DD-501E5B3D69A9}"/>
              </a:ext>
            </a:extLst>
          </p:cNvPr>
          <p:cNvSpPr/>
          <p:nvPr/>
        </p:nvSpPr>
        <p:spPr>
          <a:xfrm rot="16200000">
            <a:off x="2931434" y="4018343"/>
            <a:ext cx="2842269" cy="426621"/>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600">
                <a:ea typeface="Calibri"/>
                <a:cs typeface="Calibri"/>
              </a:rPr>
              <a:t>Faciliteren, mogelijk maken</a:t>
            </a:r>
            <a:endParaRPr lang="nl-NL" sz="1600"/>
          </a:p>
        </p:txBody>
      </p:sp>
      <p:sp>
        <p:nvSpPr>
          <p:cNvPr id="10" name="Titel 11">
            <a:extLst>
              <a:ext uri="{FF2B5EF4-FFF2-40B4-BE49-F238E27FC236}">
                <a16:creationId xmlns:a16="http://schemas.microsoft.com/office/drawing/2014/main" id="{42A8202C-8931-1216-5C56-D2558E7DDF9E}"/>
              </a:ext>
            </a:extLst>
          </p:cNvPr>
          <p:cNvSpPr txBox="1">
            <a:spLocks noGrp="1"/>
          </p:cNvSpPr>
          <p:nvPr>
            <p:ph type="title"/>
          </p:nvPr>
        </p:nvSpPr>
        <p:spPr>
          <a:xfrm>
            <a:off x="3409662" y="307611"/>
            <a:ext cx="8171435" cy="2613023"/>
          </a:xfrm>
          <a:prstGeom prst="rect">
            <a:avLst/>
          </a:prstGeom>
          <a:noFill/>
        </p:spPr>
        <p:txBody>
          <a:bodyPr wrap="square" lIns="91440" tIns="45720" rIns="91440" bIns="45720" rtlCol="0" anchor="t">
            <a:spAutoFit/>
          </a:bodyPr>
          <a:lstStyle/>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p:txBody>
      </p:sp>
      <p:sp>
        <p:nvSpPr>
          <p:cNvPr id="12" name="Titel 11">
            <a:extLst>
              <a:ext uri="{FF2B5EF4-FFF2-40B4-BE49-F238E27FC236}">
                <a16:creationId xmlns:a16="http://schemas.microsoft.com/office/drawing/2014/main" id="{2DBA3348-2E35-7FB5-CC4B-2496E585BBDA}"/>
              </a:ext>
            </a:extLst>
          </p:cNvPr>
          <p:cNvSpPr txBox="1">
            <a:spLocks/>
          </p:cNvSpPr>
          <p:nvPr/>
        </p:nvSpPr>
        <p:spPr>
          <a:xfrm>
            <a:off x="3572836" y="397412"/>
            <a:ext cx="8171435" cy="3748719"/>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a:latin typeface="+mn-lt"/>
                <a:ea typeface="+mn-ea"/>
                <a:cs typeface="+mn-cs"/>
              </a:rPr>
              <a:t>Uit het onderzoek komen cao thema's naar voren die werkgevers en werknemers relevant vinden voor het weten, kunnen, willen, durven en mogen nemen van eigen regie. Door het bieden van Richting, Ruimte en Ruggensteun op deze thema’s kan eigen regie versterkt worden.  Dit handelingsperspectief geldt voor organisaties, maar kan ook op brancheniveau ondersteunt worden, bijvoorbeeld door het maken van cao-afspraken hierover.</a:t>
            </a:r>
          </a:p>
          <a:p>
            <a:endParaRPr lang="nl-NL" sz="1200">
              <a:latin typeface="+mn-lt"/>
              <a:ea typeface="+mn-ea"/>
              <a:cs typeface="+mn-cs"/>
            </a:endParaRPr>
          </a:p>
          <a:p>
            <a:r>
              <a:rPr lang="nl-NL" sz="1200">
                <a:latin typeface="+mn-lt"/>
                <a:ea typeface="+mn-ea"/>
                <a:cs typeface="+mn-cs"/>
              </a:rPr>
              <a:t>Voor de cao-tafel zijn deze thema’s geclusterd in vier groepen. Per groep zijn bouwstenen beschreven die op brancheniveau kunnen worden opgepakt en ondersteunend en versterkend zijn voor het nemen van eigen regie. De bouwstenen zijn gebaseerd op de observaties uit het vorige hoofdstuk en aangevuld vanuit de expertise van de onderzoekers.  </a:t>
            </a: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a:p>
            <a:endParaRPr lang="nl-NL" sz="1400" b="1">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30019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80E56F1-A68B-02F6-7282-3F8E85E22B07}"/>
              </a:ext>
            </a:extLst>
          </p:cNvPr>
          <p:cNvPicPr>
            <a:picLocks noChangeAspect="1"/>
          </p:cNvPicPr>
          <p:nvPr/>
        </p:nvPicPr>
        <p:blipFill>
          <a:blip r:embed="rId3"/>
          <a:stretch>
            <a:fillRect/>
          </a:stretch>
        </p:blipFill>
        <p:spPr>
          <a:xfrm>
            <a:off x="-3752" y="-1732"/>
            <a:ext cx="3259016" cy="7027951"/>
          </a:xfrm>
          <a:prstGeom prst="rect">
            <a:avLst/>
          </a:prstGeom>
          <a:ln>
            <a:noFill/>
          </a:ln>
        </p:spPr>
      </p:pic>
      <p:sp>
        <p:nvSpPr>
          <p:cNvPr id="11" name="Tekstvak 10">
            <a:extLst>
              <a:ext uri="{FF2B5EF4-FFF2-40B4-BE49-F238E27FC236}">
                <a16:creationId xmlns:a16="http://schemas.microsoft.com/office/drawing/2014/main" id="{CEF8B9DF-D8FE-41C2-BD9A-C517D2CA49BE}"/>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41124DAD-0799-441F-8E38-E6D0E3CB8CDC}"/>
              </a:ext>
            </a:extLst>
          </p:cNvPr>
          <p:cNvSpPr>
            <a:spLocks noGrp="1"/>
          </p:cNvSpPr>
          <p:nvPr>
            <p:ph type="sldNum" sz="quarter" idx="12"/>
          </p:nvPr>
        </p:nvSpPr>
        <p:spPr/>
        <p:txBody>
          <a:bodyPr/>
          <a:lstStyle/>
          <a:p>
            <a:fld id="{2117655D-1EEA-426F-87EE-1C00A87D509E}" type="slidenum">
              <a:rPr lang="nl-NL" smtClean="0">
                <a:solidFill>
                  <a:schemeClr val="bg2"/>
                </a:solidFill>
              </a:rPr>
              <a:t>6</a:t>
            </a:fld>
            <a:endParaRPr lang="nl-NL">
              <a:solidFill>
                <a:schemeClr val="bg2"/>
              </a:solidFill>
            </a:endParaRPr>
          </a:p>
        </p:txBody>
      </p:sp>
      <p:sp>
        <p:nvSpPr>
          <p:cNvPr id="12" name="Tekstvak 11">
            <a:extLst>
              <a:ext uri="{FF2B5EF4-FFF2-40B4-BE49-F238E27FC236}">
                <a16:creationId xmlns:a16="http://schemas.microsoft.com/office/drawing/2014/main" id="{8F7FFC44-CAC1-482C-CA3E-B1B16B4F87FF}"/>
              </a:ext>
            </a:extLst>
          </p:cNvPr>
          <p:cNvSpPr txBox="1"/>
          <p:nvPr/>
        </p:nvSpPr>
        <p:spPr>
          <a:xfrm>
            <a:off x="3475234" y="290048"/>
            <a:ext cx="8053478" cy="7062446"/>
          </a:xfrm>
          <a:prstGeom prst="rect">
            <a:avLst/>
          </a:prstGeom>
          <a:noFill/>
        </p:spPr>
        <p:txBody>
          <a:bodyPr wrap="square" lIns="91440" tIns="45720" rIns="91440" bIns="45720" rtlCol="0" anchor="t">
            <a:spAutoFit/>
          </a:bodyPr>
          <a:lstStyle/>
          <a:p>
            <a:r>
              <a:rPr lang="nl-NL" sz="1200" b="1">
                <a:solidFill>
                  <a:srgbClr val="000000"/>
                </a:solidFill>
                <a:cs typeface="Calibri"/>
              </a:rPr>
              <a:t>Onderzoek Eigen regie en de cao</a:t>
            </a:r>
            <a:endParaRPr lang="nl-NL" sz="1200">
              <a:solidFill>
                <a:srgbClr val="000000"/>
              </a:solidFill>
              <a:cs typeface="Calibri"/>
            </a:endParaRPr>
          </a:p>
          <a:p>
            <a:endParaRPr lang="nl-NL" sz="1200">
              <a:solidFill>
                <a:srgbClr val="000000"/>
              </a:solidFill>
              <a:cs typeface="Calibri"/>
            </a:endParaRPr>
          </a:p>
          <a:p>
            <a:r>
              <a:rPr lang="nl-NL" sz="1200" b="1">
                <a:cs typeface="Calibri"/>
              </a:rPr>
              <a:t>Eigen regie nemen betekent dat werknemers eigen verantwoordelijkheid nemen, zelf het stuur in handen nemen, keuzes maken en tot actie komen, en het gedrag duurzaam blijven vertonen. </a:t>
            </a:r>
            <a:endParaRPr lang="nl-NL" sz="1200">
              <a:solidFill>
                <a:srgbClr val="000000"/>
              </a:solidFill>
              <a:cs typeface="Calibri"/>
            </a:endParaRPr>
          </a:p>
          <a:p>
            <a:endParaRPr lang="nl-NL" sz="1200">
              <a:solidFill>
                <a:srgbClr val="000000"/>
              </a:solidFill>
              <a:cs typeface="Calibri"/>
            </a:endParaRPr>
          </a:p>
          <a:p>
            <a:r>
              <a:rPr lang="nl-NL" sz="1200">
                <a:solidFill>
                  <a:srgbClr val="000000"/>
                </a:solidFill>
                <a:cs typeface="Calibri"/>
              </a:rPr>
              <a:t>Werknemers kunnen eigen regie op verschillende aspecten binnen de werkcontext nemen:</a:t>
            </a:r>
          </a:p>
          <a:p>
            <a:endParaRPr lang="nl-NL" sz="1200">
              <a:solidFill>
                <a:srgbClr val="000000"/>
              </a:solidFill>
              <a:cs typeface="Calibri"/>
            </a:endParaRPr>
          </a:p>
          <a:p>
            <a:pPr marL="171450" indent="-171450">
              <a:buFont typeface="Wingdings,Sans-Serif"/>
              <a:buChar char="v"/>
            </a:pPr>
            <a:r>
              <a:rPr lang="nl-NL" sz="1200">
                <a:solidFill>
                  <a:srgbClr val="000000"/>
                </a:solidFill>
                <a:cs typeface="Calibri"/>
              </a:rPr>
              <a:t>de uitvoering van het werk (professionele eigen regie)</a:t>
            </a:r>
          </a:p>
          <a:p>
            <a:pPr marL="171450" indent="-171450">
              <a:buFont typeface="Wingdings,Sans-Serif"/>
              <a:buChar char="v"/>
            </a:pPr>
            <a:r>
              <a:rPr lang="nl-NL" sz="1200">
                <a:solidFill>
                  <a:srgbClr val="000000"/>
                </a:solidFill>
                <a:cs typeface="Calibri"/>
              </a:rPr>
              <a:t>wanneer en waar iemand werkt</a:t>
            </a:r>
          </a:p>
          <a:p>
            <a:pPr marL="171450" indent="-171450">
              <a:buFont typeface="Wingdings,Sans-Serif"/>
              <a:buChar char="v"/>
            </a:pPr>
            <a:r>
              <a:rPr lang="nl-NL" sz="1200">
                <a:solidFill>
                  <a:srgbClr val="000000"/>
                </a:solidFill>
                <a:cs typeface="Calibri"/>
              </a:rPr>
              <a:t>loopbaan en ontwikkeling</a:t>
            </a:r>
          </a:p>
          <a:p>
            <a:pPr marL="171450" indent="-171450">
              <a:buFont typeface="Wingdings,Sans-Serif"/>
              <a:buChar char="v"/>
            </a:pPr>
            <a:r>
              <a:rPr lang="nl-NL" sz="1200">
                <a:solidFill>
                  <a:srgbClr val="000000"/>
                </a:solidFill>
                <a:cs typeface="Calibri"/>
              </a:rPr>
              <a:t>gezondheid en veiligheid</a:t>
            </a:r>
          </a:p>
          <a:p>
            <a:pPr marL="171450" indent="-171450">
              <a:buFont typeface="Wingdings,Sans-Serif"/>
              <a:buChar char="v"/>
            </a:pPr>
            <a:r>
              <a:rPr lang="nl-NL" sz="1200">
                <a:solidFill>
                  <a:srgbClr val="000000"/>
                </a:solidFill>
                <a:cs typeface="Calibri"/>
              </a:rPr>
              <a:t>arbeidsvoorwaarden</a:t>
            </a:r>
          </a:p>
          <a:p>
            <a:pPr marL="171450" indent="-171450">
              <a:buFont typeface="Wingdings,Sans-Serif"/>
              <a:buChar char="v"/>
            </a:pPr>
            <a:endParaRPr lang="nl-NL" sz="1200">
              <a:solidFill>
                <a:srgbClr val="000000"/>
              </a:solidFill>
              <a:cs typeface="Calibri"/>
            </a:endParaRPr>
          </a:p>
          <a:p>
            <a:r>
              <a:rPr lang="nl-NL" sz="1200" i="1"/>
              <a:t>Op azwstatline.cbs.nl zijn cijfers bekend over de mate van autonomie die werknemers in sociaal werk ervaren (2023, 4e kwartaal). Deze betreffen met name de eigen regie in de uitvoering van het werk en de invloed op werktijden. </a:t>
            </a:r>
          </a:p>
          <a:p>
            <a:endParaRPr lang="nl-NL" sz="1200">
              <a:solidFill>
                <a:srgbClr val="000000"/>
              </a:solidFill>
              <a:cs typeface="Calibri"/>
            </a:endParaRPr>
          </a:p>
          <a:p>
            <a:pPr marL="171450" indent="-171450">
              <a:buFont typeface="Wingdings,Sans-Serif"/>
              <a:buChar char="v"/>
            </a:pPr>
            <a:endParaRPr lang="nl-NL" sz="1200">
              <a:solidFill>
                <a:srgbClr val="000000"/>
              </a:solidFill>
              <a:cs typeface="Calibri"/>
            </a:endParaRPr>
          </a:p>
          <a:p>
            <a:pPr marL="171450" indent="-171450">
              <a:buFont typeface="Wingdings,Sans-Serif"/>
              <a:buChar char="v"/>
            </a:pPr>
            <a:endParaRPr lang="nl-NL" sz="1200">
              <a:solidFill>
                <a:srgbClr val="000000"/>
              </a:solidFill>
              <a:cs typeface="Calibri"/>
            </a:endParaRPr>
          </a:p>
          <a:p>
            <a:pPr marL="171450" indent="-171450">
              <a:buFont typeface="Wingdings,Sans-Serif"/>
              <a:buChar char="v"/>
            </a:pPr>
            <a:endParaRPr lang="en-US" sz="1200">
              <a:solidFill>
                <a:srgbClr val="000000"/>
              </a:solidFill>
              <a:cs typeface="Calibri"/>
            </a:endParaRPr>
          </a:p>
          <a:p>
            <a:pPr>
              <a:lnSpc>
                <a:spcPct val="120000"/>
              </a:lnSpc>
              <a:spcBef>
                <a:spcPts val="200"/>
              </a:spcBef>
            </a:pPr>
            <a:endParaRPr lang="nl-NL" sz="1200" b="1">
              <a:solidFill>
                <a:schemeClr val="tx1">
                  <a:lumMod val="85000"/>
                  <a:lumOff val="15000"/>
                </a:schemeClr>
              </a:solidFill>
              <a:cs typeface="Calibri"/>
            </a:endParaRPr>
          </a:p>
          <a:p>
            <a:pPr indent="0">
              <a:lnSpc>
                <a:spcPct val="120000"/>
              </a:lnSpc>
              <a:spcBef>
                <a:spcPts val="200"/>
              </a:spcBef>
              <a:buNone/>
            </a:pPr>
            <a:endParaRPr lang="nl-NL" sz="1200" b="1">
              <a:solidFill>
                <a:schemeClr val="tx1">
                  <a:lumMod val="85000"/>
                  <a:lumOff val="15000"/>
                </a:schemeClr>
              </a:solidFill>
            </a:endParaRPr>
          </a:p>
          <a:p>
            <a:pPr indent="0">
              <a:lnSpc>
                <a:spcPct val="120000"/>
              </a:lnSpc>
              <a:spcBef>
                <a:spcPts val="200"/>
              </a:spcBef>
              <a:buNone/>
            </a:pPr>
            <a:endParaRPr lang="nl-NL" sz="1200" b="1">
              <a:solidFill>
                <a:schemeClr val="tx1">
                  <a:lumMod val="85000"/>
                  <a:lumOff val="15000"/>
                </a:schemeClr>
              </a:solidFill>
            </a:endParaRPr>
          </a:p>
          <a:p>
            <a:pPr indent="0">
              <a:lnSpc>
                <a:spcPct val="120000"/>
              </a:lnSpc>
              <a:spcBef>
                <a:spcPts val="200"/>
              </a:spcBef>
              <a:buNone/>
            </a:pPr>
            <a:r>
              <a:rPr lang="nl-NL" sz="1200" b="1">
                <a:solidFill>
                  <a:schemeClr val="tx1">
                    <a:lumMod val="85000"/>
                    <a:lumOff val="15000"/>
                  </a:schemeClr>
                </a:solidFill>
              </a:rPr>
              <a:t>Hoe kom je tot het nemen van eigen regie?</a:t>
            </a:r>
            <a:endParaRPr lang="nl-NL" sz="1200" b="1">
              <a:solidFill>
                <a:schemeClr val="tx1">
                  <a:lumMod val="85000"/>
                  <a:lumOff val="15000"/>
                </a:schemeClr>
              </a:solidFill>
              <a:cs typeface="Calibri"/>
            </a:endParaRPr>
          </a:p>
          <a:p>
            <a:pPr indent="0">
              <a:spcBef>
                <a:spcPts val="200"/>
              </a:spcBef>
              <a:buNone/>
            </a:pPr>
            <a:endParaRPr lang="nl-NL" sz="1200">
              <a:solidFill>
                <a:schemeClr val="tx1">
                  <a:lumMod val="85000"/>
                  <a:lumOff val="15000"/>
                </a:schemeClr>
              </a:solidFill>
            </a:endParaRPr>
          </a:p>
          <a:p>
            <a:pPr>
              <a:spcBef>
                <a:spcPts val="200"/>
              </a:spcBef>
            </a:pPr>
            <a:r>
              <a:rPr lang="nl-NL" sz="1200"/>
              <a:t>Als werkgever en werknemer ben je gezamenlijk verantwoordelijk voor het nemen van eigen regie. Of en hoe werknemers eigen regie nemen is afhankelijk van een drietal zaken:</a:t>
            </a:r>
            <a:endParaRPr lang="nl-NL" sz="1200">
              <a:cs typeface="Calibri"/>
            </a:endParaRPr>
          </a:p>
          <a:p>
            <a:pPr>
              <a:spcBef>
                <a:spcPts val="200"/>
              </a:spcBef>
            </a:pPr>
            <a:endParaRPr lang="nl-NL" sz="1200"/>
          </a:p>
          <a:p>
            <a:pPr marL="228600" indent="-228600">
              <a:spcBef>
                <a:spcPts val="200"/>
              </a:spcBef>
              <a:buAutoNum type="arabicPeriod"/>
            </a:pPr>
            <a:r>
              <a:rPr lang="nl-NL" sz="1200"/>
              <a:t>Vijf beïnvloedingsfactoren (weten-willen-durven-mogen-kunnen)</a:t>
            </a:r>
          </a:p>
          <a:p>
            <a:pPr marL="228600" indent="-228600">
              <a:spcBef>
                <a:spcPts val="200"/>
              </a:spcBef>
              <a:buAutoNum type="arabicPeriod"/>
            </a:pPr>
            <a:r>
              <a:rPr lang="nl-NL" sz="1200"/>
              <a:t>Drie handelingsperspectieven (richting-ruimte-ruggensteun)</a:t>
            </a:r>
            <a:endParaRPr lang="nl-NL" sz="1200">
              <a:cs typeface="Calibri"/>
            </a:endParaRPr>
          </a:p>
          <a:p>
            <a:pPr marL="228600" indent="-228600">
              <a:spcBef>
                <a:spcPts val="200"/>
              </a:spcBef>
              <a:buAutoNum type="arabicPeriod"/>
            </a:pPr>
            <a:r>
              <a:rPr lang="nl-NL" sz="1200">
                <a:cs typeface="Calibri"/>
              </a:rPr>
              <a:t>Ondersteunende maatregelen en afspraken op branche niveau en in de cao</a:t>
            </a:r>
          </a:p>
          <a:p>
            <a:pPr marL="228600" indent="-228600">
              <a:spcBef>
                <a:spcPts val="200"/>
              </a:spcBef>
              <a:buAutoNum type="arabicPeriod"/>
            </a:pPr>
            <a:endParaRPr lang="nl-NL" sz="1600">
              <a:highlight>
                <a:srgbClr val="FFFF00"/>
              </a:highlight>
              <a:cs typeface="Calibri"/>
            </a:endParaRPr>
          </a:p>
          <a:p>
            <a:pPr marL="228600" indent="-228600">
              <a:spcBef>
                <a:spcPts val="200"/>
              </a:spcBef>
              <a:buAutoNum type="arabicPeriod"/>
            </a:pPr>
            <a:endParaRPr lang="nl-NL" sz="1600">
              <a:highlight>
                <a:srgbClr val="FFFF00"/>
              </a:highlight>
              <a:cs typeface="Calibri"/>
            </a:endParaRPr>
          </a:p>
          <a:p>
            <a:pPr>
              <a:spcBef>
                <a:spcPts val="200"/>
              </a:spcBef>
            </a:pPr>
            <a:endParaRPr lang="nl-NL" sz="1600">
              <a:cs typeface="Calibri"/>
            </a:endParaRPr>
          </a:p>
          <a:p>
            <a:pPr>
              <a:spcBef>
                <a:spcPts val="200"/>
              </a:spcBef>
            </a:pPr>
            <a:endParaRPr lang="nl-NL" sz="1200">
              <a:cs typeface="Calibri"/>
            </a:endParaRPr>
          </a:p>
        </p:txBody>
      </p:sp>
      <p:graphicFrame>
        <p:nvGraphicFramePr>
          <p:cNvPr id="4" name="Tabel 3">
            <a:extLst>
              <a:ext uri="{FF2B5EF4-FFF2-40B4-BE49-F238E27FC236}">
                <a16:creationId xmlns:a16="http://schemas.microsoft.com/office/drawing/2014/main" id="{24C5101A-794F-E2B8-C46D-675549145439}"/>
              </a:ext>
            </a:extLst>
          </p:cNvPr>
          <p:cNvGraphicFramePr>
            <a:graphicFrameLocks noGrp="1"/>
          </p:cNvGraphicFramePr>
          <p:nvPr>
            <p:extLst>
              <p:ext uri="{D42A27DB-BD31-4B8C-83A1-F6EECF244321}">
                <p14:modId xmlns:p14="http://schemas.microsoft.com/office/powerpoint/2010/main" val="3225298633"/>
              </p:ext>
            </p:extLst>
          </p:nvPr>
        </p:nvGraphicFramePr>
        <p:xfrm>
          <a:off x="3566160" y="3160566"/>
          <a:ext cx="4718304" cy="1036320"/>
        </p:xfrm>
        <a:graphic>
          <a:graphicData uri="http://schemas.openxmlformats.org/drawingml/2006/table">
            <a:tbl>
              <a:tblPr firstRow="1" bandRow="1">
                <a:tableStyleId>{5940675A-B579-460E-94D1-54222C63F5DA}</a:tableStyleId>
              </a:tblPr>
              <a:tblGrid>
                <a:gridCol w="2214765">
                  <a:extLst>
                    <a:ext uri="{9D8B030D-6E8A-4147-A177-3AD203B41FA5}">
                      <a16:colId xmlns:a16="http://schemas.microsoft.com/office/drawing/2014/main" val="4085335522"/>
                    </a:ext>
                  </a:extLst>
                </a:gridCol>
                <a:gridCol w="2503539">
                  <a:extLst>
                    <a:ext uri="{9D8B030D-6E8A-4147-A177-3AD203B41FA5}">
                      <a16:colId xmlns:a16="http://schemas.microsoft.com/office/drawing/2014/main" val="461505045"/>
                    </a:ext>
                  </a:extLst>
                </a:gridCol>
              </a:tblGrid>
              <a:tr h="161586">
                <a:tc>
                  <a:txBody>
                    <a:bodyPr/>
                    <a:lstStyle/>
                    <a:p>
                      <a:r>
                        <a:rPr lang="nl-NL" sz="1100" i="1"/>
                        <a:t>Voldoende invloed op het werk</a:t>
                      </a:r>
                    </a:p>
                  </a:txBody>
                  <a:tcPr/>
                </a:tc>
                <a:tc>
                  <a:txBody>
                    <a:bodyPr/>
                    <a:lstStyle/>
                    <a:p>
                      <a:r>
                        <a:rPr lang="nl-NL" sz="1100" i="1"/>
                        <a:t>73%</a:t>
                      </a:r>
                    </a:p>
                  </a:txBody>
                  <a:tcPr/>
                </a:tc>
                <a:extLst>
                  <a:ext uri="{0D108BD9-81ED-4DB2-BD59-A6C34878D82A}">
                    <a16:rowId xmlns:a16="http://schemas.microsoft.com/office/drawing/2014/main" val="1050221622"/>
                  </a:ext>
                </a:extLst>
              </a:tr>
              <a:tr h="161586">
                <a:tc>
                  <a:txBody>
                    <a:bodyPr/>
                    <a:lstStyle/>
                    <a:p>
                      <a:r>
                        <a:rPr lang="nl-NL" sz="1100" i="1"/>
                        <a:t>Zelf beslissen</a:t>
                      </a:r>
                    </a:p>
                  </a:txBody>
                  <a:tcPr/>
                </a:tc>
                <a:tc>
                  <a:txBody>
                    <a:bodyPr/>
                    <a:lstStyle/>
                    <a:p>
                      <a:r>
                        <a:rPr lang="nl-NL" sz="1100" i="1"/>
                        <a:t>70%</a:t>
                      </a:r>
                    </a:p>
                  </a:txBody>
                  <a:tcPr/>
                </a:tc>
                <a:extLst>
                  <a:ext uri="{0D108BD9-81ED-4DB2-BD59-A6C34878D82A}">
                    <a16:rowId xmlns:a16="http://schemas.microsoft.com/office/drawing/2014/main" val="2958457039"/>
                  </a:ext>
                </a:extLst>
              </a:tr>
              <a:tr h="161586">
                <a:tc>
                  <a:txBody>
                    <a:bodyPr/>
                    <a:lstStyle/>
                    <a:p>
                      <a:r>
                        <a:rPr lang="nl-NL" sz="1100" i="1"/>
                        <a:t>Zelf werktempo bepalen</a:t>
                      </a:r>
                    </a:p>
                  </a:txBody>
                  <a:tcPr/>
                </a:tc>
                <a:tc>
                  <a:txBody>
                    <a:bodyPr/>
                    <a:lstStyle/>
                    <a:p>
                      <a:r>
                        <a:rPr lang="nl-NL" sz="1100" i="1"/>
                        <a:t>57%</a:t>
                      </a:r>
                    </a:p>
                  </a:txBody>
                  <a:tcPr/>
                </a:tc>
                <a:extLst>
                  <a:ext uri="{0D108BD9-81ED-4DB2-BD59-A6C34878D82A}">
                    <a16:rowId xmlns:a16="http://schemas.microsoft.com/office/drawing/2014/main" val="2203681550"/>
                  </a:ext>
                </a:extLst>
              </a:tr>
              <a:tr h="161586">
                <a:tc>
                  <a:txBody>
                    <a:bodyPr/>
                    <a:lstStyle/>
                    <a:p>
                      <a:r>
                        <a:rPr lang="nl-NL" sz="1100" i="1"/>
                        <a:t>Invloed op werktijden</a:t>
                      </a:r>
                    </a:p>
                  </a:txBody>
                  <a:tcPr/>
                </a:tc>
                <a:tc>
                  <a:txBody>
                    <a:bodyPr/>
                    <a:lstStyle/>
                    <a:p>
                      <a:r>
                        <a:rPr lang="nl-NL" sz="1100" i="1"/>
                        <a:t>76%</a:t>
                      </a:r>
                    </a:p>
                  </a:txBody>
                  <a:tcPr/>
                </a:tc>
                <a:extLst>
                  <a:ext uri="{0D108BD9-81ED-4DB2-BD59-A6C34878D82A}">
                    <a16:rowId xmlns:a16="http://schemas.microsoft.com/office/drawing/2014/main" val="511923818"/>
                  </a:ext>
                </a:extLst>
              </a:tr>
            </a:tbl>
          </a:graphicData>
        </a:graphic>
      </p:graphicFrame>
    </p:spTree>
    <p:extLst>
      <p:ext uri="{BB962C8B-B14F-4D97-AF65-F5344CB8AC3E}">
        <p14:creationId xmlns:p14="http://schemas.microsoft.com/office/powerpoint/2010/main" val="4210853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E383B-89CA-559F-F75C-045BCC3281E0}"/>
            </a:ext>
          </a:extLst>
        </p:cNvPr>
        <p:cNvGrpSpPr/>
        <p:nvPr/>
      </p:nvGrpSpPr>
      <p:grpSpPr>
        <a:xfrm>
          <a:off x="0" y="0"/>
          <a:ext cx="0" cy="0"/>
          <a:chOff x="0" y="0"/>
          <a:chExt cx="0" cy="0"/>
        </a:xfrm>
      </p:grpSpPr>
      <p:sp>
        <p:nvSpPr>
          <p:cNvPr id="11" name="Tekstvak 10">
            <a:extLst>
              <a:ext uri="{FF2B5EF4-FFF2-40B4-BE49-F238E27FC236}">
                <a16:creationId xmlns:a16="http://schemas.microsoft.com/office/drawing/2014/main" id="{8D3F73FB-E258-37F4-9B5E-E795EA100D80}"/>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3D03C498-6DAC-45D6-3949-D7E95D4B3B05}"/>
              </a:ext>
            </a:extLst>
          </p:cNvPr>
          <p:cNvSpPr>
            <a:spLocks noGrp="1"/>
          </p:cNvSpPr>
          <p:nvPr>
            <p:ph type="sldNum" sz="quarter" idx="12"/>
          </p:nvPr>
        </p:nvSpPr>
        <p:spPr/>
        <p:txBody>
          <a:bodyPr/>
          <a:lstStyle/>
          <a:p>
            <a:fld id="{2117655D-1EEA-426F-87EE-1C00A87D509E}" type="slidenum">
              <a:rPr lang="nl-NL" smtClean="0">
                <a:solidFill>
                  <a:schemeClr val="bg2"/>
                </a:solidFill>
              </a:rPr>
              <a:t>60</a:t>
            </a:fld>
            <a:endParaRPr lang="nl-NL">
              <a:solidFill>
                <a:schemeClr val="bg2"/>
              </a:solidFill>
            </a:endParaRPr>
          </a:p>
        </p:txBody>
      </p:sp>
      <p:sp>
        <p:nvSpPr>
          <p:cNvPr id="8" name="Tekstvak 7">
            <a:extLst>
              <a:ext uri="{FF2B5EF4-FFF2-40B4-BE49-F238E27FC236}">
                <a16:creationId xmlns:a16="http://schemas.microsoft.com/office/drawing/2014/main" id="{31F986E1-84AC-7193-0AB0-EE0721FF0A82}"/>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2" name="Tekstvak 1">
            <a:extLst>
              <a:ext uri="{FF2B5EF4-FFF2-40B4-BE49-F238E27FC236}">
                <a16:creationId xmlns:a16="http://schemas.microsoft.com/office/drawing/2014/main" id="{45736637-0040-E775-8C9B-3702129C0D44}"/>
              </a:ext>
            </a:extLst>
          </p:cNvPr>
          <p:cNvSpPr txBox="1"/>
          <p:nvPr/>
        </p:nvSpPr>
        <p:spPr>
          <a:xfrm>
            <a:off x="561076" y="465587"/>
            <a:ext cx="5350760" cy="6401753"/>
          </a:xfrm>
          <a:prstGeom prst="rect">
            <a:avLst/>
          </a:prstGeom>
          <a:noFill/>
        </p:spPr>
        <p:txBody>
          <a:bodyPr wrap="square" rtlCol="0">
            <a:spAutoFit/>
          </a:bodyPr>
          <a:lstStyle/>
          <a:p>
            <a:r>
              <a:rPr lang="nl-NL" sz="1200" b="1">
                <a:solidFill>
                  <a:schemeClr val="tx1">
                    <a:lumMod val="85000"/>
                    <a:lumOff val="15000"/>
                  </a:schemeClr>
                </a:solidFill>
              </a:rPr>
              <a:t>Bouwstenen</a:t>
            </a:r>
          </a:p>
          <a:p>
            <a:r>
              <a:rPr lang="nl-NL" sz="1400" b="1">
                <a:solidFill>
                  <a:schemeClr val="tx1">
                    <a:lumMod val="85000"/>
                    <a:lumOff val="15000"/>
                  </a:schemeClr>
                </a:solidFill>
              </a:rPr>
              <a:t>Goed werkgeverschap en </a:t>
            </a:r>
            <a:r>
              <a:rPr lang="nl-NL" sz="1400" b="1" err="1">
                <a:solidFill>
                  <a:schemeClr val="tx1">
                    <a:lumMod val="85000"/>
                    <a:lumOff val="15000"/>
                  </a:schemeClr>
                </a:solidFill>
              </a:rPr>
              <a:t>werknemerschap</a:t>
            </a:r>
            <a:endParaRPr lang="nl-NL" sz="1400" b="1">
              <a:solidFill>
                <a:schemeClr val="tx1">
                  <a:lumMod val="85000"/>
                  <a:lumOff val="15000"/>
                </a:schemeClr>
              </a:solidFill>
            </a:endParaRPr>
          </a:p>
          <a:p>
            <a:endParaRPr lang="nl-NL" sz="1200">
              <a:solidFill>
                <a:srgbClr val="111111"/>
              </a:solidFill>
            </a:endParaRPr>
          </a:p>
          <a:p>
            <a:r>
              <a:rPr lang="nl-NL" sz="1200">
                <a:solidFill>
                  <a:srgbClr val="111111"/>
                </a:solidFill>
              </a:rPr>
              <a:t>Voor goed werkgeverschap en goed </a:t>
            </a:r>
            <a:r>
              <a:rPr lang="nl-NL" sz="1200" err="1">
                <a:solidFill>
                  <a:srgbClr val="111111"/>
                </a:solidFill>
              </a:rPr>
              <a:t>werknemerschap</a:t>
            </a:r>
            <a:r>
              <a:rPr lang="nl-NL" sz="1200">
                <a:solidFill>
                  <a:srgbClr val="111111"/>
                </a:solidFill>
              </a:rPr>
              <a:t> is het vooral van belang om als sociale partners </a:t>
            </a:r>
            <a:r>
              <a:rPr lang="nl-NL" sz="1200" b="1">
                <a:solidFill>
                  <a:srgbClr val="111111"/>
                </a:solidFill>
              </a:rPr>
              <a:t>RICHTING</a:t>
            </a:r>
            <a:r>
              <a:rPr lang="nl-NL" sz="1200">
                <a:solidFill>
                  <a:srgbClr val="111111"/>
                </a:solidFill>
              </a:rPr>
              <a:t> te geven. Richting geven doe je door werkgevers en werknemers te informeren, bewustwording te vergroten en kaders en perspectief te bieden. </a:t>
            </a:r>
          </a:p>
          <a:p>
            <a:endParaRPr lang="nl-NL" sz="1200" b="0" i="0">
              <a:solidFill>
                <a:srgbClr val="111111"/>
              </a:solidFill>
              <a:effectLst/>
            </a:endParaRPr>
          </a:p>
          <a:p>
            <a:r>
              <a:rPr lang="nl-NL" sz="1200"/>
              <a:t>Mogelijke bouwstenen: </a:t>
            </a:r>
          </a:p>
          <a:p>
            <a:endParaRPr lang="nl-NL" sz="1200"/>
          </a:p>
          <a:p>
            <a:pPr marL="285750" indent="-285750">
              <a:buFont typeface="Wingdings" panose="05000000000000000000" pitchFamily="2" charset="2"/>
              <a:buChar char="v"/>
            </a:pPr>
            <a:r>
              <a:rPr lang="nl-NL" sz="1200" b="1"/>
              <a:t>Code verantwoord opdrachtgeverschap</a:t>
            </a:r>
          </a:p>
          <a:p>
            <a:r>
              <a:rPr lang="nl-NL" sz="1200"/>
              <a:t>In de cao zijn afspraken gemaakt over verantwoord opdrachtgeverschap. Toch lijken deze afspraken niet voldoende om knelpunten te voorkomen. Veel werkgevers en werknemers hebben in de praktijk nog altijd te maken met korte contracten, veel regeldruk, financiële druk en extra taken. De organisatie is afhankelijk van de gemeente hoe zij hiermee omgaan. Een </a:t>
            </a:r>
            <a:r>
              <a:rPr lang="nl-NL" sz="1200" err="1"/>
              <a:t>branchebrede</a:t>
            </a:r>
            <a:r>
              <a:rPr lang="nl-NL" sz="1200"/>
              <a:t> code met een verplichtend karakter kan wellicht helpen om hierover meer duurzame afspraken te maken met alle opdrachtgevers.</a:t>
            </a:r>
          </a:p>
          <a:p>
            <a:endParaRPr lang="nl-NL" sz="1200"/>
          </a:p>
          <a:p>
            <a:pPr marL="285750" indent="-285750">
              <a:buFont typeface="Wingdings" panose="05000000000000000000" pitchFamily="2" charset="2"/>
              <a:buChar char="v"/>
            </a:pPr>
            <a:r>
              <a:rPr lang="nl-NL" altLang="nl-NL" sz="1200" b="1"/>
              <a:t>Maximale werkdruk normen </a:t>
            </a:r>
          </a:p>
          <a:p>
            <a:r>
              <a:rPr lang="nl-NL" altLang="nl-NL" sz="1200"/>
              <a:t>Vaststellen van duidelijke normen voor maximale werkdruk, inclusief het aantal cliënten of taken per werknemer, zodat inzichtelijk wordt wat van elkaar verwacht mag worden. Door dit in samenspraak met werknemers (</a:t>
            </a:r>
            <a:r>
              <a:rPr lang="nl-NL" altLang="nl-NL" sz="1200" err="1"/>
              <a:t>pvt</a:t>
            </a:r>
            <a:r>
              <a:rPr lang="nl-NL" altLang="nl-NL" sz="1200"/>
              <a:t> of OR) te ontwikkelen ontstaat draagvlak en kan voorkomen worden dat de werkdruk te hoog oploopt.  </a:t>
            </a:r>
          </a:p>
          <a:p>
            <a:pPr marL="285750" indent="-285750">
              <a:buFont typeface="Wingdings" panose="05000000000000000000" pitchFamily="2" charset="2"/>
              <a:buChar char="v"/>
            </a:pPr>
            <a:endParaRPr lang="nl-NL" sz="1200"/>
          </a:p>
          <a:p>
            <a:pPr marL="285750" indent="-285750">
              <a:buFont typeface="Wingdings" panose="05000000000000000000" pitchFamily="2" charset="2"/>
              <a:buChar char="v"/>
            </a:pPr>
            <a:r>
              <a:rPr lang="nl-NL" sz="1200" b="1"/>
              <a:t>AI inzetten </a:t>
            </a:r>
          </a:p>
          <a:p>
            <a:r>
              <a:rPr lang="nl-NL" sz="1200"/>
              <a:t>Onderzoeken hoe AI kan bijdragen aan administratieve lastenverlichting in het sociaal domein. Een denktank van experts in samenspraak met werkgevers en werknemers kunnen een eerste verkenning uitvoeren, waarna hiermee in de praktijk geëxperimenteerd kan worden. De resultaten kunnen op brancheniveau beschikbaar worden gesteld.</a:t>
            </a:r>
          </a:p>
          <a:p>
            <a:pPr marL="285750" indent="-285750">
              <a:buFont typeface="Wingdings" panose="05000000000000000000" pitchFamily="2" charset="2"/>
              <a:buChar char="v"/>
            </a:pPr>
            <a:endParaRPr lang="nl-NL" sz="1200"/>
          </a:p>
          <a:p>
            <a:endParaRPr lang="nl-NL" sz="1200" b="0" i="0">
              <a:solidFill>
                <a:srgbClr val="111111"/>
              </a:solidFill>
              <a:effectLst/>
            </a:endParaRPr>
          </a:p>
        </p:txBody>
      </p:sp>
      <p:sp>
        <p:nvSpPr>
          <p:cNvPr id="7" name="Tekstvak 6">
            <a:extLst>
              <a:ext uri="{FF2B5EF4-FFF2-40B4-BE49-F238E27FC236}">
                <a16:creationId xmlns:a16="http://schemas.microsoft.com/office/drawing/2014/main" id="{C53248D2-0F86-0DB3-B611-0B7DC2BE390A}"/>
              </a:ext>
            </a:extLst>
          </p:cNvPr>
          <p:cNvSpPr txBox="1"/>
          <p:nvPr/>
        </p:nvSpPr>
        <p:spPr>
          <a:xfrm>
            <a:off x="6412830" y="465587"/>
            <a:ext cx="5159436" cy="6032421"/>
          </a:xfrm>
          <a:prstGeom prst="rect">
            <a:avLst/>
          </a:prstGeom>
          <a:noFill/>
        </p:spPr>
        <p:txBody>
          <a:bodyPr wrap="square" rtlCol="0">
            <a:spAutoFit/>
          </a:bodyPr>
          <a:lstStyle/>
          <a:p>
            <a:r>
              <a:rPr lang="nl-NL" sz="1200" b="1">
                <a:solidFill>
                  <a:schemeClr val="tx1">
                    <a:lumMod val="85000"/>
                    <a:lumOff val="15000"/>
                  </a:schemeClr>
                </a:solidFill>
              </a:rPr>
              <a:t>Bouwstenen</a:t>
            </a:r>
          </a:p>
          <a:p>
            <a:r>
              <a:rPr lang="nl-NL" sz="1400" b="1">
                <a:solidFill>
                  <a:schemeClr val="tx1">
                    <a:lumMod val="85000"/>
                    <a:lumOff val="15000"/>
                  </a:schemeClr>
                </a:solidFill>
              </a:rPr>
              <a:t>Ontwikkeling en loopbaankansen</a:t>
            </a:r>
          </a:p>
          <a:p>
            <a:endParaRPr lang="nl-NL" sz="1200"/>
          </a:p>
          <a:p>
            <a:r>
              <a:rPr lang="nl-NL" sz="1200"/>
              <a:t>Om ontwikkeling en loopbaankansen te stimuleren is naast het bieden van de </a:t>
            </a:r>
            <a:r>
              <a:rPr lang="nl-NL" sz="1200" b="1"/>
              <a:t>RUIMTE</a:t>
            </a:r>
            <a:r>
              <a:rPr lang="nl-NL" sz="1200"/>
              <a:t> om het te doen ook </a:t>
            </a:r>
            <a:r>
              <a:rPr lang="nl-NL" sz="1200" b="1"/>
              <a:t>RICHTING </a:t>
            </a:r>
            <a:r>
              <a:rPr lang="nl-NL" sz="1200"/>
              <a:t>en </a:t>
            </a:r>
            <a:r>
              <a:rPr lang="nl-NL" sz="1200" b="1"/>
              <a:t>RUGGENSTEUN</a:t>
            </a:r>
            <a:r>
              <a:rPr lang="nl-NL" sz="1200"/>
              <a:t> belangrijk. Dit betekent dat naast het faciliteren en mogelijk maken, ook het bieden van ondersteuningen vanuit de leidinggevenden en het geven van vertrouwen belangrijk zijn. Het informeren, bewustmaken en perspectief en kaders bieden blijft onverminderd belangrijk.</a:t>
            </a:r>
          </a:p>
          <a:p>
            <a:endParaRPr lang="nl-NL" sz="1200"/>
          </a:p>
          <a:p>
            <a:r>
              <a:rPr lang="nl-NL" sz="1200"/>
              <a:t>Mogelijke bouwstenen:</a:t>
            </a:r>
          </a:p>
          <a:p>
            <a:endParaRPr lang="nl-NL" sz="1200"/>
          </a:p>
          <a:p>
            <a:pPr marL="285750" indent="-285750">
              <a:buFont typeface="Wingdings" panose="05000000000000000000" pitchFamily="2" charset="2"/>
              <a:buChar char="v"/>
            </a:pPr>
            <a:r>
              <a:rPr lang="nl-NL" sz="1200" b="1"/>
              <a:t>Loopbaanbudget en IKB vereenvoudigen</a:t>
            </a:r>
          </a:p>
          <a:p>
            <a:r>
              <a:rPr lang="nl-NL" sz="1200"/>
              <a:t>Alhoewel er al veel gedaan is om deze faciliteiten toegankelijk te maken en onder de aandacht te brengen blijft dit een aandachtspunt. Werknemers en werkgevers geven aan behoefte te hebben aan een vereenvoudiging van de regelingen en een duidelijkere koppeling van de bestedingsdoelen aan  duurzame inzetbaarheid. </a:t>
            </a:r>
          </a:p>
          <a:p>
            <a:endParaRPr lang="nl-NL" sz="1200"/>
          </a:p>
          <a:p>
            <a:pPr marL="285750" indent="-285750">
              <a:buFont typeface="Wingdings" panose="05000000000000000000" pitchFamily="2" charset="2"/>
              <a:buChar char="v"/>
            </a:pPr>
            <a:r>
              <a:rPr lang="nl-NL" sz="1200" b="1"/>
              <a:t>Bieden van </a:t>
            </a:r>
            <a:r>
              <a:rPr lang="nl-NL" sz="1200" b="1" err="1"/>
              <a:t>coachingsmogelijkheden</a:t>
            </a:r>
            <a:endParaRPr lang="nl-NL" sz="1200" b="1"/>
          </a:p>
          <a:p>
            <a:r>
              <a:rPr lang="nl-NL" sz="1200"/>
              <a:t>Werknemers (waaronder ook leidinggevenden) zouden een extra steuntje in de rug kunnen krijgen als er meer ruimte (ook in tijd) komt voor coaching en mentoring. Dit kan werknemers helpen in het bepalen van de juiste richting. Zowel ten aanzien van de professionele als persoonlijke uitdagingen en wensen. </a:t>
            </a:r>
          </a:p>
          <a:p>
            <a:endParaRPr lang="nl-NL" sz="1200"/>
          </a:p>
          <a:p>
            <a:pPr marL="285750" indent="-285750">
              <a:buFont typeface="Wingdings" panose="05000000000000000000" pitchFamily="2" charset="2"/>
              <a:buChar char="v"/>
            </a:pPr>
            <a:r>
              <a:rPr lang="nl-NL" sz="1200" b="1"/>
              <a:t>Inzetten op horizontale ontwikkeling</a:t>
            </a:r>
          </a:p>
          <a:p>
            <a:r>
              <a:rPr lang="nl-NL" sz="1200"/>
              <a:t>Aandacht voor horizontale ontwikkeling met enerzijds verdieping op expertise en anderzijds inzetten op brede inzetbaarheid. Dit om te voorkomen dat er te veel nadruk komt te liggen verticale groei, die niet voor iedereen beschikbaar is. Een loopbaanscan kan hierbij behulpzaam zijn. </a:t>
            </a:r>
          </a:p>
          <a:p>
            <a:pPr marL="285750" indent="-285750">
              <a:buFont typeface="Wingdings" panose="05000000000000000000" pitchFamily="2" charset="2"/>
              <a:buChar char="v"/>
            </a:pPr>
            <a:endParaRPr lang="nl-NL" sz="1200"/>
          </a:p>
          <a:p>
            <a:endParaRPr lang="nl-NL" sz="1200"/>
          </a:p>
        </p:txBody>
      </p:sp>
    </p:spTree>
    <p:extLst>
      <p:ext uri="{BB962C8B-B14F-4D97-AF65-F5344CB8AC3E}">
        <p14:creationId xmlns:p14="http://schemas.microsoft.com/office/powerpoint/2010/main" val="4177029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8F7AA-EA08-12AF-F8CF-72566A14DDD5}"/>
            </a:ext>
          </a:extLst>
        </p:cNvPr>
        <p:cNvGrpSpPr/>
        <p:nvPr/>
      </p:nvGrpSpPr>
      <p:grpSpPr>
        <a:xfrm>
          <a:off x="0" y="0"/>
          <a:ext cx="0" cy="0"/>
          <a:chOff x="0" y="0"/>
          <a:chExt cx="0" cy="0"/>
        </a:xfrm>
      </p:grpSpPr>
      <p:sp>
        <p:nvSpPr>
          <p:cNvPr id="11" name="Tekstvak 10">
            <a:extLst>
              <a:ext uri="{FF2B5EF4-FFF2-40B4-BE49-F238E27FC236}">
                <a16:creationId xmlns:a16="http://schemas.microsoft.com/office/drawing/2014/main" id="{DCFAF5DA-8E80-49BE-C155-5BBA988EA0AA}"/>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27CDAD97-556C-99A6-7AB2-8D7BF6A5F5E5}"/>
              </a:ext>
            </a:extLst>
          </p:cNvPr>
          <p:cNvSpPr>
            <a:spLocks noGrp="1"/>
          </p:cNvSpPr>
          <p:nvPr>
            <p:ph type="sldNum" sz="quarter" idx="12"/>
          </p:nvPr>
        </p:nvSpPr>
        <p:spPr/>
        <p:txBody>
          <a:bodyPr/>
          <a:lstStyle/>
          <a:p>
            <a:fld id="{2117655D-1EEA-426F-87EE-1C00A87D509E}" type="slidenum">
              <a:rPr lang="nl-NL" smtClean="0">
                <a:solidFill>
                  <a:schemeClr val="bg2"/>
                </a:solidFill>
              </a:rPr>
              <a:t>61</a:t>
            </a:fld>
            <a:endParaRPr lang="nl-NL">
              <a:solidFill>
                <a:schemeClr val="bg2"/>
              </a:solidFill>
            </a:endParaRPr>
          </a:p>
        </p:txBody>
      </p:sp>
      <p:sp>
        <p:nvSpPr>
          <p:cNvPr id="8" name="Tekstvak 7">
            <a:extLst>
              <a:ext uri="{FF2B5EF4-FFF2-40B4-BE49-F238E27FC236}">
                <a16:creationId xmlns:a16="http://schemas.microsoft.com/office/drawing/2014/main" id="{EC2A1C62-A817-E0C2-D95C-D5AFA28C1AA3}"/>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12" name="Tekstvak 11">
            <a:extLst>
              <a:ext uri="{FF2B5EF4-FFF2-40B4-BE49-F238E27FC236}">
                <a16:creationId xmlns:a16="http://schemas.microsoft.com/office/drawing/2014/main" id="{D6B8497F-F526-C9DC-EE5A-BF8115C80606}"/>
              </a:ext>
            </a:extLst>
          </p:cNvPr>
          <p:cNvSpPr txBox="1"/>
          <p:nvPr/>
        </p:nvSpPr>
        <p:spPr>
          <a:xfrm>
            <a:off x="472725" y="477818"/>
            <a:ext cx="5432889" cy="5878532"/>
          </a:xfrm>
          <a:prstGeom prst="rect">
            <a:avLst/>
          </a:prstGeom>
          <a:noFill/>
        </p:spPr>
        <p:txBody>
          <a:bodyPr wrap="square">
            <a:spAutoFit/>
          </a:bodyPr>
          <a:lstStyle/>
          <a:p>
            <a:r>
              <a:rPr lang="nl-NL" sz="1200" b="1">
                <a:solidFill>
                  <a:schemeClr val="tx1">
                    <a:lumMod val="85000"/>
                    <a:lumOff val="15000"/>
                  </a:schemeClr>
                </a:solidFill>
              </a:rPr>
              <a:t> Bouwstenen</a:t>
            </a:r>
          </a:p>
          <a:p>
            <a:r>
              <a:rPr lang="nl-NL" sz="1400" b="1">
                <a:solidFill>
                  <a:schemeClr val="tx1">
                    <a:lumMod val="85000"/>
                    <a:lumOff val="15000"/>
                  </a:schemeClr>
                </a:solidFill>
              </a:rPr>
              <a:t>Gezondheid en vitaliteit</a:t>
            </a:r>
          </a:p>
          <a:p>
            <a:endParaRPr lang="nl-NL" sz="1400" b="1">
              <a:solidFill>
                <a:schemeClr val="tx1">
                  <a:lumMod val="85000"/>
                  <a:lumOff val="15000"/>
                </a:schemeClr>
              </a:solidFill>
            </a:endParaRPr>
          </a:p>
          <a:p>
            <a:r>
              <a:rPr lang="nl-NL" sz="1200"/>
              <a:t>Om gezondheid en vitaliteit te bevorderen is het bieden van </a:t>
            </a:r>
            <a:r>
              <a:rPr lang="nl-NL" sz="1200" b="1"/>
              <a:t>RUIMTE</a:t>
            </a:r>
            <a:r>
              <a:rPr lang="nl-NL" sz="1200"/>
              <a:t> en </a:t>
            </a:r>
            <a:r>
              <a:rPr lang="nl-NL" sz="1200" b="1"/>
              <a:t>RUGGENSTEUN</a:t>
            </a:r>
            <a:r>
              <a:rPr lang="nl-NL" sz="1200"/>
              <a:t> belangrijk. Dit betekent dat naast het faciliteren en mogelijk maken, ook het gesprek daarover aangaan met medewerkers cruciaal is. Maatwerk is nodig om hier voor de verschillende groepen werknemers actie op te kunnen nemen. </a:t>
            </a:r>
          </a:p>
          <a:p>
            <a:endParaRPr lang="nl-NL" sz="1200"/>
          </a:p>
          <a:p>
            <a:pPr marL="171450" indent="-171450">
              <a:buFont typeface="Wingdings" panose="05000000000000000000" pitchFamily="2" charset="2"/>
              <a:buChar char="v"/>
            </a:pPr>
            <a:r>
              <a:rPr lang="nl-NL" sz="1200" b="1">
                <a:solidFill>
                  <a:schemeClr val="tx1">
                    <a:lumMod val="85000"/>
                    <a:lumOff val="15000"/>
                  </a:schemeClr>
                </a:solidFill>
              </a:rPr>
              <a:t>Aandacht voor sociale veiligheid</a:t>
            </a:r>
          </a:p>
          <a:p>
            <a:r>
              <a:rPr lang="nl-NL" sz="1200">
                <a:solidFill>
                  <a:schemeClr val="tx1">
                    <a:lumMod val="85000"/>
                    <a:lumOff val="15000"/>
                  </a:schemeClr>
                </a:solidFill>
              </a:rPr>
              <a:t>Werknemers worden in toenemende mate geconfronteerd met sociaal onveilige situaties, onder meer door een steeds complexer wordend cliëntenbestand. Alhoewel hier in de cao al afspraken over zijn opgenomen (gedragscode, RI&amp;E en vertrouwenspersoon) zou verdiepend onderzoek naar knelpunten en behoeften meer inzicht kunnen opleveren voor adequate maatregelen. </a:t>
            </a:r>
          </a:p>
          <a:p>
            <a:endParaRPr lang="nl-NL" sz="1200">
              <a:solidFill>
                <a:schemeClr val="tx1">
                  <a:lumMod val="85000"/>
                  <a:lumOff val="15000"/>
                </a:schemeClr>
              </a:solidFill>
            </a:endParaRPr>
          </a:p>
          <a:p>
            <a:pPr marL="171450" indent="-171450">
              <a:buFont typeface="Wingdings" panose="05000000000000000000" pitchFamily="2" charset="2"/>
              <a:buChar char="v"/>
            </a:pPr>
            <a:r>
              <a:rPr lang="nl-NL" sz="1200" b="1">
                <a:solidFill>
                  <a:schemeClr val="tx1">
                    <a:lumMod val="85000"/>
                    <a:lumOff val="15000"/>
                  </a:schemeClr>
                </a:solidFill>
              </a:rPr>
              <a:t>Verplichte generatieregeling</a:t>
            </a:r>
          </a:p>
          <a:p>
            <a:r>
              <a:rPr lang="nl-NL" sz="1200">
                <a:solidFill>
                  <a:schemeClr val="tx1">
                    <a:lumMod val="85000"/>
                    <a:lumOff val="15000"/>
                  </a:schemeClr>
                </a:solidFill>
              </a:rPr>
              <a:t>In de cao is een generatieregeling opgenomen om werknemers de mogelijkheid te bieden aan het einde van de loopbaan minder te gaan werken, met als doel de werkdruk te verlagen en de werk- en privébalans te verbeteren. Het is niet verplicht om als werkgever deze regeling aan te bieden aan werknemers. Daardoor ontstaan verschillen. Er is een wens om deze regeling een verplichtend karakter te geven. </a:t>
            </a:r>
            <a:endParaRPr lang="nl-NL" sz="1200" b="1">
              <a:solidFill>
                <a:schemeClr val="tx1">
                  <a:lumMod val="85000"/>
                  <a:lumOff val="15000"/>
                </a:schemeClr>
              </a:solidFill>
            </a:endParaRPr>
          </a:p>
          <a:p>
            <a:endParaRPr lang="nl-NL" sz="1200" b="1">
              <a:solidFill>
                <a:schemeClr val="tx1">
                  <a:lumMod val="85000"/>
                  <a:lumOff val="15000"/>
                </a:schemeClr>
              </a:solidFill>
            </a:endParaRPr>
          </a:p>
          <a:p>
            <a:pPr marL="171450" indent="-171450">
              <a:buFont typeface="Wingdings" panose="05000000000000000000" pitchFamily="2" charset="2"/>
              <a:buChar char="v"/>
            </a:pPr>
            <a:r>
              <a:rPr lang="nl-NL" sz="1200" b="1">
                <a:solidFill>
                  <a:schemeClr val="tx1">
                    <a:lumMod val="85000"/>
                    <a:lumOff val="15000"/>
                  </a:schemeClr>
                </a:solidFill>
              </a:rPr>
              <a:t>Werkdruk en ruimte voor herstel</a:t>
            </a:r>
          </a:p>
          <a:p>
            <a:r>
              <a:rPr lang="nl-NL" sz="1200">
                <a:solidFill>
                  <a:schemeClr val="tx1">
                    <a:lumMod val="85000"/>
                    <a:lumOff val="15000"/>
                  </a:schemeClr>
                </a:solidFill>
              </a:rPr>
              <a:t>Het werken in het sociaal domein kan met name mentaal en psychisch belastend zijn. Voldoende ruimte voor herstel is dan belangrijk. Door de hoge werkdruk komt dit in het gedrang. Experimenten met vierdaagse werkweek of kortere werkdagen in combinatie met werkdruk-reducerende maatregelen kunnen helpen om te kijken wat mogelijk kan bijdragen aan beter herstel en minder uitval en verzuim.</a:t>
            </a:r>
          </a:p>
          <a:p>
            <a:pPr marL="171450" indent="-171450">
              <a:buFont typeface="Wingdings" panose="05000000000000000000" pitchFamily="2" charset="2"/>
              <a:buChar char="v"/>
            </a:pPr>
            <a:endParaRPr lang="nl-NL" sz="1200" b="1">
              <a:solidFill>
                <a:schemeClr val="tx1">
                  <a:lumMod val="85000"/>
                  <a:lumOff val="15000"/>
                </a:schemeClr>
              </a:solidFill>
            </a:endParaRPr>
          </a:p>
          <a:p>
            <a:endParaRPr lang="nl-NL" sz="1200" b="1">
              <a:solidFill>
                <a:schemeClr val="tx1">
                  <a:lumMod val="85000"/>
                  <a:lumOff val="15000"/>
                </a:schemeClr>
              </a:solidFill>
            </a:endParaRPr>
          </a:p>
        </p:txBody>
      </p:sp>
      <p:sp>
        <p:nvSpPr>
          <p:cNvPr id="2" name="Tekstvak 1">
            <a:extLst>
              <a:ext uri="{FF2B5EF4-FFF2-40B4-BE49-F238E27FC236}">
                <a16:creationId xmlns:a16="http://schemas.microsoft.com/office/drawing/2014/main" id="{69039F07-5593-2553-CD1F-16CC883A4D7C}"/>
              </a:ext>
            </a:extLst>
          </p:cNvPr>
          <p:cNvSpPr txBox="1"/>
          <p:nvPr/>
        </p:nvSpPr>
        <p:spPr>
          <a:xfrm>
            <a:off x="3526658" y="1198709"/>
            <a:ext cx="8192617" cy="276999"/>
          </a:xfrm>
          <a:prstGeom prst="rect">
            <a:avLst/>
          </a:prstGeom>
          <a:noFill/>
        </p:spPr>
        <p:txBody>
          <a:bodyPr wrap="square" rtlCol="0">
            <a:spAutoFit/>
          </a:bodyPr>
          <a:lstStyle/>
          <a:p>
            <a:r>
              <a:rPr lang="nl-NL" sz="1200" b="0" i="0">
                <a:solidFill>
                  <a:srgbClr val="111111"/>
                </a:solidFill>
                <a:effectLst/>
              </a:rPr>
              <a:t> </a:t>
            </a:r>
            <a:endParaRPr lang="nl-NL" sz="1200"/>
          </a:p>
        </p:txBody>
      </p:sp>
      <p:sp>
        <p:nvSpPr>
          <p:cNvPr id="4" name="Tekstvak 3">
            <a:extLst>
              <a:ext uri="{FF2B5EF4-FFF2-40B4-BE49-F238E27FC236}">
                <a16:creationId xmlns:a16="http://schemas.microsoft.com/office/drawing/2014/main" id="{9FF14E8C-1ACF-90D1-45AD-27DBA288F956}"/>
              </a:ext>
            </a:extLst>
          </p:cNvPr>
          <p:cNvSpPr txBox="1"/>
          <p:nvPr/>
        </p:nvSpPr>
        <p:spPr>
          <a:xfrm>
            <a:off x="6440286" y="477818"/>
            <a:ext cx="5038522" cy="5847755"/>
          </a:xfrm>
          <a:prstGeom prst="rect">
            <a:avLst/>
          </a:prstGeom>
          <a:noFill/>
        </p:spPr>
        <p:txBody>
          <a:bodyPr wrap="square" rtlCol="0">
            <a:spAutoFit/>
          </a:bodyPr>
          <a:lstStyle/>
          <a:p>
            <a:r>
              <a:rPr lang="nl-NL" sz="1200" b="1">
                <a:solidFill>
                  <a:schemeClr val="tx1">
                    <a:lumMod val="85000"/>
                    <a:lumOff val="15000"/>
                  </a:schemeClr>
                </a:solidFill>
              </a:rPr>
              <a:t>Bouwstenen</a:t>
            </a:r>
          </a:p>
          <a:p>
            <a:r>
              <a:rPr lang="nl-NL" sz="1400" b="1">
                <a:solidFill>
                  <a:schemeClr val="tx1">
                    <a:lumMod val="85000"/>
                    <a:lumOff val="15000"/>
                  </a:schemeClr>
                </a:solidFill>
              </a:rPr>
              <a:t>Werk- privé balans</a:t>
            </a:r>
          </a:p>
          <a:p>
            <a:endParaRPr lang="nl-NL" sz="1200" b="1">
              <a:solidFill>
                <a:schemeClr val="tx1">
                  <a:lumMod val="85000"/>
                  <a:lumOff val="15000"/>
                </a:schemeClr>
              </a:solidFill>
            </a:endParaRPr>
          </a:p>
          <a:p>
            <a:r>
              <a:rPr lang="nl-NL" sz="1200" b="0" i="0">
                <a:solidFill>
                  <a:srgbClr val="111111"/>
                </a:solidFill>
                <a:effectLst/>
              </a:rPr>
              <a:t>Voor een gezonde werk- en privébalans is het belangrijk om voldoende </a:t>
            </a:r>
            <a:r>
              <a:rPr lang="nl-NL" sz="1200" b="1" i="0">
                <a:solidFill>
                  <a:srgbClr val="111111"/>
                </a:solidFill>
                <a:effectLst/>
              </a:rPr>
              <a:t>RUIMTE</a:t>
            </a:r>
            <a:r>
              <a:rPr lang="nl-NL" sz="1200" b="0" i="0">
                <a:solidFill>
                  <a:srgbClr val="111111"/>
                </a:solidFill>
                <a:effectLst/>
              </a:rPr>
              <a:t> en </a:t>
            </a:r>
            <a:r>
              <a:rPr lang="nl-NL" sz="1200" b="1" i="0">
                <a:solidFill>
                  <a:srgbClr val="111111"/>
                </a:solidFill>
                <a:effectLst/>
              </a:rPr>
              <a:t>RUGGENSTEUN</a:t>
            </a:r>
            <a:r>
              <a:rPr lang="nl-NL" sz="1200" b="0" i="0">
                <a:solidFill>
                  <a:srgbClr val="111111"/>
                </a:solidFill>
                <a:effectLst/>
              </a:rPr>
              <a:t> te bieden. Gedegen regelingen, ruimte voor maatwerk en het vertrouwen dat werknemers hier verantwoord mee omgaan is daarvoor cruciaal.</a:t>
            </a:r>
            <a:endParaRPr lang="nl-NL" sz="1200">
              <a:solidFill>
                <a:srgbClr val="111111"/>
              </a:solidFill>
            </a:endParaRPr>
          </a:p>
          <a:p>
            <a:endParaRPr lang="nl-NL" sz="1200" b="0" i="0">
              <a:solidFill>
                <a:srgbClr val="111111"/>
              </a:solidFill>
              <a:effectLst/>
            </a:endParaRPr>
          </a:p>
          <a:p>
            <a:pPr marL="171450" indent="-171450">
              <a:buFont typeface="Wingdings" panose="05000000000000000000" pitchFamily="2" charset="2"/>
              <a:buChar char="v"/>
            </a:pPr>
            <a:r>
              <a:rPr lang="nl-NL" sz="1200" b="1">
                <a:solidFill>
                  <a:srgbClr val="111111"/>
                </a:solidFill>
              </a:rPr>
              <a:t>Recht op onbereikbaarheid</a:t>
            </a:r>
          </a:p>
          <a:p>
            <a:r>
              <a:rPr lang="nl-NL" sz="1200">
                <a:solidFill>
                  <a:srgbClr val="111111"/>
                </a:solidFill>
                <a:latin typeface="-apple-system"/>
              </a:rPr>
              <a:t>D</a:t>
            </a:r>
            <a:r>
              <a:rPr lang="nl-NL" sz="1200" b="0" i="0">
                <a:solidFill>
                  <a:srgbClr val="111111"/>
                </a:solidFill>
                <a:effectLst/>
                <a:latin typeface="-apple-system"/>
              </a:rPr>
              <a:t>e cao Sociaal Werk bevat bepalingen over het recht op onbereikbaarheid. Dit helpt om een gezonde werk-privébalans te waarborgen en werkdruk te verminderen. Uit de ervaringsverhalen van werknemers komt echter naar voren dat dit recht niet bij alle werkgevers en leidinggevenden even goed wordt uitgevoerd. Het helpt </a:t>
            </a:r>
            <a:r>
              <a:rPr lang="nl-NL" sz="1200">
                <a:solidFill>
                  <a:srgbClr val="111111"/>
                </a:solidFill>
                <a:latin typeface="-apple-system"/>
              </a:rPr>
              <a:t>als de cao handvatten biedt om </a:t>
            </a:r>
            <a:r>
              <a:rPr lang="nl-NL" sz="1200" b="0" i="0">
                <a:solidFill>
                  <a:srgbClr val="111111"/>
                </a:solidFill>
                <a:effectLst/>
                <a:latin typeface="-apple-system"/>
              </a:rPr>
              <a:t>in te zetten op een cultuur waarin onbereikbaarheid gewaardeerd wordt door bijvoorbeeld betere voorlichting, een meldpunt voor klachten en ondersteuning</a:t>
            </a:r>
            <a:r>
              <a:rPr lang="nl-NL" sz="1200">
                <a:solidFill>
                  <a:srgbClr val="111111"/>
                </a:solidFill>
                <a:latin typeface="-apple-system"/>
              </a:rPr>
              <a:t>.</a:t>
            </a:r>
            <a:endParaRPr lang="nl-NL" sz="1200" b="0" i="0">
              <a:solidFill>
                <a:srgbClr val="111111"/>
              </a:solidFill>
              <a:effectLst/>
              <a:latin typeface="-apple-system"/>
            </a:endParaRPr>
          </a:p>
          <a:p>
            <a:endParaRPr lang="nl-NL" sz="1200" b="0" i="0">
              <a:solidFill>
                <a:srgbClr val="111111"/>
              </a:solidFill>
              <a:effectLst/>
            </a:endParaRPr>
          </a:p>
          <a:p>
            <a:pPr marL="171450" indent="-171450">
              <a:buFont typeface="Wingdings" panose="05000000000000000000" pitchFamily="2" charset="2"/>
              <a:buChar char="v"/>
            </a:pPr>
            <a:r>
              <a:rPr lang="nl-NL" sz="1200" b="1" i="0">
                <a:solidFill>
                  <a:srgbClr val="111111"/>
                </a:solidFill>
                <a:effectLst/>
              </a:rPr>
              <a:t>Verlofregelingen eenvoudiger maken</a:t>
            </a:r>
          </a:p>
          <a:p>
            <a:r>
              <a:rPr lang="nl-NL" sz="1200">
                <a:solidFill>
                  <a:srgbClr val="111111"/>
                </a:solidFill>
              </a:rPr>
              <a:t>Zowel werkgevers als werknemers geven aan behoefte te hebben aan vereenvoudiging van de regelingen in combinatie met het kunnen bieden van maatwerk. Een voorbeeld hierbij is de regeling over buitengewoon verlof. Daarnaast geeft een groep werknemers aan meer verlofdagen nodig te hebben voor herstel. </a:t>
            </a:r>
          </a:p>
          <a:p>
            <a:endParaRPr lang="nl-NL" sz="1200">
              <a:solidFill>
                <a:srgbClr val="111111"/>
              </a:solidFill>
            </a:endParaRPr>
          </a:p>
          <a:p>
            <a:pPr marL="171450" indent="-171450">
              <a:buFont typeface="Wingdings" panose="05000000000000000000" pitchFamily="2" charset="2"/>
              <a:buChar char="v"/>
            </a:pPr>
            <a:r>
              <a:rPr lang="nl-NL" sz="1200" b="1" i="0">
                <a:solidFill>
                  <a:srgbClr val="111111"/>
                </a:solidFill>
                <a:effectLst/>
              </a:rPr>
              <a:t>Voorzieningen mantelzorg, menstruatie en overgangsklachten</a:t>
            </a:r>
          </a:p>
          <a:p>
            <a:r>
              <a:rPr lang="nl-NL" sz="1200">
                <a:solidFill>
                  <a:srgbClr val="111111"/>
                </a:solidFill>
              </a:rPr>
              <a:t>In de sector werken veel vrouwen die te maken kunnen krijgen met menstruatieklachten en overgangsklachten die impact hebben op hun inzetbaarheid. Daarnaast hebben of krijgen veel werknemers in de loop van hun loopbaan te maken met mantelzorgtaken. Aandacht voor deze thema’s en werknemers ruimte en flexibiliteit bieden om daar passende maatregelen op te treffen kan helpen. </a:t>
            </a:r>
          </a:p>
        </p:txBody>
      </p:sp>
    </p:spTree>
    <p:extLst>
      <p:ext uri="{BB962C8B-B14F-4D97-AF65-F5344CB8AC3E}">
        <p14:creationId xmlns:p14="http://schemas.microsoft.com/office/powerpoint/2010/main" val="3878400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E2F13-BE00-A9DB-F425-9654720A7A58}"/>
            </a:ext>
          </a:extLst>
        </p:cNvPr>
        <p:cNvGrpSpPr/>
        <p:nvPr/>
      </p:nvGrpSpPr>
      <p:grpSpPr>
        <a:xfrm>
          <a:off x="0" y="0"/>
          <a:ext cx="0" cy="0"/>
          <a:chOff x="0" y="0"/>
          <a:chExt cx="0" cy="0"/>
        </a:xfrm>
      </p:grpSpPr>
      <p:sp>
        <p:nvSpPr>
          <p:cNvPr id="11" name="Tekstvak 10">
            <a:extLst>
              <a:ext uri="{FF2B5EF4-FFF2-40B4-BE49-F238E27FC236}">
                <a16:creationId xmlns:a16="http://schemas.microsoft.com/office/drawing/2014/main" id="{FA6CE4ED-AEAE-C5EF-FDC8-1B0365C95956}"/>
              </a:ext>
            </a:extLst>
          </p:cNvPr>
          <p:cNvSpPr txBox="1"/>
          <p:nvPr/>
        </p:nvSpPr>
        <p:spPr>
          <a:xfrm>
            <a:off x="4814598" y="313914"/>
            <a:ext cx="7258662" cy="3207884"/>
          </a:xfrm>
          <a:prstGeom prst="rect">
            <a:avLst/>
          </a:prstGeom>
        </p:spPr>
        <p:txBody>
          <a:bodyPr vert="horz" wrap="square" lIns="0" tIns="0" rIns="0" bIns="240000" rtlCol="0">
            <a:noAutofit/>
          </a:bodyPr>
          <a:lstStyle/>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3" name="Tijdelijke aanduiding voor dianummer 2">
            <a:extLst>
              <a:ext uri="{FF2B5EF4-FFF2-40B4-BE49-F238E27FC236}">
                <a16:creationId xmlns:a16="http://schemas.microsoft.com/office/drawing/2014/main" id="{379315D3-47E7-F80A-B664-F10119D98AFE}"/>
              </a:ext>
            </a:extLst>
          </p:cNvPr>
          <p:cNvSpPr>
            <a:spLocks noGrp="1"/>
          </p:cNvSpPr>
          <p:nvPr>
            <p:ph type="sldNum" sz="quarter" idx="12"/>
          </p:nvPr>
        </p:nvSpPr>
        <p:spPr/>
        <p:txBody>
          <a:bodyPr/>
          <a:lstStyle/>
          <a:p>
            <a:fld id="{2117655D-1EEA-426F-87EE-1C00A87D509E}" type="slidenum">
              <a:rPr lang="nl-NL" smtClean="0">
                <a:solidFill>
                  <a:schemeClr val="bg2"/>
                </a:solidFill>
              </a:rPr>
              <a:t>62</a:t>
            </a:fld>
            <a:endParaRPr lang="nl-NL">
              <a:solidFill>
                <a:schemeClr val="bg2"/>
              </a:solidFill>
            </a:endParaRPr>
          </a:p>
        </p:txBody>
      </p:sp>
      <p:sp>
        <p:nvSpPr>
          <p:cNvPr id="8" name="Tekstvak 7">
            <a:extLst>
              <a:ext uri="{FF2B5EF4-FFF2-40B4-BE49-F238E27FC236}">
                <a16:creationId xmlns:a16="http://schemas.microsoft.com/office/drawing/2014/main" id="{DCF5B51F-8002-95A0-433F-EC5D43BEDC50}"/>
              </a:ext>
            </a:extLst>
          </p:cNvPr>
          <p:cNvSpPr txBox="1"/>
          <p:nvPr/>
        </p:nvSpPr>
        <p:spPr>
          <a:xfrm>
            <a:off x="4814598" y="3607412"/>
            <a:ext cx="6757668" cy="3769198"/>
          </a:xfrm>
          <a:prstGeom prst="rect">
            <a:avLst/>
          </a:prstGeom>
        </p:spPr>
        <p:txBody>
          <a:bodyPr vert="horz" wrap="square" lIns="0" tIns="0" rIns="0" bIns="240000" rtlCol="0">
            <a:noAutofit/>
          </a:bodyPr>
          <a:lstStyle/>
          <a:p>
            <a:endParaRPr lang="nl-NL" sz="1400" b="1">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b="1">
              <a:solidFill>
                <a:schemeClr val="bg1"/>
              </a:solidFill>
            </a:endParaRPr>
          </a:p>
          <a:p>
            <a:endParaRPr lang="nl-NL" sz="1400">
              <a:solidFill>
                <a:schemeClr val="bg1"/>
              </a:solidFill>
            </a:endParaRPr>
          </a:p>
          <a:p>
            <a:endParaRPr lang="nl-NL" sz="1600">
              <a:solidFill>
                <a:schemeClr val="bg1"/>
              </a:solidFill>
            </a:endParaRPr>
          </a:p>
          <a:p>
            <a:endParaRPr lang="nl-NL" sz="1600" b="0" i="0" u="none" strike="noStrike">
              <a:solidFill>
                <a:schemeClr val="bg1"/>
              </a:solidFill>
              <a:effectLst/>
            </a:endParaRPr>
          </a:p>
          <a:p>
            <a:endParaRPr lang="nl-NL" sz="1333">
              <a:solidFill>
                <a:schemeClr val="bg1"/>
              </a:solidFill>
            </a:endParaRPr>
          </a:p>
        </p:txBody>
      </p:sp>
      <p:sp>
        <p:nvSpPr>
          <p:cNvPr id="2" name="Tekstvak 1">
            <a:extLst>
              <a:ext uri="{FF2B5EF4-FFF2-40B4-BE49-F238E27FC236}">
                <a16:creationId xmlns:a16="http://schemas.microsoft.com/office/drawing/2014/main" id="{C75C3431-559B-1E8C-7A11-EA74D824C6F6}"/>
              </a:ext>
            </a:extLst>
          </p:cNvPr>
          <p:cNvSpPr txBox="1"/>
          <p:nvPr/>
        </p:nvSpPr>
        <p:spPr>
          <a:xfrm>
            <a:off x="3301892" y="514281"/>
            <a:ext cx="8338420" cy="5816977"/>
          </a:xfrm>
          <a:prstGeom prst="rect">
            <a:avLst/>
          </a:prstGeom>
          <a:noFill/>
        </p:spPr>
        <p:txBody>
          <a:bodyPr wrap="square" rtlCol="0">
            <a:spAutoFit/>
          </a:bodyPr>
          <a:lstStyle/>
          <a:p>
            <a:r>
              <a:rPr lang="nl-NL" sz="1200"/>
              <a:t>Tot slot zijn er nog een drietal overkoepelende zaken die uit dit onderzoek naar voren komen:</a:t>
            </a:r>
          </a:p>
          <a:p>
            <a:endParaRPr lang="nl-NL" sz="1200"/>
          </a:p>
          <a:p>
            <a:pPr marL="171450" indent="-171450">
              <a:buFont typeface="Wingdings" panose="05000000000000000000" pitchFamily="2" charset="2"/>
              <a:buChar char="v"/>
            </a:pPr>
            <a:r>
              <a:rPr lang="nl-NL" sz="1200" b="1"/>
              <a:t>Inbedding van cao-afspraken</a:t>
            </a:r>
          </a:p>
          <a:p>
            <a:r>
              <a:rPr lang="nl-NL" sz="1200"/>
              <a:t>Veel van de door ons voorgestelde bouwstenen hebben al een plek gevonden in de cao, denk bijvoorbeeld aan sociale onveiligheid, de generatieregeling of de afspraken over mantelzorg. Toch worden knelpunten op deze thema’s zowel in de online dialogen als in de rondetafelgesprekken steeds opnieuw benoemd. Als we de artikelen die hierop betrekking hebben nader beschouwen valt op dat zij in hoge mate vooral een beschrijvend en adviserend karakter hebben. Dat is een mooi gegeven vanuit het eigen-regie-gedachtengoed, tegelijkertijd lijkt het er sterk op dat het ontbreken van een voorschrijvend sectoraal kader op tal van thema’s te weinig houvast geeft in de sector. Het onderzoek heeft ook geleerd dat er, gezien de diversiteit aan werkterreinen en de grote verschillen als het gaat om personele omvang van bedrijven, geen </a:t>
            </a:r>
            <a:r>
              <a:rPr lang="nl-NL" sz="1200" err="1"/>
              <a:t>one</a:t>
            </a:r>
            <a:r>
              <a:rPr lang="nl-NL" sz="1200"/>
              <a:t>-</a:t>
            </a:r>
            <a:r>
              <a:rPr lang="nl-NL" sz="1200" err="1"/>
              <a:t>size</a:t>
            </a:r>
            <a:r>
              <a:rPr lang="nl-NL" sz="1200"/>
              <a:t>-fits-</a:t>
            </a:r>
            <a:r>
              <a:rPr lang="nl-NL" sz="1200" err="1"/>
              <a:t>all</a:t>
            </a:r>
            <a:r>
              <a:rPr lang="nl-NL" sz="1200"/>
              <a:t> aanpak is die recht doet aan die verscheidenheid.</a:t>
            </a:r>
          </a:p>
          <a:p>
            <a:r>
              <a:rPr lang="nl-NL" sz="1200"/>
              <a:t>Een oplossing zou kunnen zijn dat de cao organisaties verplicht instrumenten, interventies en of beleid te ontwikkelen om de knelpunten in een specifiek thema aan te pakken en het toezicht en de handhaving daarvan te delegeren aan bijvoorbeeld de ondernemingsraad of personeelsvertegenwoordiging.</a:t>
            </a:r>
          </a:p>
          <a:p>
            <a:endParaRPr lang="nl-NL" sz="1200"/>
          </a:p>
          <a:p>
            <a:pPr marL="171450" indent="-171450">
              <a:buFont typeface="Wingdings" panose="05000000000000000000" pitchFamily="2" charset="2"/>
              <a:buChar char="v"/>
            </a:pPr>
            <a:r>
              <a:rPr lang="nl-NL" sz="1200" b="1"/>
              <a:t>Vereenvoudiging van cao afspraken</a:t>
            </a:r>
          </a:p>
          <a:p>
            <a:r>
              <a:rPr lang="nl-NL" sz="1200" i="0">
                <a:solidFill>
                  <a:srgbClr val="111111"/>
                </a:solidFill>
                <a:effectLst/>
                <a:latin typeface="-apple-system"/>
              </a:rPr>
              <a:t>Tijdens dit onderzoek is ons opgevallen dat veel werkgevers en werknemers de cao met al haar bepalingen te complex vinden. Dit wordt zowel door kleine als grote organisaties benoemd. Reacties zoals “de cao is veel te dik”, “de cao is lastig te lezen”, “de cao geeft te weinig duidelijke kaders”, “de regelingen zijn onduidelijk” en “de regelingen zijn te beperkend” worden veelvuldig genoemd. Hoewel cao-partijen zo zorgvuldig mogelijk regelingen willen beschrijven en tegelijkertijd ruimte willen laten voor maatwerk, leidt dit in de praktijk soms tot verwarring. Er lijkt behoefte te zijn aan het vereenvoudigen van de spelregels met betrekking tot uitvoeringsafspraken zoals het loopbaanbudget, IKB en verlofregelingen. </a:t>
            </a:r>
          </a:p>
          <a:p>
            <a:endParaRPr lang="nl-NL" sz="1200"/>
          </a:p>
          <a:p>
            <a:pPr marL="171450" indent="-171450">
              <a:buFont typeface="Wingdings" panose="05000000000000000000" pitchFamily="2" charset="2"/>
              <a:buChar char="v"/>
            </a:pPr>
            <a:r>
              <a:rPr lang="nl-NL" sz="1200" b="1"/>
              <a:t>Bekendheid met de cao</a:t>
            </a:r>
          </a:p>
          <a:p>
            <a:pPr algn="l"/>
            <a:r>
              <a:rPr lang="nl-NL" sz="1200" b="0" i="0">
                <a:solidFill>
                  <a:srgbClr val="111111"/>
                </a:solidFill>
                <a:effectLst/>
                <a:latin typeface="-apple-system"/>
              </a:rPr>
              <a:t>Uit het onderzoek blijkt dat veel cao-bepalingen niet voldoende bekend zijn bij zowel werkgevers als werknemers. Veel wensen die worden aangegeven, bestaan feitelijk al. Voorbeelden hiervan zijn afspraken over mantelzorg en het recht op onbereikbaarheid. Daarnaast ervaart men problemen met de vindbaarheid van deze informatie. Dit geldt niet alleen voor werknemers, maar ook voor (vaak de kleinere) werkgevers. Zij worstelen ook met de vraag waar ze de benodigde informatie kunnen vinden. Sectorale instrumenten als de cao-app, de informatie op de website Sociaal Werkt en de voorzieningen die vanuit Sociaal Werkt worden aangeboden lijken niet bij iedereen bekend. Meer aandacht voor de cao en de sectorale instrumenten in de </a:t>
            </a:r>
            <a:r>
              <a:rPr lang="nl-NL" sz="1200" b="0" i="0" err="1">
                <a:solidFill>
                  <a:srgbClr val="111111"/>
                </a:solidFill>
                <a:effectLst/>
                <a:latin typeface="-apple-system"/>
              </a:rPr>
              <a:t>onboardingstrajecten</a:t>
            </a:r>
            <a:r>
              <a:rPr lang="nl-NL" sz="1200" b="0" i="0">
                <a:solidFill>
                  <a:srgbClr val="111111"/>
                </a:solidFill>
                <a:effectLst/>
                <a:latin typeface="-apple-system"/>
              </a:rPr>
              <a:t> van nieuwe werknemers en leidinggevenden kan helpen om de bekendheid met de cao te vergroten. Op sectoraal niveau kan dit worden ondersteund met bijvoorbeeld </a:t>
            </a:r>
            <a:r>
              <a:rPr lang="nl-NL" sz="1200" b="0" i="0" err="1">
                <a:solidFill>
                  <a:srgbClr val="111111"/>
                </a:solidFill>
                <a:effectLst/>
                <a:latin typeface="-apple-system"/>
              </a:rPr>
              <a:t>onboardingsactiviteiten</a:t>
            </a:r>
            <a:r>
              <a:rPr lang="nl-NL" sz="1200" b="0" i="0">
                <a:solidFill>
                  <a:srgbClr val="111111"/>
                </a:solidFill>
                <a:effectLst/>
                <a:latin typeface="-apple-system"/>
              </a:rPr>
              <a:t> voor nieuwe werknemers, leidinggevenden of werkgevers. </a:t>
            </a:r>
          </a:p>
        </p:txBody>
      </p:sp>
      <p:sp>
        <p:nvSpPr>
          <p:cNvPr id="4" name="Rechthoek 3">
            <a:extLst>
              <a:ext uri="{FF2B5EF4-FFF2-40B4-BE49-F238E27FC236}">
                <a16:creationId xmlns:a16="http://schemas.microsoft.com/office/drawing/2014/main" id="{BC9D2670-B84D-F02B-8C6B-6B8737126CFE}"/>
              </a:ext>
            </a:extLst>
          </p:cNvPr>
          <p:cNvSpPr/>
          <p:nvPr/>
        </p:nvSpPr>
        <p:spPr>
          <a:xfrm>
            <a:off x="0" y="-18847"/>
            <a:ext cx="2868944" cy="6876847"/>
          </a:xfrm>
          <a:prstGeom prst="rect">
            <a:avLst/>
          </a:prstGeom>
          <a:solidFill>
            <a:schemeClr val="bg1">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72553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E3771E6A-A9CC-43B1-A34C-3FAB3A3E904B}"/>
              </a:ext>
            </a:extLst>
          </p:cNvPr>
          <p:cNvSpPr>
            <a:spLocks noGrp="1"/>
          </p:cNvSpPr>
          <p:nvPr>
            <p:ph type="sldNum" sz="quarter" idx="12"/>
          </p:nvPr>
        </p:nvSpPr>
        <p:spPr/>
        <p:txBody>
          <a:bodyPr/>
          <a:lstStyle/>
          <a:p>
            <a:fld id="{2117655D-1EEA-426F-87EE-1C00A87D509E}" type="slidenum">
              <a:rPr lang="nl-NL" smtClean="0"/>
              <a:t>63</a:t>
            </a:fld>
            <a:endParaRPr lang="nl-NL"/>
          </a:p>
        </p:txBody>
      </p:sp>
      <p:sp>
        <p:nvSpPr>
          <p:cNvPr id="10" name="Tekstvak 9">
            <a:extLst>
              <a:ext uri="{FF2B5EF4-FFF2-40B4-BE49-F238E27FC236}">
                <a16:creationId xmlns:a16="http://schemas.microsoft.com/office/drawing/2014/main" id="{BDE23E2E-988A-5240-9C91-0E78211C6BEB}"/>
              </a:ext>
            </a:extLst>
          </p:cNvPr>
          <p:cNvSpPr txBox="1"/>
          <p:nvPr/>
        </p:nvSpPr>
        <p:spPr>
          <a:xfrm>
            <a:off x="293509" y="3861256"/>
            <a:ext cx="5423897" cy="2785378"/>
          </a:xfrm>
          <a:prstGeom prst="rect">
            <a:avLst/>
          </a:prstGeom>
          <a:noFill/>
        </p:spPr>
        <p:txBody>
          <a:bodyPr wrap="square">
            <a:spAutoFit/>
          </a:bodyPr>
          <a:lstStyle/>
          <a:p>
            <a:r>
              <a:rPr lang="nl-NL" sz="1200"/>
              <a:t>Dit onderzoek is uitgevoerd door: </a:t>
            </a:r>
          </a:p>
          <a:p>
            <a:r>
              <a:rPr lang="nl-NL" sz="1200" err="1"/>
              <a:t>a-advies</a:t>
            </a:r>
            <a:r>
              <a:rPr lang="nl-NL" sz="1200"/>
              <a:t> | Vondellaan 28 | 3521 GH  UTRECHT | 030- 2620205 | info@a-advies.nl </a:t>
            </a:r>
          </a:p>
          <a:p>
            <a:endParaRPr lang="nl-NL" sz="1200"/>
          </a:p>
          <a:p>
            <a:r>
              <a:rPr lang="nl-NL" sz="1200"/>
              <a:t>Onderzoeksteam vanuit </a:t>
            </a:r>
            <a:r>
              <a:rPr lang="nl-NL" sz="1200" err="1"/>
              <a:t>a-advies</a:t>
            </a:r>
            <a:r>
              <a:rPr lang="nl-NL" sz="1200"/>
              <a:t>: </a:t>
            </a:r>
            <a:br>
              <a:rPr lang="nl-NL" sz="1200"/>
            </a:br>
            <a:r>
              <a:rPr lang="nl-NL" sz="1200"/>
              <a:t>Chantal Nijhuis en Caroline van Wessem (Basis &amp; Beleid)</a:t>
            </a:r>
          </a:p>
          <a:p>
            <a:r>
              <a:rPr lang="nl-NL" sz="1200"/>
              <a:t>In opdracht van Sociaal Werk werkt!</a:t>
            </a:r>
          </a:p>
          <a:p>
            <a:endParaRPr lang="nl-NL" sz="1200"/>
          </a:p>
          <a:p>
            <a:r>
              <a:rPr lang="nl-NL" sz="1200"/>
              <a:t>November 2024 </a:t>
            </a:r>
            <a:br>
              <a:rPr lang="nl-NL" sz="1200"/>
            </a:br>
            <a:endParaRPr lang="nl-NL" sz="1200"/>
          </a:p>
          <a:p>
            <a:endParaRPr lang="nl-NL" sz="1200"/>
          </a:p>
          <a:p>
            <a:r>
              <a:rPr lang="nl-NL" sz="1100" i="1"/>
              <a:t>Alle rechten voorbehouden. Niets uit deze uitgave mag worden verveelvoudigd, opgeslagen in een geautomatiseerd gegevensbestand, of openbaar gemaakt, in enige vorm of op enige wijze, hetzij elektronisch, mechanisch, door fotokopieën, opnamen of enige andere manier, zonder voorafgaande schriftelijke toestemming van </a:t>
            </a:r>
            <a:r>
              <a:rPr lang="nl-NL" sz="1100" i="1" err="1"/>
              <a:t>a-advies</a:t>
            </a:r>
            <a:r>
              <a:rPr lang="nl-NL" sz="1100" i="1"/>
              <a:t> en Sociaal Werk werkt! als opdrachtgever van het onderzoek.</a:t>
            </a:r>
          </a:p>
        </p:txBody>
      </p:sp>
      <p:pic>
        <p:nvPicPr>
          <p:cNvPr id="5" name="Afbeelding 4" descr="Hoekopname van pen in een grafiek">
            <a:extLst>
              <a:ext uri="{FF2B5EF4-FFF2-40B4-BE49-F238E27FC236}">
                <a16:creationId xmlns:a16="http://schemas.microsoft.com/office/drawing/2014/main" id="{02AABEFF-F852-D45B-871B-FE80162BD61F}"/>
              </a:ext>
            </a:extLst>
          </p:cNvPr>
          <p:cNvPicPr>
            <a:picLocks noChangeAspect="1"/>
          </p:cNvPicPr>
          <p:nvPr/>
        </p:nvPicPr>
        <p:blipFill>
          <a:blip r:embed="rId3">
            <a:duotone>
              <a:schemeClr val="accent6">
                <a:shade val="45000"/>
                <a:satMod val="135000"/>
              </a:schemeClr>
              <a:prstClr val="white"/>
            </a:duotone>
            <a:alphaModFix amt="99000"/>
            <a:extLst>
              <a:ext uri="{28A0092B-C50C-407E-A947-70E740481C1C}">
                <a14:useLocalDpi xmlns:a14="http://schemas.microsoft.com/office/drawing/2010/main" val="0"/>
              </a:ext>
            </a:extLst>
          </a:blip>
          <a:stretch>
            <a:fillRect/>
          </a:stretch>
        </p:blipFill>
        <p:spPr>
          <a:xfrm>
            <a:off x="6096000" y="0"/>
            <a:ext cx="6095999" cy="6858000"/>
          </a:xfrm>
          <a:prstGeom prst="rect">
            <a:avLst/>
          </a:prstGeom>
        </p:spPr>
      </p:pic>
    </p:spTree>
    <p:extLst>
      <p:ext uri="{BB962C8B-B14F-4D97-AF65-F5344CB8AC3E}">
        <p14:creationId xmlns:p14="http://schemas.microsoft.com/office/powerpoint/2010/main" val="330037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70FF09F-1B23-6762-9A22-B734D7EF2F5E}"/>
              </a:ext>
            </a:extLst>
          </p:cNvPr>
          <p:cNvSpPr>
            <a:spLocks noGrp="1"/>
          </p:cNvSpPr>
          <p:nvPr>
            <p:ph type="sldNum" sz="quarter" idx="12"/>
          </p:nvPr>
        </p:nvSpPr>
        <p:spPr/>
        <p:txBody>
          <a:bodyPr/>
          <a:lstStyle/>
          <a:p>
            <a:fld id="{2117655D-1EEA-426F-87EE-1C00A87D509E}" type="slidenum">
              <a:rPr lang="nl-NL" smtClean="0"/>
              <a:t>7</a:t>
            </a:fld>
            <a:endParaRPr lang="nl-NL"/>
          </a:p>
        </p:txBody>
      </p:sp>
      <p:sp>
        <p:nvSpPr>
          <p:cNvPr id="3" name="Tekstvak 2">
            <a:extLst>
              <a:ext uri="{FF2B5EF4-FFF2-40B4-BE49-F238E27FC236}">
                <a16:creationId xmlns:a16="http://schemas.microsoft.com/office/drawing/2014/main" id="{B54066F5-325A-604C-477A-7F8A68D920AE}"/>
              </a:ext>
            </a:extLst>
          </p:cNvPr>
          <p:cNvSpPr txBox="1"/>
          <p:nvPr/>
        </p:nvSpPr>
        <p:spPr>
          <a:xfrm>
            <a:off x="831774" y="840954"/>
            <a:ext cx="5267898"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200"/>
              </a:spcBef>
            </a:pPr>
            <a:r>
              <a:rPr lang="nl-NL" sz="1200" b="1">
                <a:cs typeface="Calibri"/>
              </a:rPr>
              <a:t>Vijf beïnvloedingsfactoren van eigen regie op duurzame inzetbaarheid</a:t>
            </a:r>
            <a:endParaRPr lang="nl-NL" b="1"/>
          </a:p>
          <a:p>
            <a:endParaRPr lang="nl-NL" sz="1200">
              <a:cs typeface="Segoe UI"/>
            </a:endParaRPr>
          </a:p>
          <a:p>
            <a:r>
              <a:rPr lang="nl-NL" sz="1200">
                <a:cs typeface="Segoe UI"/>
              </a:rPr>
              <a:t>Op de eerste plaats laat onderzoek zien dat het nemen van eigen regie op het niveau van de medewerker bepaald wordt door een vijftal beïnvloedingsfactoren. Eigen regie neem je als werknemer als je het weet, wil, kan, durft en mag.  ​</a:t>
            </a:r>
          </a:p>
          <a:p>
            <a:r>
              <a:rPr lang="nl-NL" sz="1200">
                <a:cs typeface="Segoe UI"/>
              </a:rPr>
              <a:t>​</a:t>
            </a:r>
          </a:p>
          <a:p>
            <a:pPr marL="285750" indent="-285750">
              <a:buFont typeface=""/>
              <a:buAutoNum type="arabicPeriod"/>
            </a:pPr>
            <a:r>
              <a:rPr lang="nl-NL" sz="1200" b="1">
                <a:solidFill>
                  <a:srgbClr val="262626"/>
                </a:solidFill>
                <a:cs typeface="Arial"/>
              </a:rPr>
              <a:t>Weten (bewust/geïnformeerd): Weet ik het?</a:t>
            </a:r>
            <a:r>
              <a:rPr lang="nl-NL" sz="1200">
                <a:cs typeface="Arial"/>
              </a:rPr>
              <a:t>​</a:t>
            </a:r>
          </a:p>
          <a:p>
            <a:pPr marL="285750" indent="-285750">
              <a:buFont typeface=""/>
              <a:buAutoNum type="arabicPeriod"/>
            </a:pPr>
            <a:r>
              <a:rPr lang="nl-NL" sz="1200" b="1">
                <a:solidFill>
                  <a:srgbClr val="262626"/>
                </a:solidFill>
                <a:cs typeface="Arial"/>
              </a:rPr>
              <a:t>Willen (gemotiveerd): Wil ik het?</a:t>
            </a:r>
            <a:r>
              <a:rPr lang="nl-NL" sz="1200">
                <a:cs typeface="Arial"/>
              </a:rPr>
              <a:t>​</a:t>
            </a:r>
          </a:p>
          <a:p>
            <a:pPr marL="285750" indent="-285750">
              <a:buFont typeface=""/>
              <a:buAutoNum type="arabicPeriod"/>
            </a:pPr>
            <a:r>
              <a:rPr lang="nl-NL" sz="1200" b="1">
                <a:cs typeface="Arial"/>
              </a:rPr>
              <a:t>Kunnen (gekwalificeerd): Kan ik het?</a:t>
            </a:r>
            <a:r>
              <a:rPr lang="nl-NL" sz="1200">
                <a:cs typeface="Arial"/>
              </a:rPr>
              <a:t>​</a:t>
            </a:r>
          </a:p>
          <a:p>
            <a:pPr marL="285750" indent="-285750">
              <a:buFont typeface=""/>
              <a:buAutoNum type="arabicPeriod"/>
            </a:pPr>
            <a:r>
              <a:rPr lang="nl-NL" sz="1200" b="1">
                <a:cs typeface="Arial"/>
              </a:rPr>
              <a:t>Durven (vertrouwen): Durf ik het?</a:t>
            </a:r>
            <a:r>
              <a:rPr lang="nl-NL" sz="1200">
                <a:cs typeface="Arial"/>
              </a:rPr>
              <a:t>​</a:t>
            </a:r>
          </a:p>
          <a:p>
            <a:pPr marL="285750" indent="-285750">
              <a:buFont typeface=""/>
              <a:buAutoNum type="arabicPeriod"/>
            </a:pPr>
            <a:r>
              <a:rPr lang="nl-NL" sz="1200" b="1">
                <a:cs typeface="Arial"/>
              </a:rPr>
              <a:t>Mogen (gefaciliteerd): Mag ik het?</a:t>
            </a:r>
            <a:r>
              <a:rPr lang="nl-NL" sz="1200">
                <a:cs typeface="Arial"/>
              </a:rPr>
              <a:t>​</a:t>
            </a:r>
          </a:p>
          <a:p>
            <a:r>
              <a:rPr lang="nl-NL" sz="1200">
                <a:cs typeface="Segoe UI"/>
              </a:rPr>
              <a:t>​</a:t>
            </a:r>
          </a:p>
          <a:p>
            <a:r>
              <a:rPr lang="nl-NL" sz="1200">
                <a:cs typeface="Segoe UI"/>
              </a:rPr>
              <a:t>​</a:t>
            </a:r>
          </a:p>
        </p:txBody>
      </p:sp>
      <p:graphicFrame>
        <p:nvGraphicFramePr>
          <p:cNvPr id="5" name="Grafiek 4">
            <a:extLst>
              <a:ext uri="{FF2B5EF4-FFF2-40B4-BE49-F238E27FC236}">
                <a16:creationId xmlns:a16="http://schemas.microsoft.com/office/drawing/2014/main" id="{08E12CA0-598C-548F-A975-FDB055CE5668}"/>
              </a:ext>
            </a:extLst>
          </p:cNvPr>
          <p:cNvGraphicFramePr>
            <a:graphicFrameLocks/>
          </p:cNvGraphicFramePr>
          <p:nvPr>
            <p:extLst>
              <p:ext uri="{D42A27DB-BD31-4B8C-83A1-F6EECF244321}">
                <p14:modId xmlns:p14="http://schemas.microsoft.com/office/powerpoint/2010/main" val="1978047347"/>
              </p:ext>
            </p:extLst>
          </p:nvPr>
        </p:nvGraphicFramePr>
        <p:xfrm>
          <a:off x="829019" y="3678768"/>
          <a:ext cx="8530172" cy="24021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98170A2F-32A7-F6E8-6D1A-ED2F72A07BCE}"/>
              </a:ext>
            </a:extLst>
          </p:cNvPr>
          <p:cNvSpPr txBox="1"/>
          <p:nvPr/>
        </p:nvSpPr>
        <p:spPr>
          <a:xfrm>
            <a:off x="6266761" y="1024567"/>
            <a:ext cx="52678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200">
              <a:cs typeface="Segoe UI"/>
            </a:endParaRPr>
          </a:p>
          <a:p>
            <a:r>
              <a:rPr lang="nl-NL" sz="1200">
                <a:cs typeface="Segoe UI"/>
              </a:rPr>
              <a:t>Het vragenlijstonderzoek naar Eigen regie en dialoog uit 2023  laat zien hoe de score is van werknemers zelf op de vijf beïnvloedingsfactoren in de branche sociaal werk: willen-durven-kunnen-mogen-weten. Werknemers geven de hoogste scores op het aspect: ‘Ik wil het’ en ‘Ik kan het’. Dit zijn ook de aspecten waar de medewerkers zelf de meeste invloed op hebben. Daar waar medewerkers afhankelijk zijn van de omgeving (weten, mogen en kunnen) zijn de scores lager.​</a:t>
            </a:r>
          </a:p>
          <a:p>
            <a:r>
              <a:rPr lang="nl-NL" sz="1200">
                <a:cs typeface="Segoe UI"/>
              </a:rPr>
              <a:t>​</a:t>
            </a:r>
          </a:p>
        </p:txBody>
      </p:sp>
    </p:spTree>
    <p:extLst>
      <p:ext uri="{BB962C8B-B14F-4D97-AF65-F5344CB8AC3E}">
        <p14:creationId xmlns:p14="http://schemas.microsoft.com/office/powerpoint/2010/main" val="386220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CB75A20-8EF8-F08A-BA98-2FBA634F107F}"/>
              </a:ext>
            </a:extLst>
          </p:cNvPr>
          <p:cNvSpPr>
            <a:spLocks noGrp="1"/>
          </p:cNvSpPr>
          <p:nvPr>
            <p:ph type="sldNum" sz="quarter" idx="12"/>
          </p:nvPr>
        </p:nvSpPr>
        <p:spPr/>
        <p:txBody>
          <a:bodyPr/>
          <a:lstStyle/>
          <a:p>
            <a:fld id="{2117655D-1EEA-426F-87EE-1C00A87D509E}" type="slidenum">
              <a:rPr lang="nl-NL" smtClean="0"/>
              <a:t>8</a:t>
            </a:fld>
            <a:endParaRPr lang="nl-NL"/>
          </a:p>
        </p:txBody>
      </p:sp>
      <p:sp>
        <p:nvSpPr>
          <p:cNvPr id="3" name="Tekstvak 2">
            <a:extLst>
              <a:ext uri="{FF2B5EF4-FFF2-40B4-BE49-F238E27FC236}">
                <a16:creationId xmlns:a16="http://schemas.microsoft.com/office/drawing/2014/main" id="{A7F46039-DB3E-6C9F-2B31-DA2C649F6AAC}"/>
              </a:ext>
            </a:extLst>
          </p:cNvPr>
          <p:cNvSpPr txBox="1"/>
          <p:nvPr/>
        </p:nvSpPr>
        <p:spPr>
          <a:xfrm>
            <a:off x="712424" y="795051"/>
            <a:ext cx="5029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a:cs typeface="Segoe UI"/>
              </a:rPr>
              <a:t>Drie handelingsperspectieven voor organisaties</a:t>
            </a:r>
            <a:endParaRPr lang="nl-NL" b="1"/>
          </a:p>
          <a:p>
            <a:endParaRPr lang="nl-NL" sz="1200">
              <a:cs typeface="Segoe UI"/>
            </a:endParaRPr>
          </a:p>
          <a:p>
            <a:r>
              <a:rPr lang="nl-NL" sz="1200">
                <a:cs typeface="Segoe UI"/>
              </a:rPr>
              <a:t>Op de tweede plaats kunnen we een drietal handelingsperspectieven voor organisaties</a:t>
            </a:r>
            <a:r>
              <a:rPr lang="nl-NL" sz="1200" b="1">
                <a:cs typeface="Segoe UI"/>
              </a:rPr>
              <a:t> </a:t>
            </a:r>
            <a:r>
              <a:rPr lang="nl-NL" sz="1200">
                <a:cs typeface="Segoe UI"/>
              </a:rPr>
              <a:t>onderscheiden die de eigen regie van medewerkers versterken. Dit zijn:​</a:t>
            </a:r>
            <a:endParaRPr lang="nl-NL">
              <a:cs typeface="Calibri"/>
            </a:endParaRPr>
          </a:p>
          <a:p>
            <a:r>
              <a:rPr lang="nl-NL" sz="1200">
                <a:cs typeface="Segoe UI"/>
              </a:rPr>
              <a:t>​</a:t>
            </a:r>
          </a:p>
          <a:p>
            <a:pPr marL="285750" indent="-285750">
              <a:buFont typeface="Arial,Sans-Serif"/>
              <a:buChar char="•"/>
            </a:pPr>
            <a:r>
              <a:rPr lang="nl-NL" sz="1200" b="1">
                <a:cs typeface="Arial"/>
              </a:rPr>
              <a:t>Richting (informeren en stimuleren)</a:t>
            </a:r>
            <a:r>
              <a:rPr lang="nl-NL" sz="1200">
                <a:cs typeface="Arial"/>
              </a:rPr>
              <a:t>​</a:t>
            </a:r>
          </a:p>
          <a:p>
            <a:pPr marL="285750" indent="-285750">
              <a:buFont typeface="Arial,Sans-Serif"/>
              <a:buChar char="•"/>
            </a:pPr>
            <a:r>
              <a:rPr lang="nl-NL" sz="1200" b="1">
                <a:cs typeface="Arial"/>
              </a:rPr>
              <a:t>Ruimte (handelingsperspectief bieden en faciliteren)</a:t>
            </a:r>
            <a:r>
              <a:rPr lang="nl-NL" sz="1200">
                <a:cs typeface="Arial"/>
              </a:rPr>
              <a:t>​</a:t>
            </a:r>
          </a:p>
          <a:p>
            <a:pPr marL="285750" indent="-285750">
              <a:buFont typeface="Arial,Sans-Serif"/>
              <a:buChar char="•"/>
            </a:pPr>
            <a:r>
              <a:rPr lang="nl-NL" sz="1200" b="1">
                <a:cs typeface="Arial"/>
              </a:rPr>
              <a:t>Ruggensteun (vertrouwen geven)</a:t>
            </a:r>
            <a:r>
              <a:rPr lang="en-US" sz="1200">
                <a:cs typeface="Arial"/>
              </a:rPr>
              <a:t>​</a:t>
            </a:r>
          </a:p>
          <a:p>
            <a:r>
              <a:rPr lang="nl-NL" sz="1200">
                <a:cs typeface="Segoe UI"/>
              </a:rPr>
              <a:t>​</a:t>
            </a:r>
          </a:p>
          <a:p>
            <a:r>
              <a:rPr lang="nl-NL" sz="1200">
                <a:cs typeface="Segoe UI"/>
              </a:rPr>
              <a:t>​</a:t>
            </a:r>
          </a:p>
          <a:p>
            <a:endParaRPr lang="nl-NL" sz="1200">
              <a:cs typeface="Segoe UI"/>
            </a:endParaRPr>
          </a:p>
        </p:txBody>
      </p:sp>
      <p:graphicFrame>
        <p:nvGraphicFramePr>
          <p:cNvPr id="6" name="Tabel 4">
            <a:extLst>
              <a:ext uri="{FF2B5EF4-FFF2-40B4-BE49-F238E27FC236}">
                <a16:creationId xmlns:a16="http://schemas.microsoft.com/office/drawing/2014/main" id="{001F2030-F92B-8362-00EF-7B384FCFF5A7}"/>
              </a:ext>
            </a:extLst>
          </p:cNvPr>
          <p:cNvGraphicFramePr>
            <a:graphicFrameLocks noGrp="1"/>
          </p:cNvGraphicFramePr>
          <p:nvPr>
            <p:extLst>
              <p:ext uri="{D42A27DB-BD31-4B8C-83A1-F6EECF244321}">
                <p14:modId xmlns:p14="http://schemas.microsoft.com/office/powerpoint/2010/main" val="110427925"/>
              </p:ext>
            </p:extLst>
          </p:nvPr>
        </p:nvGraphicFramePr>
        <p:xfrm>
          <a:off x="706915" y="2956193"/>
          <a:ext cx="10498888" cy="3178536"/>
        </p:xfrm>
        <a:graphic>
          <a:graphicData uri="http://schemas.openxmlformats.org/drawingml/2006/table">
            <a:tbl>
              <a:tblPr firstRow="1" bandRow="1">
                <a:tableStyleId>{5C22544A-7EE6-4342-B048-85BDC9FD1C3A}</a:tableStyleId>
              </a:tblPr>
              <a:tblGrid>
                <a:gridCol w="1511743">
                  <a:extLst>
                    <a:ext uri="{9D8B030D-6E8A-4147-A177-3AD203B41FA5}">
                      <a16:colId xmlns:a16="http://schemas.microsoft.com/office/drawing/2014/main" val="4190894069"/>
                    </a:ext>
                  </a:extLst>
                </a:gridCol>
                <a:gridCol w="1962727">
                  <a:extLst>
                    <a:ext uri="{9D8B030D-6E8A-4147-A177-3AD203B41FA5}">
                      <a16:colId xmlns:a16="http://schemas.microsoft.com/office/drawing/2014/main" val="1350194319"/>
                    </a:ext>
                  </a:extLst>
                </a:gridCol>
                <a:gridCol w="2258571">
                  <a:extLst>
                    <a:ext uri="{9D8B030D-6E8A-4147-A177-3AD203B41FA5}">
                      <a16:colId xmlns:a16="http://schemas.microsoft.com/office/drawing/2014/main" val="3702041487"/>
                    </a:ext>
                  </a:extLst>
                </a:gridCol>
                <a:gridCol w="1741177">
                  <a:extLst>
                    <a:ext uri="{9D8B030D-6E8A-4147-A177-3AD203B41FA5}">
                      <a16:colId xmlns:a16="http://schemas.microsoft.com/office/drawing/2014/main" val="833055300"/>
                    </a:ext>
                  </a:extLst>
                </a:gridCol>
                <a:gridCol w="1512335">
                  <a:extLst>
                    <a:ext uri="{9D8B030D-6E8A-4147-A177-3AD203B41FA5}">
                      <a16:colId xmlns:a16="http://schemas.microsoft.com/office/drawing/2014/main" val="589533554"/>
                    </a:ext>
                  </a:extLst>
                </a:gridCol>
                <a:gridCol w="1512335">
                  <a:extLst>
                    <a:ext uri="{9D8B030D-6E8A-4147-A177-3AD203B41FA5}">
                      <a16:colId xmlns:a16="http://schemas.microsoft.com/office/drawing/2014/main" val="2825243571"/>
                    </a:ext>
                  </a:extLst>
                </a:gridCol>
              </a:tblGrid>
              <a:tr h="526776">
                <a:tc>
                  <a:txBody>
                    <a:bodyPr/>
                    <a:lstStyle/>
                    <a:p>
                      <a:endParaRPr lang="nl-NL" sz="1400">
                        <a:solidFill>
                          <a:schemeClr val="tx1"/>
                        </a:solidFill>
                      </a:endParaRPr>
                    </a:p>
                  </a:txBody>
                  <a:tcPr/>
                </a:tc>
                <a:tc>
                  <a:txBody>
                    <a:bodyPr/>
                    <a:lstStyle/>
                    <a:p>
                      <a:endParaRPr lang="nl-NL" sz="1400">
                        <a:solidFill>
                          <a:schemeClr val="tx1"/>
                        </a:solidFill>
                      </a:endParaRPr>
                    </a:p>
                  </a:txBody>
                  <a:tcPr/>
                </a:tc>
                <a:tc>
                  <a:txBody>
                    <a:bodyPr/>
                    <a:lstStyle/>
                    <a:p>
                      <a:pPr algn="ctr"/>
                      <a:r>
                        <a:rPr lang="nl-NL" sz="1400">
                          <a:solidFill>
                            <a:schemeClr val="bg1"/>
                          </a:solidFill>
                        </a:rPr>
                        <a:t>Organisatie</a:t>
                      </a:r>
                      <a:br>
                        <a:rPr lang="nl-NL" sz="1400">
                          <a:solidFill>
                            <a:schemeClr val="bg1"/>
                          </a:solidFill>
                        </a:rPr>
                      </a:br>
                      <a:r>
                        <a:rPr lang="nl-NL" sz="1400">
                          <a:solidFill>
                            <a:schemeClr val="bg1"/>
                          </a:solidFill>
                        </a:rPr>
                        <a:t> en uitvoering van het werk</a:t>
                      </a:r>
                    </a:p>
                  </a:txBody>
                  <a:tcPr anchor="ctr"/>
                </a:tc>
                <a:tc>
                  <a:txBody>
                    <a:bodyPr/>
                    <a:lstStyle/>
                    <a:p>
                      <a:pPr algn="ctr"/>
                      <a:r>
                        <a:rPr lang="nl-NL" sz="1400">
                          <a:solidFill>
                            <a:schemeClr val="bg1"/>
                          </a:solidFill>
                        </a:rPr>
                        <a:t>Loopbaan en  ontwikkeling</a:t>
                      </a:r>
                    </a:p>
                  </a:txBody>
                  <a:tcPr anchor="ctr"/>
                </a:tc>
                <a:tc>
                  <a:txBody>
                    <a:bodyPr/>
                    <a:lstStyle/>
                    <a:p>
                      <a:pPr algn="ctr"/>
                      <a:r>
                        <a:rPr lang="nl-NL" sz="1400">
                          <a:solidFill>
                            <a:schemeClr val="bg1"/>
                          </a:solidFill>
                        </a:rPr>
                        <a:t>Werktijden </a:t>
                      </a:r>
                      <a:br>
                        <a:rPr lang="nl-NL" sz="1400">
                          <a:solidFill>
                            <a:schemeClr val="bg1"/>
                          </a:solidFill>
                        </a:rPr>
                      </a:br>
                      <a:r>
                        <a:rPr lang="nl-NL" sz="1400">
                          <a:solidFill>
                            <a:schemeClr val="bg1"/>
                          </a:solidFill>
                        </a:rPr>
                        <a:t>en verlof</a:t>
                      </a:r>
                    </a:p>
                  </a:txBody>
                  <a:tcPr anchor="ctr"/>
                </a:tc>
                <a:tc>
                  <a:txBody>
                    <a:bodyPr/>
                    <a:lstStyle/>
                    <a:p>
                      <a:pPr algn="ctr"/>
                      <a:r>
                        <a:rPr lang="nl-NL" sz="1400">
                          <a:solidFill>
                            <a:schemeClr val="bg1"/>
                          </a:solidFill>
                        </a:rPr>
                        <a:t>Samenwerken </a:t>
                      </a:r>
                      <a:br>
                        <a:rPr lang="nl-NL" sz="1400">
                          <a:solidFill>
                            <a:schemeClr val="bg1"/>
                          </a:solidFill>
                        </a:rPr>
                      </a:br>
                      <a:r>
                        <a:rPr lang="nl-NL" sz="1400">
                          <a:solidFill>
                            <a:schemeClr val="bg1"/>
                          </a:solidFill>
                        </a:rPr>
                        <a:t>en dialoog</a:t>
                      </a:r>
                    </a:p>
                  </a:txBody>
                  <a:tcPr anchor="ctr"/>
                </a:tc>
                <a:extLst>
                  <a:ext uri="{0D108BD9-81ED-4DB2-BD59-A6C34878D82A}">
                    <a16:rowId xmlns:a16="http://schemas.microsoft.com/office/drawing/2014/main" val="3786365970"/>
                  </a:ext>
                </a:extLst>
              </a:tr>
              <a:tr h="301015">
                <a:tc>
                  <a:txBody>
                    <a:bodyPr/>
                    <a:lstStyle/>
                    <a:p>
                      <a:r>
                        <a:rPr lang="nl-NL" sz="1400" b="1">
                          <a:solidFill>
                            <a:schemeClr val="tx1"/>
                          </a:solidFill>
                        </a:rPr>
                        <a:t>Richting</a:t>
                      </a:r>
                    </a:p>
                  </a:txBody>
                  <a:tcPr anchor="ctr"/>
                </a:tc>
                <a:tc>
                  <a:txBody>
                    <a:bodyPr/>
                    <a:lstStyle/>
                    <a:p>
                      <a:r>
                        <a:rPr lang="nl-NL" sz="1400">
                          <a:solidFill>
                            <a:schemeClr val="tx1"/>
                          </a:solidFill>
                        </a:rPr>
                        <a:t>Kennis en informatie</a:t>
                      </a:r>
                    </a:p>
                  </a:txBody>
                  <a:tcPr anchor="ctr"/>
                </a:tc>
                <a:tc>
                  <a:txBody>
                    <a:bodyPr/>
                    <a:lstStyle/>
                    <a:p>
                      <a:pPr algn="ctr"/>
                      <a:r>
                        <a:rPr lang="nl-NL" sz="1400" b="1">
                          <a:solidFill>
                            <a:schemeClr val="tx1"/>
                          </a:solidFill>
                        </a:rPr>
                        <a:t>35%</a:t>
                      </a:r>
                    </a:p>
                  </a:txBody>
                  <a:tcPr anchor="ctr">
                    <a:solidFill>
                      <a:srgbClr val="FC4B04"/>
                    </a:solidFill>
                  </a:tcPr>
                </a:tc>
                <a:tc>
                  <a:txBody>
                    <a:bodyPr/>
                    <a:lstStyle/>
                    <a:p>
                      <a:pPr algn="ctr"/>
                      <a:r>
                        <a:rPr lang="nl-NL" sz="1400" b="1">
                          <a:solidFill>
                            <a:schemeClr val="tx1"/>
                          </a:solidFill>
                        </a:rPr>
                        <a:t>31%</a:t>
                      </a:r>
                    </a:p>
                  </a:txBody>
                  <a:tcPr anchor="ctr">
                    <a:solidFill>
                      <a:srgbClr val="FC4B04"/>
                    </a:solidFill>
                  </a:tcPr>
                </a:tc>
                <a:tc>
                  <a:txBody>
                    <a:bodyPr/>
                    <a:lstStyle/>
                    <a:p>
                      <a:pPr algn="ctr"/>
                      <a:r>
                        <a:rPr lang="nl-NL" sz="1400">
                          <a:solidFill>
                            <a:schemeClr val="tx1"/>
                          </a:solidFill>
                        </a:rPr>
                        <a:t>7%</a:t>
                      </a:r>
                    </a:p>
                  </a:txBody>
                  <a:tcPr anchor="ctr">
                    <a:solidFill>
                      <a:schemeClr val="accent6"/>
                    </a:solidFill>
                  </a:tcPr>
                </a:tc>
                <a:tc>
                  <a:txBody>
                    <a:bodyPr/>
                    <a:lstStyle/>
                    <a:p>
                      <a:pPr algn="ctr"/>
                      <a:r>
                        <a:rPr lang="nl-NL" sz="1400" b="1">
                          <a:solidFill>
                            <a:schemeClr val="tx1"/>
                          </a:solidFill>
                        </a:rPr>
                        <a:t>33%</a:t>
                      </a:r>
                    </a:p>
                  </a:txBody>
                  <a:tcPr anchor="ctr">
                    <a:solidFill>
                      <a:srgbClr val="FC4B04"/>
                    </a:solidFill>
                  </a:tcPr>
                </a:tc>
                <a:extLst>
                  <a:ext uri="{0D108BD9-81ED-4DB2-BD59-A6C34878D82A}">
                    <a16:rowId xmlns:a16="http://schemas.microsoft.com/office/drawing/2014/main" val="935197471"/>
                  </a:ext>
                </a:extLst>
              </a:tr>
              <a:tr h="267569">
                <a:tc>
                  <a:txBody>
                    <a:bodyPr/>
                    <a:lstStyle/>
                    <a:p>
                      <a:endParaRPr lang="nl-NL" sz="1400" b="1">
                        <a:solidFill>
                          <a:schemeClr val="tx1"/>
                        </a:solidFill>
                      </a:endParaRPr>
                    </a:p>
                  </a:txBody>
                  <a:tcPr anchor="ctr"/>
                </a:tc>
                <a:tc>
                  <a:txBody>
                    <a:bodyPr/>
                    <a:lstStyle/>
                    <a:p>
                      <a:r>
                        <a:rPr lang="nl-NL" sz="1400">
                          <a:solidFill>
                            <a:schemeClr val="tx1"/>
                          </a:solidFill>
                        </a:rPr>
                        <a:t>Duidelijke kaders</a:t>
                      </a:r>
                    </a:p>
                  </a:txBody>
                  <a:tcPr anchor="ctr"/>
                </a:tc>
                <a:tc>
                  <a:txBody>
                    <a:bodyPr/>
                    <a:lstStyle/>
                    <a:p>
                      <a:pPr algn="ctr"/>
                      <a:r>
                        <a:rPr lang="nl-NL" sz="1400" b="1">
                          <a:solidFill>
                            <a:schemeClr val="tx1"/>
                          </a:solidFill>
                        </a:rPr>
                        <a:t>38%</a:t>
                      </a:r>
                    </a:p>
                  </a:txBody>
                  <a:tcPr anchor="ctr">
                    <a:solidFill>
                      <a:srgbClr val="FC4B04"/>
                    </a:solidFill>
                  </a:tcPr>
                </a:tc>
                <a:tc>
                  <a:txBody>
                    <a:bodyPr/>
                    <a:lstStyle/>
                    <a:p>
                      <a:pPr algn="ctr"/>
                      <a:r>
                        <a:rPr lang="nl-NL" sz="1400">
                          <a:solidFill>
                            <a:schemeClr val="tx1"/>
                          </a:solidFill>
                        </a:rPr>
                        <a:t>19%</a:t>
                      </a:r>
                    </a:p>
                  </a:txBody>
                  <a:tcPr anchor="ctr">
                    <a:solidFill>
                      <a:schemeClr val="bg1">
                        <a:lumMod val="85000"/>
                      </a:schemeClr>
                    </a:solidFill>
                  </a:tcPr>
                </a:tc>
                <a:tc>
                  <a:txBody>
                    <a:bodyPr/>
                    <a:lstStyle/>
                    <a:p>
                      <a:pPr algn="ctr"/>
                      <a:r>
                        <a:rPr lang="nl-NL" sz="1400">
                          <a:solidFill>
                            <a:schemeClr val="tx1"/>
                          </a:solidFill>
                        </a:rPr>
                        <a:t>11%</a:t>
                      </a:r>
                    </a:p>
                  </a:txBody>
                  <a:tcPr anchor="ctr">
                    <a:solidFill>
                      <a:schemeClr val="bg1">
                        <a:lumMod val="85000"/>
                      </a:schemeClr>
                    </a:solidFill>
                  </a:tcPr>
                </a:tc>
                <a:tc>
                  <a:txBody>
                    <a:bodyPr/>
                    <a:lstStyle/>
                    <a:p>
                      <a:pPr algn="ctr"/>
                      <a:r>
                        <a:rPr lang="nl-NL" sz="1400" b="1">
                          <a:solidFill>
                            <a:schemeClr val="tx1"/>
                          </a:solidFill>
                        </a:rPr>
                        <a:t>31%</a:t>
                      </a:r>
                    </a:p>
                  </a:txBody>
                  <a:tcPr anchor="ctr">
                    <a:solidFill>
                      <a:srgbClr val="FC4B04"/>
                    </a:solidFill>
                  </a:tcPr>
                </a:tc>
                <a:extLst>
                  <a:ext uri="{0D108BD9-81ED-4DB2-BD59-A6C34878D82A}">
                    <a16:rowId xmlns:a16="http://schemas.microsoft.com/office/drawing/2014/main" val="3016030596"/>
                  </a:ext>
                </a:extLst>
              </a:tr>
              <a:tr h="267569">
                <a:tc>
                  <a:txBody>
                    <a:bodyPr/>
                    <a:lstStyle/>
                    <a:p>
                      <a:r>
                        <a:rPr lang="nl-NL" sz="1400" b="1">
                          <a:solidFill>
                            <a:schemeClr val="tx1"/>
                          </a:solidFill>
                        </a:rPr>
                        <a:t>Ruimte</a:t>
                      </a:r>
                    </a:p>
                  </a:txBody>
                  <a:tcPr anchor="ctr"/>
                </a:tc>
                <a:tc>
                  <a:txBody>
                    <a:bodyPr/>
                    <a:lstStyle/>
                    <a:p>
                      <a:r>
                        <a:rPr lang="nl-NL" sz="1400">
                          <a:solidFill>
                            <a:schemeClr val="tx1"/>
                          </a:solidFill>
                        </a:rPr>
                        <a:t>Meer tijd</a:t>
                      </a:r>
                    </a:p>
                  </a:txBody>
                  <a:tcPr anchor="ctr"/>
                </a:tc>
                <a:tc>
                  <a:txBody>
                    <a:bodyPr/>
                    <a:lstStyle/>
                    <a:p>
                      <a:pPr algn="ctr"/>
                      <a:r>
                        <a:rPr lang="nl-NL" sz="1400" b="1">
                          <a:solidFill>
                            <a:schemeClr val="tx1"/>
                          </a:solidFill>
                        </a:rPr>
                        <a:t>36%</a:t>
                      </a:r>
                    </a:p>
                  </a:txBody>
                  <a:tcPr anchor="ctr">
                    <a:solidFill>
                      <a:srgbClr val="FC4B04"/>
                    </a:solidFill>
                  </a:tcPr>
                </a:tc>
                <a:tc>
                  <a:txBody>
                    <a:bodyPr/>
                    <a:lstStyle/>
                    <a:p>
                      <a:pPr algn="ctr"/>
                      <a:r>
                        <a:rPr lang="nl-NL" sz="1400" b="1">
                          <a:solidFill>
                            <a:schemeClr val="tx1"/>
                          </a:solidFill>
                        </a:rPr>
                        <a:t>37%</a:t>
                      </a:r>
                    </a:p>
                  </a:txBody>
                  <a:tcPr anchor="ctr">
                    <a:solidFill>
                      <a:srgbClr val="FC4B04"/>
                    </a:solidFill>
                  </a:tcPr>
                </a:tc>
                <a:tc>
                  <a:txBody>
                    <a:bodyPr/>
                    <a:lstStyle/>
                    <a:p>
                      <a:pPr algn="ctr"/>
                      <a:r>
                        <a:rPr lang="nl-NL" sz="1400" b="1">
                          <a:solidFill>
                            <a:schemeClr val="tx1"/>
                          </a:solidFill>
                        </a:rPr>
                        <a:t>21%</a:t>
                      </a:r>
                    </a:p>
                  </a:txBody>
                  <a:tcPr anchor="ctr">
                    <a:solidFill>
                      <a:srgbClr val="FFC000"/>
                    </a:solidFill>
                  </a:tcPr>
                </a:tc>
                <a:tc>
                  <a:txBody>
                    <a:bodyPr/>
                    <a:lstStyle/>
                    <a:p>
                      <a:pPr algn="ctr"/>
                      <a:r>
                        <a:rPr lang="nl-NL" sz="1400" b="1">
                          <a:solidFill>
                            <a:schemeClr val="tx1"/>
                          </a:solidFill>
                        </a:rPr>
                        <a:t>31%</a:t>
                      </a:r>
                    </a:p>
                  </a:txBody>
                  <a:tcPr anchor="ctr">
                    <a:solidFill>
                      <a:srgbClr val="FC4B04"/>
                    </a:solidFill>
                  </a:tcPr>
                </a:tc>
                <a:extLst>
                  <a:ext uri="{0D108BD9-81ED-4DB2-BD59-A6C34878D82A}">
                    <a16:rowId xmlns:a16="http://schemas.microsoft.com/office/drawing/2014/main" val="1259158463"/>
                  </a:ext>
                </a:extLst>
              </a:tr>
              <a:tr h="267569">
                <a:tc>
                  <a:txBody>
                    <a:bodyPr/>
                    <a:lstStyle/>
                    <a:p>
                      <a:endParaRPr lang="nl-NL" sz="1400" b="1">
                        <a:solidFill>
                          <a:schemeClr val="tx1"/>
                        </a:solidFill>
                      </a:endParaRPr>
                    </a:p>
                  </a:txBody>
                  <a:tcPr anchor="ctr"/>
                </a:tc>
                <a:tc>
                  <a:txBody>
                    <a:bodyPr/>
                    <a:lstStyle/>
                    <a:p>
                      <a:r>
                        <a:rPr lang="nl-NL" sz="1400">
                          <a:solidFill>
                            <a:schemeClr val="tx1"/>
                          </a:solidFill>
                        </a:rPr>
                        <a:t>Meer budget</a:t>
                      </a:r>
                    </a:p>
                  </a:txBody>
                  <a:tcPr anchor="ctr"/>
                </a:tc>
                <a:tc>
                  <a:txBody>
                    <a:bodyPr/>
                    <a:lstStyle/>
                    <a:p>
                      <a:pPr algn="ctr"/>
                      <a:r>
                        <a:rPr lang="nl-NL" sz="1400">
                          <a:solidFill>
                            <a:schemeClr val="tx1"/>
                          </a:solidFill>
                        </a:rPr>
                        <a:t>25%</a:t>
                      </a:r>
                    </a:p>
                  </a:txBody>
                  <a:tcPr anchor="ctr">
                    <a:solidFill>
                      <a:srgbClr val="FFC000"/>
                    </a:solidFill>
                  </a:tcPr>
                </a:tc>
                <a:tc>
                  <a:txBody>
                    <a:bodyPr/>
                    <a:lstStyle/>
                    <a:p>
                      <a:pPr algn="ctr"/>
                      <a:r>
                        <a:rPr lang="nl-NL" sz="1400" b="1">
                          <a:solidFill>
                            <a:schemeClr val="tx1"/>
                          </a:solidFill>
                        </a:rPr>
                        <a:t>33%</a:t>
                      </a:r>
                    </a:p>
                  </a:txBody>
                  <a:tcPr anchor="ctr">
                    <a:solidFill>
                      <a:srgbClr val="FC4B04"/>
                    </a:solidFill>
                  </a:tcPr>
                </a:tc>
                <a:tc>
                  <a:txBody>
                    <a:bodyPr/>
                    <a:lstStyle/>
                    <a:p>
                      <a:pPr algn="ctr"/>
                      <a:r>
                        <a:rPr lang="nl-NL" sz="1400">
                          <a:solidFill>
                            <a:schemeClr val="tx1"/>
                          </a:solidFill>
                        </a:rPr>
                        <a:t>16%</a:t>
                      </a:r>
                    </a:p>
                  </a:txBody>
                  <a:tcPr anchor="ctr"/>
                </a:tc>
                <a:tc>
                  <a:txBody>
                    <a:bodyPr/>
                    <a:lstStyle/>
                    <a:p>
                      <a:pPr algn="ctr"/>
                      <a:r>
                        <a:rPr lang="nl-NL" sz="1400" b="0">
                          <a:solidFill>
                            <a:schemeClr val="tx1"/>
                          </a:solidFill>
                        </a:rPr>
                        <a:t>7%</a:t>
                      </a:r>
                    </a:p>
                  </a:txBody>
                  <a:tcPr anchor="ctr">
                    <a:solidFill>
                      <a:schemeClr val="accent6"/>
                    </a:solidFill>
                  </a:tcPr>
                </a:tc>
                <a:extLst>
                  <a:ext uri="{0D108BD9-81ED-4DB2-BD59-A6C34878D82A}">
                    <a16:rowId xmlns:a16="http://schemas.microsoft.com/office/drawing/2014/main" val="1816308840"/>
                  </a:ext>
                </a:extLst>
              </a:tr>
              <a:tr h="267569">
                <a:tc>
                  <a:txBody>
                    <a:bodyPr/>
                    <a:lstStyle/>
                    <a:p>
                      <a:endParaRPr lang="nl-NL" sz="1400" b="1">
                        <a:solidFill>
                          <a:schemeClr val="tx1"/>
                        </a:solidFill>
                      </a:endParaRPr>
                    </a:p>
                  </a:txBody>
                  <a:tcPr anchor="ctr"/>
                </a:tc>
                <a:tc>
                  <a:txBody>
                    <a:bodyPr/>
                    <a:lstStyle/>
                    <a:p>
                      <a:r>
                        <a:rPr lang="nl-NL" sz="1400">
                          <a:solidFill>
                            <a:schemeClr val="tx1"/>
                          </a:solidFill>
                        </a:rPr>
                        <a:t>Meer flexibiliteit</a:t>
                      </a:r>
                    </a:p>
                  </a:txBody>
                  <a:tcPr anchor="ctr"/>
                </a:tc>
                <a:tc>
                  <a:txBody>
                    <a:bodyPr/>
                    <a:lstStyle/>
                    <a:p>
                      <a:pPr algn="ctr"/>
                      <a:r>
                        <a:rPr lang="nl-NL" sz="1400">
                          <a:solidFill>
                            <a:schemeClr val="tx1"/>
                          </a:solidFill>
                        </a:rPr>
                        <a:t>14%</a:t>
                      </a:r>
                    </a:p>
                  </a:txBody>
                  <a:tcPr anchor="ctr">
                    <a:solidFill>
                      <a:schemeClr val="bg1">
                        <a:lumMod val="85000"/>
                      </a:schemeClr>
                    </a:solidFill>
                  </a:tcPr>
                </a:tc>
                <a:tc>
                  <a:txBody>
                    <a:bodyPr/>
                    <a:lstStyle/>
                    <a:p>
                      <a:pPr algn="ctr"/>
                      <a:r>
                        <a:rPr lang="nl-NL" sz="1400">
                          <a:solidFill>
                            <a:schemeClr val="tx1"/>
                          </a:solidFill>
                        </a:rPr>
                        <a:t>15%</a:t>
                      </a:r>
                    </a:p>
                  </a:txBody>
                  <a:tcPr anchor="ctr">
                    <a:solidFill>
                      <a:schemeClr val="bg1">
                        <a:lumMod val="85000"/>
                      </a:schemeClr>
                    </a:solidFill>
                  </a:tcPr>
                </a:tc>
                <a:tc>
                  <a:txBody>
                    <a:bodyPr/>
                    <a:lstStyle/>
                    <a:p>
                      <a:pPr algn="ctr"/>
                      <a:r>
                        <a:rPr lang="nl-NL" sz="1400" b="1">
                          <a:solidFill>
                            <a:schemeClr val="tx1"/>
                          </a:solidFill>
                        </a:rPr>
                        <a:t>20%</a:t>
                      </a:r>
                    </a:p>
                  </a:txBody>
                  <a:tcPr anchor="ctr">
                    <a:solidFill>
                      <a:srgbClr val="FFC000"/>
                    </a:solidFill>
                  </a:tcPr>
                </a:tc>
                <a:tc>
                  <a:txBody>
                    <a:bodyPr/>
                    <a:lstStyle/>
                    <a:p>
                      <a:pPr algn="ctr"/>
                      <a:r>
                        <a:rPr lang="nl-NL" sz="1400" b="0">
                          <a:solidFill>
                            <a:schemeClr val="tx1"/>
                          </a:solidFill>
                        </a:rPr>
                        <a:t>10%</a:t>
                      </a:r>
                    </a:p>
                  </a:txBody>
                  <a:tcPr anchor="ctr">
                    <a:solidFill>
                      <a:schemeClr val="accent6"/>
                    </a:solidFill>
                  </a:tcPr>
                </a:tc>
                <a:extLst>
                  <a:ext uri="{0D108BD9-81ED-4DB2-BD59-A6C34878D82A}">
                    <a16:rowId xmlns:a16="http://schemas.microsoft.com/office/drawing/2014/main" val="2348562589"/>
                  </a:ext>
                </a:extLst>
              </a:tr>
              <a:tr h="376268">
                <a:tc>
                  <a:txBody>
                    <a:bodyPr/>
                    <a:lstStyle/>
                    <a:p>
                      <a:r>
                        <a:rPr lang="nl-NL" sz="1400" b="1">
                          <a:solidFill>
                            <a:schemeClr val="tx1"/>
                          </a:solidFill>
                        </a:rPr>
                        <a:t>Ruggensteun</a:t>
                      </a:r>
                    </a:p>
                  </a:txBody>
                  <a:tcPr anchor="ctr"/>
                </a:tc>
                <a:tc>
                  <a:txBody>
                    <a:bodyPr/>
                    <a:lstStyle/>
                    <a:p>
                      <a:r>
                        <a:rPr lang="nl-NL" sz="1400">
                          <a:solidFill>
                            <a:schemeClr val="tx1"/>
                          </a:solidFill>
                        </a:rPr>
                        <a:t>Ondersteuning van leidinggevende</a:t>
                      </a:r>
                    </a:p>
                  </a:txBody>
                  <a:tcPr anchor="ctr"/>
                </a:tc>
                <a:tc>
                  <a:txBody>
                    <a:bodyPr/>
                    <a:lstStyle/>
                    <a:p>
                      <a:pPr algn="ctr"/>
                      <a:r>
                        <a:rPr lang="nl-NL" sz="1400">
                          <a:solidFill>
                            <a:schemeClr val="tx1"/>
                          </a:solidFill>
                        </a:rPr>
                        <a:t>18%</a:t>
                      </a:r>
                    </a:p>
                  </a:txBody>
                  <a:tcPr anchor="ctr">
                    <a:solidFill>
                      <a:schemeClr val="bg1">
                        <a:lumMod val="85000"/>
                      </a:schemeClr>
                    </a:solidFill>
                  </a:tcPr>
                </a:tc>
                <a:tc>
                  <a:txBody>
                    <a:bodyPr/>
                    <a:lstStyle/>
                    <a:p>
                      <a:pPr algn="ctr"/>
                      <a:r>
                        <a:rPr lang="nl-NL" sz="1400">
                          <a:solidFill>
                            <a:schemeClr val="tx1"/>
                          </a:solidFill>
                        </a:rPr>
                        <a:t>19%</a:t>
                      </a:r>
                    </a:p>
                  </a:txBody>
                  <a:tcPr anchor="ctr">
                    <a:solidFill>
                      <a:schemeClr val="bg1">
                        <a:lumMod val="85000"/>
                      </a:schemeClr>
                    </a:solidFill>
                  </a:tcPr>
                </a:tc>
                <a:tc>
                  <a:txBody>
                    <a:bodyPr/>
                    <a:lstStyle/>
                    <a:p>
                      <a:pPr algn="ctr"/>
                      <a:r>
                        <a:rPr lang="nl-NL" sz="1400">
                          <a:solidFill>
                            <a:schemeClr val="tx1"/>
                          </a:solidFill>
                        </a:rPr>
                        <a:t>14%</a:t>
                      </a:r>
                    </a:p>
                  </a:txBody>
                  <a:tcPr anchor="ctr">
                    <a:solidFill>
                      <a:schemeClr val="bg1">
                        <a:lumMod val="85000"/>
                      </a:schemeClr>
                    </a:solidFill>
                  </a:tcPr>
                </a:tc>
                <a:tc>
                  <a:txBody>
                    <a:bodyPr/>
                    <a:lstStyle/>
                    <a:p>
                      <a:pPr algn="ctr"/>
                      <a:r>
                        <a:rPr lang="nl-NL" sz="1400" b="0">
                          <a:solidFill>
                            <a:schemeClr val="tx1"/>
                          </a:solidFill>
                        </a:rPr>
                        <a:t>26%</a:t>
                      </a:r>
                    </a:p>
                  </a:txBody>
                  <a:tcPr anchor="ctr">
                    <a:solidFill>
                      <a:srgbClr val="FFC000"/>
                    </a:solidFill>
                  </a:tcPr>
                </a:tc>
                <a:extLst>
                  <a:ext uri="{0D108BD9-81ED-4DB2-BD59-A6C34878D82A}">
                    <a16:rowId xmlns:a16="http://schemas.microsoft.com/office/drawing/2014/main" val="930080823"/>
                  </a:ext>
                </a:extLst>
              </a:tr>
              <a:tr h="267569">
                <a:tc>
                  <a:txBody>
                    <a:bodyPr/>
                    <a:lstStyle/>
                    <a:p>
                      <a:endParaRPr lang="nl-NL" sz="1400">
                        <a:solidFill>
                          <a:schemeClr val="tx1"/>
                        </a:solidFill>
                      </a:endParaRPr>
                    </a:p>
                  </a:txBody>
                  <a:tcPr anchor="ctr"/>
                </a:tc>
                <a:tc>
                  <a:txBody>
                    <a:bodyPr/>
                    <a:lstStyle/>
                    <a:p>
                      <a:r>
                        <a:rPr lang="nl-NL" sz="1400">
                          <a:solidFill>
                            <a:schemeClr val="tx1"/>
                          </a:solidFill>
                        </a:rPr>
                        <a:t>Steun van collega’s</a:t>
                      </a:r>
                    </a:p>
                  </a:txBody>
                  <a:tcPr anchor="ctr"/>
                </a:tc>
                <a:tc>
                  <a:txBody>
                    <a:bodyPr/>
                    <a:lstStyle/>
                    <a:p>
                      <a:pPr algn="ctr"/>
                      <a:r>
                        <a:rPr lang="nl-NL" sz="1400">
                          <a:solidFill>
                            <a:schemeClr val="tx1"/>
                          </a:solidFill>
                        </a:rPr>
                        <a:t>12%</a:t>
                      </a:r>
                    </a:p>
                  </a:txBody>
                  <a:tcPr anchor="ctr">
                    <a:solidFill>
                      <a:schemeClr val="bg1">
                        <a:lumMod val="85000"/>
                      </a:schemeClr>
                    </a:solidFill>
                  </a:tcPr>
                </a:tc>
                <a:tc>
                  <a:txBody>
                    <a:bodyPr/>
                    <a:lstStyle/>
                    <a:p>
                      <a:pPr algn="ctr"/>
                      <a:r>
                        <a:rPr lang="nl-NL" sz="1400">
                          <a:solidFill>
                            <a:schemeClr val="tx1"/>
                          </a:solidFill>
                        </a:rPr>
                        <a:t>9%</a:t>
                      </a:r>
                    </a:p>
                  </a:txBody>
                  <a:tcPr anchor="ctr">
                    <a:solidFill>
                      <a:schemeClr val="accent6"/>
                    </a:solidFill>
                  </a:tcPr>
                </a:tc>
                <a:tc>
                  <a:txBody>
                    <a:bodyPr/>
                    <a:lstStyle/>
                    <a:p>
                      <a:pPr algn="ctr"/>
                      <a:r>
                        <a:rPr lang="nl-NL" sz="1400">
                          <a:solidFill>
                            <a:schemeClr val="tx1"/>
                          </a:solidFill>
                        </a:rPr>
                        <a:t>8%</a:t>
                      </a:r>
                    </a:p>
                  </a:txBody>
                  <a:tcPr anchor="ctr">
                    <a:solidFill>
                      <a:schemeClr val="accent6"/>
                    </a:solidFill>
                  </a:tcPr>
                </a:tc>
                <a:tc>
                  <a:txBody>
                    <a:bodyPr/>
                    <a:lstStyle/>
                    <a:p>
                      <a:pPr algn="ctr"/>
                      <a:r>
                        <a:rPr lang="nl-NL" sz="1400" b="0">
                          <a:solidFill>
                            <a:schemeClr val="tx1"/>
                          </a:solidFill>
                        </a:rPr>
                        <a:t>18%</a:t>
                      </a:r>
                    </a:p>
                  </a:txBody>
                  <a:tcPr anchor="ctr">
                    <a:solidFill>
                      <a:schemeClr val="bg1">
                        <a:lumMod val="85000"/>
                      </a:schemeClr>
                    </a:solidFill>
                  </a:tcPr>
                </a:tc>
                <a:extLst>
                  <a:ext uri="{0D108BD9-81ED-4DB2-BD59-A6C34878D82A}">
                    <a16:rowId xmlns:a16="http://schemas.microsoft.com/office/drawing/2014/main" val="827977816"/>
                  </a:ext>
                </a:extLst>
              </a:tr>
              <a:tr h="267569">
                <a:tc gridSpan="2">
                  <a:txBody>
                    <a:bodyPr/>
                    <a:lstStyle/>
                    <a:p>
                      <a:r>
                        <a:rPr lang="nl-NL" sz="1400" b="1">
                          <a:solidFill>
                            <a:schemeClr val="tx1"/>
                          </a:solidFill>
                        </a:rPr>
                        <a:t>Geen behoefte aan meer regie</a:t>
                      </a:r>
                      <a:endParaRPr lang="nl-NL" sz="1400" b="1" i="1">
                        <a:solidFill>
                          <a:schemeClr val="tx1"/>
                        </a:solidFill>
                      </a:endParaRPr>
                    </a:p>
                  </a:txBody>
                  <a:tcPr anchor="ctr">
                    <a:solidFill>
                      <a:schemeClr val="bg1">
                        <a:lumMod val="75000"/>
                      </a:schemeClr>
                    </a:solidFill>
                  </a:tcPr>
                </a:tc>
                <a:tc hMerge="1">
                  <a:txBody>
                    <a:bodyPr/>
                    <a:lstStyle/>
                    <a:p>
                      <a:endParaRPr lang="nl-NL" sz="1400"/>
                    </a:p>
                  </a:txBody>
                  <a:tcPr/>
                </a:tc>
                <a:tc>
                  <a:txBody>
                    <a:bodyPr/>
                    <a:lstStyle/>
                    <a:p>
                      <a:pPr algn="ctr"/>
                      <a:r>
                        <a:rPr lang="nl-NL" sz="1400" b="1">
                          <a:solidFill>
                            <a:schemeClr val="tx1"/>
                          </a:solidFill>
                        </a:rPr>
                        <a:t>17%</a:t>
                      </a:r>
                      <a:endParaRPr lang="nl-NL" sz="1400" b="1" i="1">
                        <a:solidFill>
                          <a:schemeClr val="tx1"/>
                        </a:solidFill>
                      </a:endParaRPr>
                    </a:p>
                  </a:txBody>
                  <a:tcPr anchor="ctr">
                    <a:solidFill>
                      <a:schemeClr val="bg1">
                        <a:lumMod val="75000"/>
                      </a:schemeClr>
                    </a:solidFill>
                  </a:tcPr>
                </a:tc>
                <a:tc>
                  <a:txBody>
                    <a:bodyPr/>
                    <a:lstStyle/>
                    <a:p>
                      <a:pPr algn="ctr"/>
                      <a:r>
                        <a:rPr lang="nl-NL" sz="1400" b="1">
                          <a:solidFill>
                            <a:schemeClr val="tx1"/>
                          </a:solidFill>
                        </a:rPr>
                        <a:t>23%</a:t>
                      </a:r>
                      <a:endParaRPr lang="nl-NL" sz="1400" b="1" i="1">
                        <a:solidFill>
                          <a:schemeClr val="tx1"/>
                        </a:solidFill>
                      </a:endParaRPr>
                    </a:p>
                  </a:txBody>
                  <a:tcPr anchor="ctr">
                    <a:solidFill>
                      <a:schemeClr val="bg1">
                        <a:lumMod val="75000"/>
                      </a:schemeClr>
                    </a:solidFill>
                  </a:tcPr>
                </a:tc>
                <a:tc>
                  <a:txBody>
                    <a:bodyPr/>
                    <a:lstStyle/>
                    <a:p>
                      <a:pPr algn="ctr"/>
                      <a:r>
                        <a:rPr lang="nl-NL" sz="1400" b="1">
                          <a:solidFill>
                            <a:schemeClr val="tx1"/>
                          </a:solidFill>
                        </a:rPr>
                        <a:t>47%</a:t>
                      </a:r>
                      <a:endParaRPr lang="nl-NL" sz="1400" b="1" i="1">
                        <a:solidFill>
                          <a:schemeClr val="tx1"/>
                        </a:solidFill>
                      </a:endParaRPr>
                    </a:p>
                  </a:txBody>
                  <a:tcPr anchor="ctr">
                    <a:solidFill>
                      <a:schemeClr val="bg1">
                        <a:lumMod val="75000"/>
                      </a:schemeClr>
                    </a:solidFill>
                  </a:tcPr>
                </a:tc>
                <a:tc>
                  <a:txBody>
                    <a:bodyPr/>
                    <a:lstStyle/>
                    <a:p>
                      <a:pPr algn="ctr"/>
                      <a:endParaRPr lang="nl-NL" sz="1400" b="1" i="1">
                        <a:solidFill>
                          <a:schemeClr val="tx1"/>
                        </a:solidFill>
                      </a:endParaRPr>
                    </a:p>
                  </a:txBody>
                  <a:tcPr anchor="ctr">
                    <a:solidFill>
                      <a:schemeClr val="bg1">
                        <a:lumMod val="75000"/>
                      </a:schemeClr>
                    </a:solidFill>
                  </a:tcPr>
                </a:tc>
                <a:extLst>
                  <a:ext uri="{0D108BD9-81ED-4DB2-BD59-A6C34878D82A}">
                    <a16:rowId xmlns:a16="http://schemas.microsoft.com/office/drawing/2014/main" val="2331453595"/>
                  </a:ext>
                </a:extLst>
              </a:tr>
            </a:tbl>
          </a:graphicData>
        </a:graphic>
      </p:graphicFrame>
      <p:sp>
        <p:nvSpPr>
          <p:cNvPr id="7" name="Tekstvak 6">
            <a:extLst>
              <a:ext uri="{FF2B5EF4-FFF2-40B4-BE49-F238E27FC236}">
                <a16:creationId xmlns:a16="http://schemas.microsoft.com/office/drawing/2014/main" id="{3927A2A1-DDF8-2102-6045-43848CACAC09}"/>
              </a:ext>
            </a:extLst>
          </p:cNvPr>
          <p:cNvSpPr txBox="1"/>
          <p:nvPr/>
        </p:nvSpPr>
        <p:spPr>
          <a:xfrm>
            <a:off x="6205251" y="1132786"/>
            <a:ext cx="514854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a:cs typeface="Segoe UI"/>
              </a:rPr>
              <a:t>​Het vragenlijstonderzoek naar Eigen regie en dialoog uit 2023 laat zien waar medewerkers behoefte aan hebben als het gaat om het versterken van de eigen regie. De meeste behoefte gaat uit naar het krijgen van meer kennis en informatie en duidelijke kaders (Richting) en meer tijd (Ruimte). </a:t>
            </a:r>
          </a:p>
          <a:p>
            <a:endParaRPr lang="nl-NL" sz="1200">
              <a:cs typeface="Segoe UI"/>
            </a:endParaRPr>
          </a:p>
          <a:p>
            <a:endParaRPr lang="nl-NL" sz="1200">
              <a:cs typeface="Segoe UI"/>
            </a:endParaRPr>
          </a:p>
          <a:p>
            <a:endParaRPr lang="nl-NL" sz="1200">
              <a:cs typeface="Segoe UI"/>
            </a:endParaRPr>
          </a:p>
        </p:txBody>
      </p:sp>
    </p:spTree>
    <p:extLst>
      <p:ext uri="{BB962C8B-B14F-4D97-AF65-F5344CB8AC3E}">
        <p14:creationId xmlns:p14="http://schemas.microsoft.com/office/powerpoint/2010/main" val="396680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45385D2-330C-5D49-BB15-84548EEF9DCE}"/>
              </a:ext>
            </a:extLst>
          </p:cNvPr>
          <p:cNvSpPr/>
          <p:nvPr/>
        </p:nvSpPr>
        <p:spPr>
          <a:xfrm>
            <a:off x="-233831" y="-34510"/>
            <a:ext cx="12510496" cy="6947228"/>
          </a:xfrm>
          <a:prstGeom prst="rect">
            <a:avLst/>
          </a:prstGeom>
          <a:solidFill>
            <a:srgbClr val="EB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33"/>
          </a:p>
        </p:txBody>
      </p:sp>
      <p:sp>
        <p:nvSpPr>
          <p:cNvPr id="3" name="Tijdelijke aanduiding voor dianummer 2">
            <a:extLst>
              <a:ext uri="{FF2B5EF4-FFF2-40B4-BE49-F238E27FC236}">
                <a16:creationId xmlns:a16="http://schemas.microsoft.com/office/drawing/2014/main" id="{971ACF34-362E-4DB9-B83A-A9F1AA394FAE}"/>
              </a:ext>
            </a:extLst>
          </p:cNvPr>
          <p:cNvSpPr>
            <a:spLocks noGrp="1"/>
          </p:cNvSpPr>
          <p:nvPr>
            <p:ph type="sldNum" sz="quarter" idx="12"/>
          </p:nvPr>
        </p:nvSpPr>
        <p:spPr/>
        <p:txBody>
          <a:bodyPr/>
          <a:lstStyle/>
          <a:p>
            <a:fld id="{2117655D-1EEA-426F-87EE-1C00A87D509E}" type="slidenum">
              <a:rPr lang="nl-NL" smtClean="0"/>
              <a:t>9</a:t>
            </a:fld>
            <a:endParaRPr lang="nl-NL"/>
          </a:p>
        </p:txBody>
      </p:sp>
      <p:sp>
        <p:nvSpPr>
          <p:cNvPr id="5" name="Tekstvak 4">
            <a:extLst>
              <a:ext uri="{FF2B5EF4-FFF2-40B4-BE49-F238E27FC236}">
                <a16:creationId xmlns:a16="http://schemas.microsoft.com/office/drawing/2014/main" id="{501B15E0-9B9C-42B9-A7CE-7211E79C1A90}"/>
              </a:ext>
            </a:extLst>
          </p:cNvPr>
          <p:cNvSpPr txBox="1"/>
          <p:nvPr/>
        </p:nvSpPr>
        <p:spPr>
          <a:xfrm>
            <a:off x="430786" y="933216"/>
            <a:ext cx="5138187" cy="5924784"/>
          </a:xfrm>
          <a:prstGeom prst="rect">
            <a:avLst/>
          </a:prstGeom>
        </p:spPr>
        <p:txBody>
          <a:bodyPr vert="horz" wrap="square" lIns="0" tIns="0" rIns="0" bIns="240000" rtlCol="0">
            <a:noAutofit/>
          </a:bodyPr>
          <a:lstStyle/>
          <a:p>
            <a:endParaRPr lang="nl-NL" sz="1200" b="1"/>
          </a:p>
          <a:p>
            <a:endParaRPr lang="nl-NL" sz="1200"/>
          </a:p>
          <a:p>
            <a:pPr>
              <a:spcAft>
                <a:spcPts val="800"/>
              </a:spcAft>
            </a:pPr>
            <a:endParaRPr lang="nl-NL" sz="1400"/>
          </a:p>
        </p:txBody>
      </p:sp>
      <p:sp>
        <p:nvSpPr>
          <p:cNvPr id="12" name="Tekstvak 11">
            <a:extLst>
              <a:ext uri="{FF2B5EF4-FFF2-40B4-BE49-F238E27FC236}">
                <a16:creationId xmlns:a16="http://schemas.microsoft.com/office/drawing/2014/main" id="{4F0EC6D4-0FE2-4FE4-986C-329748FA059A}"/>
              </a:ext>
            </a:extLst>
          </p:cNvPr>
          <p:cNvSpPr txBox="1"/>
          <p:nvPr/>
        </p:nvSpPr>
        <p:spPr>
          <a:xfrm>
            <a:off x="718542" y="542399"/>
            <a:ext cx="10903482" cy="4893647"/>
          </a:xfrm>
          <a:prstGeom prst="rect">
            <a:avLst/>
          </a:prstGeom>
          <a:noFill/>
        </p:spPr>
        <p:txBody>
          <a:bodyPr wrap="square" lIns="91440" tIns="45720" rIns="91440" bIns="45720" numCol="1" anchor="t">
            <a:spAutoFit/>
          </a:bodyPr>
          <a:lstStyle/>
          <a:p>
            <a:pPr>
              <a:spcBef>
                <a:spcPts val="600"/>
              </a:spcBef>
              <a:spcAft>
                <a:spcPts val="600"/>
              </a:spcAft>
            </a:pPr>
            <a:r>
              <a:rPr lang="nl-NL" sz="1200"/>
              <a:t>Zowel het ervaren van het willen-durven-kunnen-mogen-weten van werknemers (microniveau) als het bieden van richting-ruimte-ruggensteun vanuit de organisatie (mesoniveau) als ook het macro niveau, de ondersteuning vanuit de branche (de cao) en de situatie op de arbeidsmarkt kan de mate van eigen regie die werknemers nemen beïnvloeden.  In onderstaand figuur is de samenhang tussen het microniveau (individu) en mesoniveau (organisatie) weergegeven met daarbij de interventielogica. </a:t>
            </a:r>
          </a:p>
          <a:p>
            <a:pPr>
              <a:spcBef>
                <a:spcPts val="600"/>
              </a:spcBef>
              <a:spcAft>
                <a:spcPts val="600"/>
              </a:spcAft>
            </a:pPr>
            <a:r>
              <a:rPr lang="nl-NL" sz="1200" b="1"/>
              <a:t>Bouwstenen van eigen regie in relatie tot de beïnvloedende factoren op organisatieniveau</a:t>
            </a:r>
            <a:endParaRPr lang="nl-NL" sz="1200" b="1">
              <a:cs typeface="Calibri"/>
            </a:endParaRPr>
          </a:p>
          <a:p>
            <a:pPr>
              <a:spcBef>
                <a:spcPts val="600"/>
              </a:spcBef>
              <a:spcAft>
                <a:spcPts val="600"/>
              </a:spcAft>
            </a:pPr>
            <a:endParaRPr lang="nl-NL" sz="1200" b="1" i="0" u="none" strike="noStrike" baseline="0"/>
          </a:p>
          <a:p>
            <a:pPr>
              <a:spcBef>
                <a:spcPts val="600"/>
              </a:spcBef>
              <a:spcAft>
                <a:spcPts val="600"/>
              </a:spcAft>
            </a:pPr>
            <a:endParaRPr lang="nl-NL" sz="1200" b="1"/>
          </a:p>
          <a:p>
            <a:pPr>
              <a:spcBef>
                <a:spcPts val="600"/>
              </a:spcBef>
              <a:spcAft>
                <a:spcPts val="600"/>
              </a:spcAft>
            </a:pPr>
            <a:endParaRPr lang="nl-NL" sz="1200" b="1" i="0" u="none" strike="noStrike" baseline="0"/>
          </a:p>
          <a:p>
            <a:pPr>
              <a:spcBef>
                <a:spcPts val="600"/>
              </a:spcBef>
              <a:spcAft>
                <a:spcPts val="600"/>
              </a:spcAft>
            </a:pPr>
            <a:endParaRPr lang="nl-NL" sz="1200" b="1"/>
          </a:p>
          <a:p>
            <a:pPr>
              <a:spcBef>
                <a:spcPts val="600"/>
              </a:spcBef>
              <a:spcAft>
                <a:spcPts val="600"/>
              </a:spcAft>
            </a:pPr>
            <a:endParaRPr lang="nl-NL" sz="1200" b="1" i="0" u="none" strike="noStrike" baseline="0"/>
          </a:p>
          <a:p>
            <a:pPr>
              <a:spcBef>
                <a:spcPts val="600"/>
              </a:spcBef>
              <a:spcAft>
                <a:spcPts val="600"/>
              </a:spcAft>
            </a:pPr>
            <a:endParaRPr lang="nl-NL" sz="1200" b="1"/>
          </a:p>
          <a:p>
            <a:pPr>
              <a:spcBef>
                <a:spcPts val="600"/>
              </a:spcBef>
              <a:spcAft>
                <a:spcPts val="600"/>
              </a:spcAft>
            </a:pPr>
            <a:endParaRPr lang="nl-NL" sz="1200" b="1" i="0" u="none" strike="noStrike" baseline="0"/>
          </a:p>
          <a:p>
            <a:pPr>
              <a:spcBef>
                <a:spcPts val="600"/>
              </a:spcBef>
              <a:spcAft>
                <a:spcPts val="600"/>
              </a:spcAft>
            </a:pPr>
            <a:endParaRPr lang="nl-NL" sz="1200" b="1"/>
          </a:p>
          <a:p>
            <a:pPr>
              <a:spcBef>
                <a:spcPts val="600"/>
              </a:spcBef>
              <a:spcAft>
                <a:spcPts val="600"/>
              </a:spcAft>
            </a:pPr>
            <a:endParaRPr lang="nl-NL" sz="1200" b="1" i="0" u="none" strike="noStrike" baseline="0"/>
          </a:p>
          <a:p>
            <a:pPr>
              <a:spcBef>
                <a:spcPts val="600"/>
              </a:spcBef>
              <a:spcAft>
                <a:spcPts val="600"/>
              </a:spcAft>
            </a:pPr>
            <a:endParaRPr lang="nl-NL" sz="1200" b="1"/>
          </a:p>
          <a:p>
            <a:pPr>
              <a:spcBef>
                <a:spcPts val="600"/>
              </a:spcBef>
              <a:spcAft>
                <a:spcPts val="600"/>
              </a:spcAft>
            </a:pPr>
            <a:endParaRPr lang="nl-NL" sz="1200" b="1"/>
          </a:p>
        </p:txBody>
      </p:sp>
      <p:pic>
        <p:nvPicPr>
          <p:cNvPr id="6" name="Afbeelding 5">
            <a:extLst>
              <a:ext uri="{FF2B5EF4-FFF2-40B4-BE49-F238E27FC236}">
                <a16:creationId xmlns:a16="http://schemas.microsoft.com/office/drawing/2014/main" id="{A5C65049-FA68-22EA-C5EA-AC5CD880F539}"/>
              </a:ext>
            </a:extLst>
          </p:cNvPr>
          <p:cNvPicPr>
            <a:picLocks noChangeAspect="1"/>
          </p:cNvPicPr>
          <p:nvPr/>
        </p:nvPicPr>
        <p:blipFill>
          <a:blip r:embed="rId3"/>
          <a:stretch>
            <a:fillRect/>
          </a:stretch>
        </p:blipFill>
        <p:spPr>
          <a:xfrm>
            <a:off x="794348" y="1499784"/>
            <a:ext cx="9920571" cy="4555093"/>
          </a:xfrm>
          <a:prstGeom prst="rect">
            <a:avLst/>
          </a:prstGeom>
        </p:spPr>
      </p:pic>
      <p:sp>
        <p:nvSpPr>
          <p:cNvPr id="7" name="Tekstvak 6">
            <a:extLst>
              <a:ext uri="{FF2B5EF4-FFF2-40B4-BE49-F238E27FC236}">
                <a16:creationId xmlns:a16="http://schemas.microsoft.com/office/drawing/2014/main" id="{83E68ACF-5A2E-6969-D34E-F362315B7C0C}"/>
              </a:ext>
            </a:extLst>
          </p:cNvPr>
          <p:cNvSpPr txBox="1"/>
          <p:nvPr/>
        </p:nvSpPr>
        <p:spPr>
          <a:xfrm>
            <a:off x="718542" y="6095679"/>
            <a:ext cx="6657758" cy="246221"/>
          </a:xfrm>
          <a:prstGeom prst="rect">
            <a:avLst/>
          </a:prstGeom>
          <a:noFill/>
        </p:spPr>
        <p:txBody>
          <a:bodyPr wrap="square" rtlCol="0">
            <a:spAutoFit/>
          </a:bodyPr>
          <a:lstStyle/>
          <a:p>
            <a:r>
              <a:rPr lang="nl-NL" sz="1000" i="1"/>
              <a:t>Bron: Tijdschrift voor HRM Editie 2 2021, </a:t>
            </a:r>
            <a:r>
              <a:rPr lang="nl-NL" sz="1000"/>
              <a:t>Stimuleren van eigen regie op loopbaan en ontwikkeling</a:t>
            </a:r>
            <a:endParaRPr lang="nl-NL" sz="1000" i="1"/>
          </a:p>
        </p:txBody>
      </p:sp>
    </p:spTree>
    <p:extLst>
      <p:ext uri="{BB962C8B-B14F-4D97-AF65-F5344CB8AC3E}">
        <p14:creationId xmlns:p14="http://schemas.microsoft.com/office/powerpoint/2010/main" val="136289624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e52e70-6f62-426b-94a5-2d9c052e0901" xsi:nil="true"/>
    <lcf76f155ced4ddcb4097134ff3c332f xmlns="d21f648a-5eb0-418b-940b-67e7ed8fe9a4">
      <Terms xmlns="http://schemas.microsoft.com/office/infopath/2007/PartnerControls"/>
    </lcf76f155ced4ddcb4097134ff3c332f>
    <SharedWithUsers xmlns="6ae52e70-6f62-426b-94a5-2d9c052e090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D9CD936537264288AB31E13E1B44B4" ma:contentTypeVersion="18" ma:contentTypeDescription="Een nieuw document maken." ma:contentTypeScope="" ma:versionID="65cc582fb838bd9c37de66aeb06ab8c5">
  <xsd:schema xmlns:xsd="http://www.w3.org/2001/XMLSchema" xmlns:xs="http://www.w3.org/2001/XMLSchema" xmlns:p="http://schemas.microsoft.com/office/2006/metadata/properties" xmlns:ns2="d21f648a-5eb0-418b-940b-67e7ed8fe9a4" xmlns:ns3="6ae52e70-6f62-426b-94a5-2d9c052e0901" targetNamespace="http://schemas.microsoft.com/office/2006/metadata/properties" ma:root="true" ma:fieldsID="d57ecd5632a4f0286a3bd10f8fc660bf" ns2:_="" ns3:_="">
    <xsd:import namespace="d21f648a-5eb0-418b-940b-67e7ed8fe9a4"/>
    <xsd:import namespace="6ae52e70-6f62-426b-94a5-2d9c052e09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f648a-5eb0-418b-940b-67e7ed8fe9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076969df-51ad-47da-8bde-ff2fa2d5b30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e52e70-6f62-426b-94a5-2d9c052e0901"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298d8b04-e1ec-4c4c-a5d2-de71097f9717}" ma:internalName="TaxCatchAll" ma:showField="CatchAllData" ma:web="6ae52e70-6f62-426b-94a5-2d9c052e09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1998DC-B6C8-42E4-8475-4FF894F6659C}">
  <ds:schemaRefs>
    <ds:schemaRef ds:uri="6ae52e70-6f62-426b-94a5-2d9c052e0901"/>
    <ds:schemaRef ds:uri="d21f648a-5eb0-418b-940b-67e7ed8fe9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BF6F7E1-775F-4C85-AE11-0A6C85BB0E87}"/>
</file>

<file path=customXml/itemProps3.xml><?xml version="1.0" encoding="utf-8"?>
<ds:datastoreItem xmlns:ds="http://schemas.openxmlformats.org/officeDocument/2006/customXml" ds:itemID="{00313902-DB3E-4F3A-BF77-F75C897C15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63</Slides>
  <Notes>29</Notes>
  <HiddenSlides>0</HiddenSlide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Kantoorthema</vt:lpstr>
      <vt:lpstr>PowerPoint Presentation</vt:lpstr>
      <vt:lpstr>Inhoud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dialoog via CircleLytics Achtergrondkenmerken werknemers </vt:lpstr>
      <vt:lpstr>PowerPoint Presentation</vt:lpstr>
      <vt:lpstr>PowerPoint Presentation</vt:lpstr>
      <vt:lpstr>PowerPoint Presentation</vt:lpstr>
      <vt:lpstr>Rapportcijfers naar achtergrondkenmerken– Werknemers </vt:lpstr>
      <vt:lpstr>Rapportcijfers naar achtergrondkenmerken – HR-verantwoordelijken </vt:lpstr>
      <vt:lpstr>PowerPoint Presentation</vt:lpstr>
      <vt:lpstr>PowerPoint Presentation</vt:lpstr>
      <vt:lpstr>PowerPoint Presentation</vt:lpstr>
      <vt:lpstr>PowerPoint Presentation</vt:lpstr>
      <vt:lpstr>PowerPoint Presentation</vt:lpstr>
      <vt:lpstr>PowerPoint Presentation</vt:lpstr>
      <vt:lpstr>Vraag 3. Hindernissen die worden ervaren bij het nemen van eigen regie  </vt:lpstr>
      <vt:lpstr>PowerPoint Presentation</vt:lpstr>
      <vt:lpstr>PowerPoint Presentation</vt:lpstr>
      <vt:lpstr>PowerPoint Presentation</vt:lpstr>
      <vt:lpstr>PowerPoint Presentation</vt:lpstr>
      <vt:lpstr>PowerPoint Presentation</vt:lpstr>
      <vt:lpstr>Vraag 4: Maatregelen die de organisatie kan nemen om eigen regie te versterken</vt:lpstr>
      <vt:lpstr>PowerPoint Presentation</vt:lpstr>
      <vt:lpstr>PowerPoint Presentation</vt:lpstr>
      <vt:lpstr>PowerPoint Presentation</vt:lpstr>
      <vt:lpstr>PowerPoint Presentation</vt:lpstr>
      <vt:lpstr>PowerPoint Presentation</vt:lpstr>
      <vt:lpstr>PowerPoint Presentation</vt:lpstr>
      <vt:lpstr>Vraag 5: Afspraken in de cao die eigen regie versterken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Ontwikkeling en loopbaankansen</vt:lpstr>
      <vt:lpstr>3. Werk-privé balans</vt:lpstr>
      <vt:lpstr>4. Gezondheid en vitaliteit</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Lilian Woudstra</dc:creator>
  <cp:revision>1</cp:revision>
  <cp:lastPrinted>2024-11-03T18:44:57Z</cp:lastPrinted>
  <dcterms:created xsi:type="dcterms:W3CDTF">2020-07-15T08:54:29Z</dcterms:created>
  <dcterms:modified xsi:type="dcterms:W3CDTF">2025-03-20T13:16:59Z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0x01010013D9CD936537264288AB31E13E1B44B4</vt:lpwstr>
  </property>
  <property fmtid="{D5CDD505-2E9C-101B-9397-08002B2CF9AE}" pid="4" name="Order">
    <vt:r8>373300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